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sldIdLst>
    <p:sldId id="258" r:id="rId2"/>
    <p:sldId id="284" r:id="rId3"/>
    <p:sldId id="285" r:id="rId4"/>
    <p:sldId id="286" r:id="rId5"/>
    <p:sldId id="287" r:id="rId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294171"/>
    <a:srgbClr val="5469A2"/>
    <a:srgbClr val="40949A"/>
    <a:srgbClr val="0000CC"/>
    <a:srgbClr val="FF3300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08" autoAdjust="0"/>
  </p:normalViewPr>
  <p:slideViewPr>
    <p:cSldViewPr>
      <p:cViewPr varScale="1">
        <p:scale>
          <a:sx n="93" d="100"/>
          <a:sy n="93" d="100"/>
        </p:scale>
        <p:origin x="-510" y="-9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6CFE663-AAB4-4044-8E31-597E4F9F0B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FE663-AAB4-4044-8E31-597E4F9F0B5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June 15, </a:t>
            </a:r>
            <a:r>
              <a:rPr lang="en-US" dirty="0"/>
              <a:t>2010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E0F3F-D354-4C14-AAF5-A2AC8B1ADD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June 15, </a:t>
            </a:r>
            <a:r>
              <a:rPr lang="en-US" dirty="0"/>
              <a:t>2010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04B53-2220-4800-BD73-A41CA24124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June 15, </a:t>
            </a:r>
            <a:r>
              <a:rPr lang="en-US" dirty="0"/>
              <a:t>2010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A9D52-4E55-4A06-A504-4C290D103B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June 15, </a:t>
            </a:r>
            <a:r>
              <a:rPr lang="en-US" dirty="0"/>
              <a:t>2010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9F3AF-FC4E-46E8-899B-0E5993D8D0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June 15, </a:t>
            </a:r>
            <a:r>
              <a:rPr lang="en-US" dirty="0"/>
              <a:t>2010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33025-AA2A-4A26-A8D9-C698870E30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June 15, </a:t>
            </a:r>
            <a:r>
              <a:rPr lang="en-US" dirty="0"/>
              <a:t>2010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B56BE-E443-470E-81FB-D6C043C76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June 15, </a:t>
            </a:r>
            <a:r>
              <a:rPr lang="en-US" dirty="0"/>
              <a:t>2010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CEC59-51C0-428C-9BC9-B206CCFDEC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June 15, </a:t>
            </a:r>
            <a:r>
              <a:rPr lang="en-US" dirty="0"/>
              <a:t>2010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BF68D-F371-4792-AE57-6CF020C811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June 15, </a:t>
            </a:r>
            <a:r>
              <a:rPr lang="en-US" dirty="0"/>
              <a:t>2010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611C-F735-4642-8C2E-9C5B6752CA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June 15, </a:t>
            </a:r>
            <a:r>
              <a:rPr lang="en-US" dirty="0"/>
              <a:t>2010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96557-AF64-4F15-9FA0-CEDF52198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June 15, </a:t>
            </a:r>
            <a:r>
              <a:rPr lang="en-US" dirty="0"/>
              <a:t>2010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EA109CD-0CE8-4E67-A0F2-82C2605B44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 smtClean="0"/>
              <a:t>June 15, </a:t>
            </a:r>
            <a:r>
              <a:rPr lang="en-US" dirty="0"/>
              <a:t>2010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D2989BAF-C2AA-45EC-8156-C20218F5086D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July 2010</a:t>
            </a:r>
          </a:p>
        </p:txBody>
      </p:sp>
      <p:sp>
        <p:nvSpPr>
          <p:cNvPr id="3076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Browser Standard</a:t>
            </a:r>
          </a:p>
        </p:txBody>
      </p:sp>
      <p:sp>
        <p:nvSpPr>
          <p:cNvPr id="3077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Trey Felton</a:t>
            </a:r>
          </a:p>
          <a:p>
            <a:pPr eaLnBrk="1" hangingPunct="1"/>
            <a:r>
              <a:rPr lang="en-US" dirty="0" smtClean="0"/>
              <a:t>Manager, IT Administration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Browser Standard Timeline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5334000"/>
          </a:xfrm>
        </p:spPr>
        <p:txBody>
          <a:bodyPr/>
          <a:lstStyle/>
          <a:p>
            <a:pPr>
              <a:spcBef>
                <a:spcPts val="400"/>
              </a:spcBef>
              <a:buFont typeface="Wingdings" pitchFamily="2" charset="2"/>
              <a:buChar char="§"/>
            </a:pPr>
            <a:endParaRPr lang="en-US" sz="1400" dirty="0" smtClean="0"/>
          </a:p>
          <a:p>
            <a:pPr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600" dirty="0" smtClean="0"/>
              <a:t>ERCOT currently supports IE 6 and IE 7</a:t>
            </a:r>
          </a:p>
          <a:p>
            <a:pPr lvl="1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600" dirty="0" smtClean="0"/>
              <a:t>Other browsers are compatible, but not supported (slide 3-4)</a:t>
            </a:r>
          </a:p>
          <a:p>
            <a:pPr lvl="1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600" dirty="0" smtClean="0"/>
              <a:t>ERCOT will update the browser compatibility matrix by </a:t>
            </a:r>
            <a:r>
              <a:rPr lang="en-US" sz="1600" dirty="0" smtClean="0"/>
              <a:t>October </a:t>
            </a:r>
            <a:r>
              <a:rPr lang="en-US" sz="1600" dirty="0" smtClean="0"/>
              <a:t>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and post to Ercot.com (slide 5)</a:t>
            </a:r>
          </a:p>
          <a:p>
            <a:pPr lvl="1">
              <a:spcBef>
                <a:spcPts val="400"/>
              </a:spcBef>
              <a:buFont typeface="Wingdings" pitchFamily="2" charset="2"/>
              <a:buChar char="§"/>
            </a:pPr>
            <a:endParaRPr lang="en-US" sz="1600" dirty="0" smtClean="0"/>
          </a:p>
          <a:p>
            <a:pPr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600" dirty="0" smtClean="0"/>
              <a:t>ERCOT will not make system changes to support IE 8 prior to the completion of Nodal stabilization</a:t>
            </a:r>
          </a:p>
          <a:p>
            <a:pPr lvl="1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600" dirty="0" smtClean="0"/>
              <a:t>Current efforts underway to test compatibility of systems with IE 8 and these results will be published with the browser compatibility matrix</a:t>
            </a:r>
          </a:p>
          <a:p>
            <a:pPr>
              <a:spcBef>
                <a:spcPts val="400"/>
              </a:spcBef>
              <a:buFont typeface="Wingdings" pitchFamily="2" charset="2"/>
              <a:buChar char="§"/>
            </a:pPr>
            <a:endParaRPr lang="en-US" sz="1600" dirty="0" smtClean="0"/>
          </a:p>
          <a:p>
            <a:pPr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600" dirty="0" smtClean="0"/>
              <a:t>4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</a:t>
            </a:r>
            <a:r>
              <a:rPr lang="en-US" sz="1600" dirty="0" smtClean="0"/>
              <a:t>Quarter </a:t>
            </a:r>
            <a:r>
              <a:rPr lang="en-US" sz="1600" dirty="0" smtClean="0"/>
              <a:t>2011 targeted for a move to an IE 8 browser standard</a:t>
            </a:r>
          </a:p>
          <a:p>
            <a:pPr lvl="1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600" dirty="0" smtClean="0"/>
              <a:t>Pending analysis of system changes required</a:t>
            </a:r>
          </a:p>
          <a:p>
            <a:pPr>
              <a:spcBef>
                <a:spcPts val="400"/>
              </a:spcBef>
              <a:buFont typeface="Wingdings" pitchFamily="2" charset="2"/>
              <a:buChar char="§"/>
            </a:pPr>
            <a:endParaRPr lang="en-US" sz="1400" dirty="0" smtClean="0"/>
          </a:p>
          <a:p>
            <a:pPr>
              <a:spcBef>
                <a:spcPts val="400"/>
              </a:spcBef>
              <a:buFont typeface="Wingdings" pitchFamily="2" charset="2"/>
              <a:buChar char="§"/>
            </a:pPr>
            <a:endParaRPr lang="en-US" sz="1400" dirty="0" smtClean="0"/>
          </a:p>
          <a:p>
            <a:pPr>
              <a:spcBef>
                <a:spcPts val="400"/>
              </a:spcBef>
              <a:buFont typeface="Wingdings" pitchFamily="2" charset="2"/>
              <a:buChar char="§"/>
            </a:pPr>
            <a:endParaRPr lang="en-US" sz="1400" b="0" dirty="0" smtClean="0"/>
          </a:p>
          <a:p>
            <a:pPr lvl="1">
              <a:spcBef>
                <a:spcPts val="400"/>
              </a:spcBef>
              <a:buFont typeface="Courier New" pitchFamily="49" charset="0"/>
              <a:buChar char="o"/>
            </a:pPr>
            <a:endParaRPr lang="en-US" sz="1400" b="0" dirty="0" smtClean="0"/>
          </a:p>
          <a:p>
            <a:pPr lvl="1">
              <a:spcBef>
                <a:spcPts val="400"/>
              </a:spcBef>
              <a:buNone/>
            </a:pPr>
            <a:endParaRPr lang="en-US" sz="1400" b="0" dirty="0" smtClean="0"/>
          </a:p>
          <a:p>
            <a:pPr>
              <a:spcBef>
                <a:spcPts val="400"/>
              </a:spcBef>
              <a:buNone/>
            </a:pPr>
            <a:endParaRPr lang="en-US" sz="1400" dirty="0" smtClean="0"/>
          </a:p>
          <a:p>
            <a:pPr eaLnBrk="1" hangingPunct="1">
              <a:spcAft>
                <a:spcPts val="600"/>
              </a:spcAft>
              <a:buFontTx/>
              <a:buNone/>
            </a:pPr>
            <a:endParaRPr lang="en-US" sz="1800" dirty="0" smtClean="0"/>
          </a:p>
          <a:p>
            <a:pPr eaLnBrk="1" hangingPunct="1">
              <a:spcAft>
                <a:spcPts val="600"/>
              </a:spcAft>
              <a:buFontTx/>
              <a:buNone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Browser usage (Ercot.com)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427" y="990600"/>
            <a:ext cx="9059573" cy="347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Explorer breakdown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1" y="914400"/>
            <a:ext cx="9081849" cy="282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Browser Matrix snapshot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799"/>
            <a:ext cx="9144000" cy="538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5593</TotalTime>
  <Words>122</Words>
  <Application>Microsoft Office PowerPoint</Application>
  <PresentationFormat>On-screen Show (4:3)</PresentationFormat>
  <Paragraphs>25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Custom Design</vt:lpstr>
      <vt:lpstr>Browser Standard</vt:lpstr>
      <vt:lpstr>Browser Standard Timeline</vt:lpstr>
      <vt:lpstr>Current Browser usage (Ercot.com)</vt:lpstr>
      <vt:lpstr>Internet Explorer breakdown</vt:lpstr>
      <vt:lpstr>Browser Matrix snapshot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tfelton</cp:lastModifiedBy>
  <cp:revision>361</cp:revision>
  <dcterms:created xsi:type="dcterms:W3CDTF">2005-04-21T14:28:35Z</dcterms:created>
  <dcterms:modified xsi:type="dcterms:W3CDTF">2010-06-29T19:17:28Z</dcterms:modified>
</cp:coreProperties>
</file>