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6" autoAdjust="0"/>
    <p:restoredTop sz="94660"/>
  </p:normalViewPr>
  <p:slideViewPr>
    <p:cSldViewPr>
      <p:cViewPr varScale="1">
        <p:scale>
          <a:sx n="87" d="100"/>
          <a:sy n="87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D56F35E-EAB1-406D-A483-7F2E925AE1CE}" type="datetimeFigureOut">
              <a:rPr lang="en-US" smtClean="0"/>
              <a:t>7/12/2010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CDE144C-B011-42BC-A178-64FCB7C443C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readiness/golive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Verifiable Costs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to Commercial Operations Committee</a:t>
            </a:r>
          </a:p>
          <a:p>
            <a:r>
              <a:rPr lang="en-US" dirty="0" smtClean="0"/>
              <a:t>July 12, 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5648"/>
          </a:xfrm>
        </p:spPr>
        <p:txBody>
          <a:bodyPr>
            <a:normAutofit/>
          </a:bodyPr>
          <a:lstStyle/>
          <a:p>
            <a:r>
              <a:rPr lang="en-US" dirty="0" smtClean="0"/>
              <a:t>Verifiable Key Documents: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Verifiable Cost Handbook V0.14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Verifiable Cost Template v0.9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Verifiable Frequently Asked Questions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Can be located under Nodal Readiness; Go Live.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u="sng" dirty="0" smtClean="0">
                <a:hlinkClick r:id="rId2"/>
              </a:rPr>
              <a:t>http://nodal.ercot.com/readiness/golive/index.html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37048"/>
          </a:xfrm>
        </p:spPr>
        <p:txBody>
          <a:bodyPr/>
          <a:lstStyle/>
          <a:p>
            <a:r>
              <a:rPr lang="en-US" dirty="0" smtClean="0"/>
              <a:t>Key NPRR’s that were approved</a:t>
            </a:r>
          </a:p>
          <a:p>
            <a:pPr lvl="1"/>
            <a:r>
              <a:rPr lang="en-US" dirty="0" smtClean="0"/>
              <a:t>NPRR 144</a:t>
            </a:r>
          </a:p>
          <a:p>
            <a:pPr lvl="2"/>
            <a:r>
              <a:rPr lang="en-US" dirty="0" smtClean="0"/>
              <a:t>Changed the requirement from 1 RUC to 5 RUC deployments to submit Verifiable Costs.</a:t>
            </a:r>
          </a:p>
          <a:p>
            <a:pPr lvl="1"/>
            <a:r>
              <a:rPr lang="en-US" dirty="0" smtClean="0"/>
              <a:t>NRPP 145</a:t>
            </a:r>
          </a:p>
          <a:p>
            <a:pPr lvl="2"/>
            <a:r>
              <a:rPr lang="en-US" dirty="0" smtClean="0"/>
              <a:t>Allowed PPA’s to be used for VC costs</a:t>
            </a:r>
          </a:p>
          <a:p>
            <a:pPr lvl="3"/>
            <a:r>
              <a:rPr lang="en-US" dirty="0" smtClean="0"/>
              <a:t>100% of Resource must be represented in the PPA.</a:t>
            </a:r>
          </a:p>
          <a:p>
            <a:pPr lvl="3"/>
            <a:r>
              <a:rPr lang="en-US" dirty="0" smtClean="0"/>
              <a:t>Covered in Section 2 of the VC Handbook.</a:t>
            </a:r>
          </a:p>
          <a:p>
            <a:pPr lvl="3"/>
            <a:r>
              <a:rPr lang="en-US" dirty="0" smtClean="0"/>
              <a:t>Does use Caps of Reference Resource (Appendix 3 has an example.</a:t>
            </a:r>
          </a:p>
          <a:p>
            <a:pPr lvl="3"/>
            <a:r>
              <a:rPr lang="en-US" dirty="0" smtClean="0"/>
              <a:t>PPA has to be signed prior to July 16, 2008.</a:t>
            </a:r>
          </a:p>
          <a:p>
            <a:pPr lvl="3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/>
          </a:bodyPr>
          <a:lstStyle/>
          <a:p>
            <a:r>
              <a:rPr lang="en-US" dirty="0" smtClean="0"/>
              <a:t>NRPP 167 </a:t>
            </a:r>
          </a:p>
          <a:p>
            <a:pPr lvl="1"/>
            <a:r>
              <a:rPr lang="en-US" dirty="0" smtClean="0"/>
              <a:t>QSE or Resource may submit VC Costs.</a:t>
            </a:r>
          </a:p>
          <a:p>
            <a:pPr lvl="2"/>
            <a:r>
              <a:rPr lang="en-US" dirty="0" smtClean="0"/>
              <a:t>QSE is responsible unless the QSE and Resource submit affidavit stating the Resource will submit Costs.</a:t>
            </a:r>
          </a:p>
          <a:p>
            <a:pPr lvl="2"/>
            <a:r>
              <a:rPr lang="en-US" dirty="0" smtClean="0"/>
              <a:t>QSE’s that submit PPA’s or Tolling Agreements do not have the option for allowing Resources to submit VC Costs.</a:t>
            </a:r>
          </a:p>
          <a:p>
            <a:pPr lvl="1"/>
            <a:r>
              <a:rPr lang="en-US" dirty="0" smtClean="0"/>
              <a:t>NPRR 168 </a:t>
            </a:r>
          </a:p>
          <a:p>
            <a:pPr lvl="2"/>
            <a:r>
              <a:rPr lang="en-US" dirty="0" smtClean="0"/>
              <a:t>Allows for Fuel between Breaker Close to LSL.</a:t>
            </a:r>
          </a:p>
          <a:p>
            <a:pPr lvl="2"/>
            <a:r>
              <a:rPr lang="en-US" dirty="0" smtClean="0"/>
              <a:t>Reduces the Fuel by using a Heat Rate Proxy and average energy used between Breaker Close to LSL.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08448"/>
          </a:xfrm>
        </p:spPr>
        <p:txBody>
          <a:bodyPr/>
          <a:lstStyle/>
          <a:p>
            <a:r>
              <a:rPr lang="en-US" dirty="0" smtClean="0"/>
              <a:t>NPRR 174</a:t>
            </a:r>
          </a:p>
          <a:p>
            <a:pPr lvl="1"/>
            <a:r>
              <a:rPr lang="en-US" dirty="0" smtClean="0"/>
              <a:t>Provides an adder to FIP for Startup fuel(5.6.1.1 (a)) and Minimum Energy (5.6.1.2(2)).</a:t>
            </a:r>
          </a:p>
          <a:p>
            <a:pPr lvl="1"/>
            <a:r>
              <a:rPr lang="en-US" dirty="0" smtClean="0"/>
              <a:t>Allows for disputing for fuel when the Fuel is greater the FIP *1.X during a RUC Committed Interval. Where X = $.50 (9.14.7).  </a:t>
            </a:r>
          </a:p>
          <a:p>
            <a:pPr lvl="1"/>
            <a:r>
              <a:rPr lang="en-US" dirty="0" smtClean="0"/>
              <a:t>A new X is effective the 1</a:t>
            </a:r>
            <a:r>
              <a:rPr lang="en-US" baseline="30000" dirty="0" smtClean="0"/>
              <a:t>st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Tuesday of each month.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60848"/>
          </a:xfrm>
        </p:spPr>
        <p:txBody>
          <a:bodyPr>
            <a:normAutofit/>
          </a:bodyPr>
          <a:lstStyle/>
          <a:p>
            <a:r>
              <a:rPr lang="en-US" dirty="0" smtClean="0"/>
              <a:t>NPRR 225</a:t>
            </a:r>
          </a:p>
          <a:p>
            <a:pPr lvl="1"/>
            <a:r>
              <a:rPr lang="en-US" dirty="0" smtClean="0"/>
              <a:t>Election of Standard O &amp; M costs for Startup and Minimum Energy until January 1, 2012</a:t>
            </a:r>
          </a:p>
          <a:p>
            <a:pPr lvl="2"/>
            <a:r>
              <a:rPr lang="en-US" dirty="0" smtClean="0"/>
              <a:t>Provide verifiable Fuel.</a:t>
            </a:r>
          </a:p>
          <a:p>
            <a:pPr lvl="2"/>
            <a:r>
              <a:rPr lang="en-US" dirty="0" smtClean="0"/>
              <a:t>Submit election form.</a:t>
            </a:r>
          </a:p>
          <a:p>
            <a:pPr lvl="2"/>
            <a:r>
              <a:rPr lang="en-US" dirty="0" smtClean="0"/>
              <a:t>Resources that have received Final Approval for VC Costs may not elect.</a:t>
            </a:r>
            <a:endParaRPr lang="en-US" dirty="0" smtClean="0"/>
          </a:p>
          <a:p>
            <a:pPr lvl="2"/>
            <a:r>
              <a:rPr lang="en-US" dirty="0" smtClean="0"/>
              <a:t>Combined Cycles must elect for all configurations in the train.</a:t>
            </a:r>
          </a:p>
          <a:p>
            <a:pPr lvl="2"/>
            <a:r>
              <a:rPr lang="en-US" dirty="0" smtClean="0"/>
              <a:t>WMS has been requested to monitor the effectiveness of Standard Costs and make recommendation TAC and ERCOT Board in 2012 for extension or termination of Standard Costs.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800" y="228600"/>
          <a:ext cx="8534400" cy="596328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95600"/>
                <a:gridCol w="1270576"/>
                <a:gridCol w="1749715"/>
                <a:gridCol w="1454727"/>
                <a:gridCol w="1163782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Resource Category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Cold Startup ($/start)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Intermediate Startup ($/start)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Hot Startup ($/start)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Variable O&amp;M ($/MWh)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Start Year = 2009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Aeroderivative simple cycle commissioned after 1996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1,000.00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1,000.00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1,000.00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3.94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Reciprocating Engine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487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487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487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5.09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Simple cycle ≤ 90 MW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2,300.00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2,300.00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2,300.00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3.94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Simple cycle ≥ 90 MW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3.94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Combined cycle:  for each  Combined-Cycle Configuration, the Startup Cost for that configuration is the sum of the Startup Costs for each unit within that configuration as follows: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3.19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Combustion turbine &lt; 90MW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71450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2,300.00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2,300.00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2,300.00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Combustion turbine ≥ 90 MW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71450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Steam turbine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71450" marR="9525" marT="9525" marB="0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n-US" sz="1000" b="1" u="none" strike="noStrike" dirty="0"/>
                        <a:t>3,00</a:t>
                      </a:r>
                      <a:r>
                        <a:rPr kumimoji="0" lang="en-US" sz="1000" b="1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2,250.00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1,250.00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Gas-steam non-reheat boiler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2,310.00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1,732.50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866.25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7.08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Gas-steam reheat boiler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3,000.00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2,250.00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1,125.00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7.08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Gas-steam supercritical boiler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4,800.00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3,600.00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1,800.00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7.08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Nuclear, coal, lignite and hydro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7,200.00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5,400.00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2,700.00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5.02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Renewable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Not Applicable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Not Applicable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/>
                        <a:t>Not Applicable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1" u="none" strike="noStrike" dirty="0"/>
                        <a:t>5.5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lookado\Local Settings\Temporary Internet Files\Content.IE5\KAZWRRUA\MC900363872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1" y="685801"/>
            <a:ext cx="5251498" cy="50766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72</TotalTime>
  <Words>485</Words>
  <Application>Microsoft Office PowerPoint</Application>
  <PresentationFormat>On-screen Show (4:3)</PresentationFormat>
  <Paragraphs>113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Verifiable Costs 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Verifiable Costs </dc:title>
  <dc:creator>hkl</dc:creator>
  <cp:lastModifiedBy>hkl</cp:lastModifiedBy>
  <cp:revision>8</cp:revision>
  <dcterms:created xsi:type="dcterms:W3CDTF">2010-07-12T14:06:57Z</dcterms:created>
  <dcterms:modified xsi:type="dcterms:W3CDTF">2010-07-12T15:19:32Z</dcterms:modified>
</cp:coreProperties>
</file>