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9"/>
  </p:notesMasterIdLst>
  <p:sldIdLst>
    <p:sldId id="262" r:id="rId2"/>
    <p:sldId id="291" r:id="rId3"/>
    <p:sldId id="289" r:id="rId4"/>
    <p:sldId id="290" r:id="rId5"/>
    <p:sldId id="286" r:id="rId6"/>
    <p:sldId id="260" r:id="rId7"/>
    <p:sldId id="282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84" y="-3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4F2AEAF2-853F-43A4-8B3A-3625E6DBDDA2}" type="datetimeFigureOut">
              <a:rPr lang="en-US"/>
              <a:pPr>
                <a:defRPr/>
              </a:pPr>
              <a:t>6/29/2010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DB0AEAD1-F750-4C37-9A25-99A4FD18442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126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 smtClean="0"/>
          </a:p>
        </p:txBody>
      </p:sp>
      <p:sp>
        <p:nvSpPr>
          <p:cNvPr id="1126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F9AAE3E4-CA32-458F-8CF3-2B7D8A6ED833}" type="slidenum">
              <a:rPr lang="en-US" smtClean="0"/>
              <a:pPr/>
              <a:t>6</a:t>
            </a:fld>
            <a:endParaRPr lang="en-US" dirty="0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dirty="0" smtClean="0"/>
          </a:p>
        </p:txBody>
      </p:sp>
      <p:sp>
        <p:nvSpPr>
          <p:cNvPr id="1229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4166ECC4-F939-45A2-8192-B7ADC46F9AE3}" type="slidenum">
              <a:rPr lang="en-US" smtClean="0"/>
              <a:pPr/>
              <a:t>7</a:t>
            </a:fld>
            <a:endParaRPr lang="en-US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927100"/>
            <a:ext cx="8991600" cy="4495800"/>
            <a:chOff x="0" y="584"/>
            <a:chExt cx="5664" cy="2832"/>
          </a:xfrm>
        </p:grpSpPr>
        <p:sp>
          <p:nvSpPr>
            <p:cNvPr id="5" name="AutoShape 3"/>
            <p:cNvSpPr>
              <a:spLocks noChangeArrowheads="1"/>
            </p:cNvSpPr>
            <p:nvPr userDrawn="1"/>
          </p:nvSpPr>
          <p:spPr bwMode="auto">
            <a:xfrm>
              <a:off x="432" y="1304"/>
              <a:ext cx="4656" cy="2112"/>
            </a:xfrm>
            <a:prstGeom prst="roundRect">
              <a:avLst>
                <a:gd name="adj" fmla="val 16667"/>
              </a:avLst>
            </a:prstGeom>
            <a:noFill/>
            <a:ln w="50800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 dirty="0">
                <a:latin typeface="Times New Roman" pitchFamily="18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 userDrawn="1"/>
          </p:nvSpPr>
          <p:spPr bwMode="blackWhite">
            <a:xfrm>
              <a:off x="144" y="584"/>
              <a:ext cx="4512" cy="624"/>
            </a:xfrm>
            <a:prstGeom prst="rect">
              <a:avLst/>
            </a:prstGeom>
            <a:solidFill>
              <a:schemeClr val="bg1"/>
            </a:solidFill>
            <a:ln w="57150">
              <a:solidFill>
                <a:schemeClr val="bg2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 dirty="0">
                <a:latin typeface="Times New Roman" pitchFamily="18" charset="0"/>
              </a:endParaRPr>
            </a:p>
          </p:txBody>
        </p:sp>
        <p:sp>
          <p:nvSpPr>
            <p:cNvPr id="7" name="AutoShape 5"/>
            <p:cNvSpPr>
              <a:spLocks noChangeArrowheads="1"/>
            </p:cNvSpPr>
            <p:nvPr userDrawn="1"/>
          </p:nvSpPr>
          <p:spPr bwMode="blackWhite">
            <a:xfrm>
              <a:off x="0" y="872"/>
              <a:ext cx="5664" cy="1152"/>
            </a:xfrm>
            <a:custGeom>
              <a:avLst/>
              <a:gdLst>
                <a:gd name="G0" fmla="+- 1000 0 0"/>
                <a:gd name="G1" fmla="+- 1000 0 0"/>
                <a:gd name="G2" fmla="+- G0 0 G1"/>
                <a:gd name="G3" fmla="*/ G1 1 2"/>
                <a:gd name="G4" fmla="+- G0 0 G3"/>
                <a:gd name="T0" fmla="*/ 0 w 1000"/>
                <a:gd name="T1" fmla="*/ 0 h 1000"/>
                <a:gd name="T2" fmla="*/ G4 w 1000"/>
                <a:gd name="T3" fmla="*/ G1 h 1000"/>
              </a:gdLst>
              <a:ahLst/>
              <a:cxnLst>
                <a:cxn ang="0">
                  <a:pos x="0" y="0"/>
                </a:cxn>
                <a:cxn ang="0">
                  <a:pos x="4416" y="0"/>
                </a:cxn>
                <a:cxn ang="0">
                  <a:pos x="4917" y="500"/>
                </a:cxn>
                <a:cxn ang="0">
                  <a:pos x="4417" y="1000"/>
                </a:cxn>
                <a:cxn ang="0">
                  <a:pos x="0" y="1000"/>
                </a:cxn>
              </a:cxnLst>
              <a:rect l="T0" t="T1" r="T2" b="T3"/>
              <a:pathLst>
                <a:path w="4917" h="1000">
                  <a:moveTo>
                    <a:pt x="0" y="0"/>
                  </a:moveTo>
                  <a:lnTo>
                    <a:pt x="4416" y="0"/>
                  </a:lnTo>
                  <a:cubicBezTo>
                    <a:pt x="4693" y="0"/>
                    <a:pt x="4917" y="223"/>
                    <a:pt x="4917" y="500"/>
                  </a:cubicBezTo>
                  <a:cubicBezTo>
                    <a:pt x="4917" y="776"/>
                    <a:pt x="4693" y="999"/>
                    <a:pt x="4417" y="1000"/>
                  </a:cubicBezTo>
                  <a:lnTo>
                    <a:pt x="0" y="100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 sz="2400" dirty="0">
                <a:latin typeface="Times New Roman" pitchFamily="18" charset="0"/>
              </a:endParaRPr>
            </a:p>
          </p:txBody>
        </p:sp>
        <p:sp>
          <p:nvSpPr>
            <p:cNvPr id="8" name="Line 6"/>
            <p:cNvSpPr>
              <a:spLocks noChangeShapeType="1"/>
            </p:cNvSpPr>
            <p:nvPr userDrawn="1"/>
          </p:nvSpPr>
          <p:spPr bwMode="auto">
            <a:xfrm>
              <a:off x="0" y="1928"/>
              <a:ext cx="5232" cy="0"/>
            </a:xfrm>
            <a:prstGeom prst="line">
              <a:avLst/>
            </a:prstGeom>
            <a:noFill/>
            <a:ln w="508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 dirty="0"/>
            </a:p>
          </p:txBody>
        </p:sp>
      </p:grpSp>
      <p:sp>
        <p:nvSpPr>
          <p:cNvPr id="6151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28600" y="1427163"/>
            <a:ext cx="8077200" cy="1609725"/>
          </a:xfrm>
        </p:spPr>
        <p:txBody>
          <a:bodyPr/>
          <a:lstStyle>
            <a:lvl1pPr>
              <a:defRPr sz="46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6152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1066800" y="3441700"/>
            <a:ext cx="6629400" cy="1676400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9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8400"/>
            <a:ext cx="2133600" cy="47148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3163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1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133600" cy="47148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2D04AC-3954-4424-9D5F-245D0B2BE82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D1E822-1808-4535-8A2D-4F824165DF3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450013" y="228600"/>
            <a:ext cx="2084387" cy="5791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5263" y="228600"/>
            <a:ext cx="6102350" cy="5791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8D8FE5-F4CD-43EB-8206-CC8894200FC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C1408E-9021-49B6-9EE4-C0ED604EE2B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9B3D1D-F01F-4747-A740-705BDE7A615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0"/>
            <a:ext cx="3886200" cy="4419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3886200" cy="4419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4D1205-40A0-4984-A542-5D471758EA9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850E533-06F5-4FE1-9806-F450936BD14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811DA6C-F2A7-481C-8631-CEA1520E46F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4CB9F8-9065-48D8-9960-FD663824305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FE8F72-6833-4E1C-9445-0D8397A8468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290CF9A-7C01-48C5-B507-D411AD0C2EF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152400"/>
            <a:ext cx="8686800" cy="6096000"/>
            <a:chOff x="0" y="96"/>
            <a:chExt cx="5472" cy="3840"/>
          </a:xfrm>
        </p:grpSpPr>
        <p:sp>
          <p:nvSpPr>
            <p:cNvPr id="5123" name="AutoShape 3"/>
            <p:cNvSpPr>
              <a:spLocks noChangeArrowheads="1"/>
            </p:cNvSpPr>
            <p:nvPr/>
          </p:nvSpPr>
          <p:spPr bwMode="auto">
            <a:xfrm>
              <a:off x="240" y="336"/>
              <a:ext cx="5232" cy="3600"/>
            </a:xfrm>
            <a:prstGeom prst="roundRect">
              <a:avLst>
                <a:gd name="adj" fmla="val 13727"/>
              </a:avLst>
            </a:prstGeom>
            <a:noFill/>
            <a:ln w="50800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en-US" sz="2400" dirty="0">
                <a:latin typeface="Times New Roman" pitchFamily="18" charset="0"/>
              </a:endParaRPr>
            </a:p>
          </p:txBody>
        </p:sp>
        <p:sp>
          <p:nvSpPr>
            <p:cNvPr id="5124" name="AutoShape 4"/>
            <p:cNvSpPr>
              <a:spLocks noChangeArrowheads="1"/>
            </p:cNvSpPr>
            <p:nvPr/>
          </p:nvSpPr>
          <p:spPr bwMode="blackWhite">
            <a:xfrm>
              <a:off x="0" y="96"/>
              <a:ext cx="5376" cy="768"/>
            </a:xfrm>
            <a:custGeom>
              <a:avLst/>
              <a:gdLst>
                <a:gd name="G0" fmla="+- 1000 0 0"/>
                <a:gd name="G1" fmla="+- 1000 0 0"/>
                <a:gd name="G2" fmla="+- G0 0 G1"/>
                <a:gd name="G3" fmla="*/ G1 1 2"/>
                <a:gd name="G4" fmla="+- G0 0 G3"/>
                <a:gd name="T0" fmla="*/ 0 w 1000"/>
                <a:gd name="T1" fmla="*/ 0 h 1000"/>
                <a:gd name="T2" fmla="*/ G4 w 1000"/>
                <a:gd name="T3" fmla="*/ G1 h 1000"/>
              </a:gdLst>
              <a:ahLst/>
              <a:cxnLst>
                <a:cxn ang="0">
                  <a:pos x="0" y="0"/>
                </a:cxn>
                <a:cxn ang="0">
                  <a:pos x="6499" y="0"/>
                </a:cxn>
                <a:cxn ang="0">
                  <a:pos x="7000" y="500"/>
                </a:cxn>
                <a:cxn ang="0">
                  <a:pos x="6500" y="1000"/>
                </a:cxn>
                <a:cxn ang="0">
                  <a:pos x="0" y="1000"/>
                </a:cxn>
              </a:cxnLst>
              <a:rect l="T0" t="T1" r="T2" b="T3"/>
              <a:pathLst>
                <a:path w="7000" h="1000">
                  <a:moveTo>
                    <a:pt x="0" y="0"/>
                  </a:moveTo>
                  <a:lnTo>
                    <a:pt x="6499" y="0"/>
                  </a:lnTo>
                  <a:cubicBezTo>
                    <a:pt x="6776" y="0"/>
                    <a:pt x="7000" y="223"/>
                    <a:pt x="7000" y="500"/>
                  </a:cubicBezTo>
                  <a:cubicBezTo>
                    <a:pt x="7000" y="776"/>
                    <a:pt x="6776" y="999"/>
                    <a:pt x="6500" y="1000"/>
                  </a:cubicBezTo>
                  <a:lnTo>
                    <a:pt x="0" y="100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 sz="2400" dirty="0">
                <a:latin typeface="Times New Roman" pitchFamily="18" charset="0"/>
              </a:endParaRPr>
            </a:p>
          </p:txBody>
        </p:sp>
        <p:sp>
          <p:nvSpPr>
            <p:cNvPr id="5125" name="Line 5"/>
            <p:cNvSpPr>
              <a:spLocks noChangeShapeType="1"/>
            </p:cNvSpPr>
            <p:nvPr/>
          </p:nvSpPr>
          <p:spPr bwMode="auto">
            <a:xfrm>
              <a:off x="0" y="768"/>
              <a:ext cx="5088" cy="0"/>
            </a:xfrm>
            <a:prstGeom prst="line">
              <a:avLst/>
            </a:prstGeom>
            <a:noFill/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 dirty="0"/>
            </a:p>
          </p:txBody>
        </p:sp>
      </p:grpSp>
      <p:sp>
        <p:nvSpPr>
          <p:cNvPr id="1027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195263" y="228600"/>
            <a:ext cx="8015287" cy="91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8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600200"/>
            <a:ext cx="7924800" cy="441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5128" name="Rectangle 8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129" name="Rectangle 9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130" name="Rectangle 1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 Black" pitchFamily="34" charset="0"/>
              </a:defRPr>
            </a:lvl1pPr>
          </a:lstStyle>
          <a:p>
            <a:pPr>
              <a:defRPr/>
            </a:pPr>
            <a:fld id="{B1D2146E-B7B4-442B-9187-C0A4A7EC442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56" r:id="rId1"/>
    <p:sldLayoutId id="2147484046" r:id="rId2"/>
    <p:sldLayoutId id="2147484047" r:id="rId3"/>
    <p:sldLayoutId id="2147484048" r:id="rId4"/>
    <p:sldLayoutId id="2147484049" r:id="rId5"/>
    <p:sldLayoutId id="2147484050" r:id="rId6"/>
    <p:sldLayoutId id="2147484051" r:id="rId7"/>
    <p:sldLayoutId id="2147484052" r:id="rId8"/>
    <p:sldLayoutId id="2147484053" r:id="rId9"/>
    <p:sldLayoutId id="2147484054" r:id="rId10"/>
    <p:sldLayoutId id="2147484055" r:id="rId11"/>
  </p:sldLayoutIdLst>
  <p:timing>
    <p:tnLst>
      <p:par>
        <p:cTn id="1" dur="indefinite" restart="never" nodeType="tmRoot"/>
      </p:par>
    </p:tnLst>
  </p:timing>
  <p:hf sldNum="0"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l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l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itchFamily="2" charset="2"/>
        <a:buChar char="l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l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CCWG June 24</a:t>
            </a:r>
            <a:r>
              <a:rPr lang="en-US" baseline="30000" dirty="0" smtClean="0"/>
              <a:t>th</a:t>
            </a:r>
            <a:r>
              <a:rPr lang="en-US" dirty="0" smtClean="0"/>
              <a:t> Meeting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2286000"/>
            <a:ext cx="7924800" cy="3733800"/>
          </a:xfrm>
        </p:spPr>
        <p:txBody>
          <a:bodyPr/>
          <a:lstStyle/>
          <a:p>
            <a:pPr algn="ctr"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en-US" sz="4400" b="1" dirty="0" smtClean="0"/>
              <a:t>CCWG Update to COPS</a:t>
            </a:r>
          </a:p>
          <a:p>
            <a:pPr algn="ctr" eaLnBrk="1" hangingPunct="1">
              <a:lnSpc>
                <a:spcPct val="90000"/>
              </a:lnSpc>
            </a:pPr>
            <a:endParaRPr lang="en-US" b="1" dirty="0" smtClean="0"/>
          </a:p>
          <a:p>
            <a:pPr algn="ctr" eaLnBrk="1" hangingPunct="1">
              <a:lnSpc>
                <a:spcPct val="90000"/>
              </a:lnSpc>
              <a:buFont typeface="Wingdings" pitchFamily="2" charset="2"/>
              <a:buNone/>
            </a:pPr>
            <a:r>
              <a:rPr lang="en-US" b="1" dirty="0" smtClean="0"/>
              <a:t>July 13, 2010</a:t>
            </a:r>
          </a:p>
        </p:txBody>
      </p:sp>
      <p:sp>
        <p:nvSpPr>
          <p:cNvPr id="3076" name="Footer Placeholder 3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fld id="{87DADF96-E826-4F6E-842E-CCE6611C0AB9}" type="slidenum">
              <a:rPr lang="en-US" smtClean="0"/>
              <a:pPr/>
              <a:t>1</a:t>
            </a:fld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CCWG June 24</a:t>
            </a:r>
            <a:r>
              <a:rPr lang="en-US" baseline="30000" dirty="0" smtClean="0"/>
              <a:t>th</a:t>
            </a:r>
            <a:r>
              <a:rPr lang="en-US" dirty="0" smtClean="0"/>
              <a:t> Meeting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382000" cy="51816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100" b="1" dirty="0" smtClean="0"/>
              <a:t>COPMGRRs – COPS Voting Items</a:t>
            </a:r>
          </a:p>
          <a:p>
            <a:pPr eaLnBrk="1" hangingPunct="1">
              <a:lnSpc>
                <a:spcPct val="80000"/>
              </a:lnSpc>
              <a:buFont typeface="Arial" charset="0"/>
              <a:buChar char="•"/>
            </a:pPr>
            <a:endParaRPr lang="en-US" sz="1200" b="1" dirty="0" smtClean="0"/>
          </a:p>
          <a:p>
            <a:pPr eaLnBrk="1" hangingPunct="1">
              <a:lnSpc>
                <a:spcPct val="80000"/>
              </a:lnSpc>
              <a:buNone/>
            </a:pPr>
            <a:r>
              <a:rPr lang="en-US" sz="2500" b="1" dirty="0" smtClean="0"/>
              <a:t>COPMGRR018</a:t>
            </a:r>
            <a:r>
              <a:rPr lang="en-US" sz="2500" dirty="0" smtClean="0"/>
              <a:t>, Updates to References of IDR and/or IDR Meter due to the proposed definition of IDR Meter in PRR845</a:t>
            </a:r>
          </a:p>
          <a:p>
            <a:pPr lvl="1" eaLnBrk="1" hangingPunct="1">
              <a:lnSpc>
                <a:spcPct val="80000"/>
              </a:lnSpc>
              <a:buFont typeface="Arial" charset="0"/>
              <a:buChar char="•"/>
            </a:pPr>
            <a:r>
              <a:rPr lang="en-US" sz="2500" dirty="0" smtClean="0"/>
              <a:t>The change is to capitalize IDR ‘Meter’</a:t>
            </a:r>
          </a:p>
          <a:p>
            <a:pPr lvl="1" eaLnBrk="1" hangingPunct="1">
              <a:lnSpc>
                <a:spcPct val="80000"/>
              </a:lnSpc>
              <a:buFont typeface="Arial" charset="0"/>
              <a:buChar char="•"/>
            </a:pPr>
            <a:r>
              <a:rPr lang="en-US" sz="2500" dirty="0" smtClean="0"/>
              <a:t>Scheduled to come to COPS in June</a:t>
            </a:r>
          </a:p>
          <a:p>
            <a:pPr eaLnBrk="1" hangingPunct="1">
              <a:lnSpc>
                <a:spcPct val="80000"/>
              </a:lnSpc>
              <a:buNone/>
            </a:pPr>
            <a:endParaRPr lang="en-US" sz="2500" b="1" dirty="0" smtClean="0"/>
          </a:p>
          <a:p>
            <a:pPr eaLnBrk="1" hangingPunct="1">
              <a:lnSpc>
                <a:spcPct val="80000"/>
              </a:lnSpc>
              <a:buNone/>
            </a:pPr>
            <a:r>
              <a:rPr lang="en-US" sz="2500" b="1" dirty="0" smtClean="0"/>
              <a:t>COPMGRR020</a:t>
            </a:r>
            <a:r>
              <a:rPr lang="en-US" sz="2500" dirty="0" smtClean="0"/>
              <a:t>, Creating Subsection 10.3, Unregistered Distributed Generation Reports</a:t>
            </a:r>
          </a:p>
          <a:p>
            <a:pPr lvl="1" eaLnBrk="1" hangingPunct="1">
              <a:lnSpc>
                <a:spcPct val="80000"/>
              </a:lnSpc>
              <a:buFont typeface="Arial" charset="0"/>
              <a:buChar char="•"/>
            </a:pPr>
            <a:r>
              <a:rPr lang="en-US" sz="2500" dirty="0" smtClean="0"/>
              <a:t>Specifies reporting requirements</a:t>
            </a:r>
          </a:p>
          <a:p>
            <a:pPr lvl="1" eaLnBrk="1" hangingPunct="1">
              <a:lnSpc>
                <a:spcPct val="80000"/>
              </a:lnSpc>
              <a:buFont typeface="Arial" charset="0"/>
              <a:buChar char="•"/>
            </a:pPr>
            <a:r>
              <a:rPr lang="en-US" sz="2500" dirty="0" smtClean="0"/>
              <a:t>Companion to NPRR028, Registration and Settlement of Dist Gen Less than One MW</a:t>
            </a:r>
          </a:p>
        </p:txBody>
      </p:sp>
      <p:sp>
        <p:nvSpPr>
          <p:cNvPr id="6148" name="Footer Placeholder 3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fld id="{E5BD016D-BE9F-474D-A5A1-DE3315ECB388}" type="slidenum">
              <a:rPr lang="en-US" smtClean="0"/>
              <a:pPr/>
              <a:t>2</a:t>
            </a:fld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CCWG June 24</a:t>
            </a:r>
            <a:r>
              <a:rPr lang="en-US" baseline="30000" dirty="0" smtClean="0"/>
              <a:t>th</a:t>
            </a:r>
            <a:r>
              <a:rPr lang="en-US" dirty="0" smtClean="0"/>
              <a:t> Meeting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382000" cy="51816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100" b="1" dirty="0" smtClean="0"/>
              <a:t>COPMGRRs – COPS Voting Items</a:t>
            </a:r>
          </a:p>
          <a:p>
            <a:pPr eaLnBrk="1" hangingPunct="1">
              <a:lnSpc>
                <a:spcPct val="80000"/>
              </a:lnSpc>
              <a:buFont typeface="Arial" charset="0"/>
              <a:buChar char="•"/>
            </a:pPr>
            <a:endParaRPr lang="en-US" sz="1200" b="1" dirty="0" smtClean="0"/>
          </a:p>
          <a:p>
            <a:pPr eaLnBrk="1" hangingPunct="1">
              <a:lnSpc>
                <a:spcPct val="80000"/>
              </a:lnSpc>
              <a:buNone/>
            </a:pPr>
            <a:r>
              <a:rPr lang="en-US" sz="2500" b="1" dirty="0" smtClean="0"/>
              <a:t>COPMGRR021</a:t>
            </a:r>
            <a:r>
              <a:rPr lang="en-US" sz="2500" dirty="0" smtClean="0"/>
              <a:t>, Market Participant Market Notice Process</a:t>
            </a:r>
          </a:p>
          <a:p>
            <a:pPr lvl="1" eaLnBrk="1" hangingPunct="1">
              <a:lnSpc>
                <a:spcPct val="80000"/>
              </a:lnSpc>
              <a:buFont typeface="Arial" charset="0"/>
              <a:buChar char="•"/>
            </a:pPr>
            <a:r>
              <a:rPr lang="en-US" sz="2500" dirty="0" smtClean="0"/>
              <a:t>Updates Section 5 and Appendix A</a:t>
            </a:r>
          </a:p>
          <a:p>
            <a:pPr lvl="1" eaLnBrk="1" hangingPunct="1">
              <a:lnSpc>
                <a:spcPct val="80000"/>
              </a:lnSpc>
              <a:buFont typeface="Arial" charset="0"/>
              <a:buChar char="•"/>
            </a:pPr>
            <a:r>
              <a:rPr lang="en-US" sz="2500" dirty="0" smtClean="0"/>
              <a:t>Endorsed by RMS</a:t>
            </a:r>
          </a:p>
          <a:p>
            <a:pPr lvl="1" eaLnBrk="1" hangingPunct="1">
              <a:lnSpc>
                <a:spcPct val="80000"/>
              </a:lnSpc>
              <a:buFont typeface="Arial" charset="0"/>
              <a:buChar char="•"/>
            </a:pPr>
            <a:r>
              <a:rPr lang="en-US" sz="2500" dirty="0" smtClean="0"/>
              <a:t>No Impacts and No Opinion on the need for Go-Live</a:t>
            </a:r>
          </a:p>
          <a:p>
            <a:pPr lvl="1" eaLnBrk="1" hangingPunct="1">
              <a:lnSpc>
                <a:spcPct val="80000"/>
              </a:lnSpc>
              <a:buFont typeface="Arial" charset="0"/>
              <a:buChar char="•"/>
            </a:pPr>
            <a:r>
              <a:rPr lang="en-US" sz="2500" dirty="0" smtClean="0"/>
              <a:t>Final review by CCWG at June Meeting</a:t>
            </a:r>
          </a:p>
          <a:p>
            <a:pPr eaLnBrk="1" hangingPunct="1">
              <a:lnSpc>
                <a:spcPct val="80000"/>
              </a:lnSpc>
              <a:buNone/>
            </a:pPr>
            <a:endParaRPr lang="en-US" sz="2500" b="1" dirty="0" smtClean="0"/>
          </a:p>
        </p:txBody>
      </p:sp>
      <p:sp>
        <p:nvSpPr>
          <p:cNvPr id="6148" name="Footer Placeholder 3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fld id="{E5BD016D-BE9F-474D-A5A1-DE3315ECB388}" type="slidenum">
              <a:rPr lang="en-US" smtClean="0"/>
              <a:pPr/>
              <a:t>3</a:t>
            </a:fld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CCWG June 24</a:t>
            </a:r>
            <a:r>
              <a:rPr lang="en-US" baseline="30000" dirty="0" smtClean="0"/>
              <a:t>th</a:t>
            </a:r>
            <a:r>
              <a:rPr lang="en-US" dirty="0" smtClean="0"/>
              <a:t> Meeting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077200" cy="51816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100" b="1" dirty="0" smtClean="0"/>
              <a:t>COPMG Change History Document</a:t>
            </a:r>
          </a:p>
          <a:p>
            <a:pPr eaLnBrk="1" hangingPunct="1">
              <a:lnSpc>
                <a:spcPct val="80000"/>
              </a:lnSpc>
              <a:buFont typeface="Arial" charset="0"/>
              <a:buChar char="•"/>
            </a:pPr>
            <a:endParaRPr lang="en-US" sz="1200" b="1" dirty="0" smtClean="0"/>
          </a:p>
          <a:p>
            <a:pPr lvl="1" eaLnBrk="1" hangingPunct="1">
              <a:lnSpc>
                <a:spcPct val="80000"/>
              </a:lnSpc>
              <a:buFont typeface="Arial" charset="0"/>
              <a:buChar char="•"/>
            </a:pPr>
            <a:r>
              <a:rPr lang="en-US" sz="2500" dirty="0" smtClean="0"/>
              <a:t>Created and Updated the new Document</a:t>
            </a:r>
          </a:p>
          <a:p>
            <a:pPr lvl="1" eaLnBrk="1" hangingPunct="1">
              <a:lnSpc>
                <a:spcPct val="80000"/>
              </a:lnSpc>
              <a:buFont typeface="Arial" charset="0"/>
              <a:buChar char="•"/>
            </a:pPr>
            <a:r>
              <a:rPr lang="en-US" sz="2500" dirty="0" smtClean="0"/>
              <a:t>Included Instructions in the Document to review and update it Quarterly</a:t>
            </a:r>
          </a:p>
          <a:p>
            <a:pPr lvl="1" eaLnBrk="1" hangingPunct="1">
              <a:lnSpc>
                <a:spcPct val="80000"/>
              </a:lnSpc>
              <a:buFont typeface="Arial" charset="0"/>
              <a:buChar char="•"/>
            </a:pPr>
            <a:r>
              <a:rPr lang="en-US" sz="2500" dirty="0" smtClean="0"/>
              <a:t>Decided to make the Generation Aggregation and Load Aggregation Process documentation into a User’s Guide, as opposed to including it in the COPMG</a:t>
            </a:r>
          </a:p>
        </p:txBody>
      </p:sp>
      <p:sp>
        <p:nvSpPr>
          <p:cNvPr id="6148" name="Footer Placeholder 3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fld id="{E5BD016D-BE9F-474D-A5A1-DE3315ECB388}" type="slidenum">
              <a:rPr lang="en-US" smtClean="0"/>
              <a:pPr/>
              <a:t>4</a:t>
            </a:fld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CCWG June 24</a:t>
            </a:r>
            <a:r>
              <a:rPr lang="en-US" baseline="30000" dirty="0" smtClean="0"/>
              <a:t>th</a:t>
            </a:r>
            <a:r>
              <a:rPr lang="en-US" dirty="0" smtClean="0"/>
              <a:t> Meeting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371600"/>
            <a:ext cx="8077200" cy="5181600"/>
          </a:xfrm>
        </p:spPr>
        <p:txBody>
          <a:bodyPr/>
          <a:lstStyle/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3100" b="1" dirty="0" smtClean="0"/>
              <a:t>COP Market Guide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r>
              <a:rPr lang="en-US" sz="2800" dirty="0" smtClean="0"/>
              <a:t>Work continues (</a:t>
            </a:r>
            <a:r>
              <a:rPr lang="en-US" sz="2800" dirty="0" smtClean="0">
                <a:solidFill>
                  <a:srgbClr val="FF0000"/>
                </a:solidFill>
              </a:rPr>
              <a:t>We are making good progress</a:t>
            </a:r>
            <a:r>
              <a:rPr lang="en-US" sz="2800" dirty="0" smtClean="0"/>
              <a:t>):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None/>
            </a:pPr>
            <a:endParaRPr lang="en-US" sz="1600" dirty="0" smtClean="0"/>
          </a:p>
          <a:p>
            <a:pPr eaLnBrk="1" hangingPunct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2500" dirty="0" smtClean="0"/>
              <a:t>Section 6, Commercial Systems Model / Market Processes / Market Overview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Char char="§"/>
            </a:pPr>
            <a:endParaRPr lang="en-US" sz="2500" dirty="0" smtClean="0"/>
          </a:p>
          <a:p>
            <a:pPr eaLnBrk="1" hangingPunct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2500" dirty="0" smtClean="0"/>
              <a:t>Section 7, Inputs to Settlement Process and Data Aggregation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Char char="§"/>
            </a:pPr>
            <a:endParaRPr lang="en-US" sz="2500" dirty="0" smtClean="0"/>
          </a:p>
          <a:p>
            <a:pPr eaLnBrk="1" hangingPunct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2500" dirty="0" smtClean="0"/>
              <a:t>Section 8, ERCOT Invoice and Settlement Process</a:t>
            </a:r>
          </a:p>
          <a:p>
            <a:pPr eaLnBrk="1" hangingPunct="1">
              <a:lnSpc>
                <a:spcPct val="80000"/>
              </a:lnSpc>
              <a:buFont typeface="Wingdings" pitchFamily="2" charset="2"/>
              <a:buChar char="§"/>
            </a:pPr>
            <a:endParaRPr lang="en-US" sz="2500" dirty="0" smtClean="0"/>
          </a:p>
          <a:p>
            <a:pPr eaLnBrk="1" hangingPunct="1">
              <a:lnSpc>
                <a:spcPct val="80000"/>
              </a:lnSpc>
              <a:buFont typeface="Wingdings" pitchFamily="2" charset="2"/>
              <a:buChar char="§"/>
            </a:pPr>
            <a:r>
              <a:rPr lang="en-US" sz="2500" dirty="0" smtClean="0"/>
              <a:t>Section 10, Extracts and Reports</a:t>
            </a:r>
          </a:p>
          <a:p>
            <a:pPr eaLnBrk="1" hangingPunct="1">
              <a:lnSpc>
                <a:spcPct val="80000"/>
              </a:lnSpc>
              <a:buFont typeface="Arial" charset="0"/>
              <a:buChar char="•"/>
            </a:pPr>
            <a:endParaRPr lang="en-US" sz="2800" dirty="0" smtClean="0"/>
          </a:p>
          <a:p>
            <a:pPr lvl="1" eaLnBrk="1" hangingPunct="1">
              <a:lnSpc>
                <a:spcPct val="80000"/>
              </a:lnSpc>
            </a:pPr>
            <a:endParaRPr lang="en-US" sz="2400" dirty="0" smtClean="0"/>
          </a:p>
        </p:txBody>
      </p:sp>
      <p:sp>
        <p:nvSpPr>
          <p:cNvPr id="7172" name="Footer Placeholder 3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fld id="{94F8525B-E4C0-4609-96E4-D569EC5E42E5}" type="slidenum">
              <a:rPr lang="en-US" smtClean="0"/>
              <a:pPr/>
              <a:t>5</a:t>
            </a:fld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CCWG’s Next Meeting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7924800" cy="5410200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  <a:defRPr/>
            </a:pPr>
            <a:r>
              <a:rPr lang="en-US" sz="2400" b="1" dirty="0" smtClean="0"/>
              <a:t>Next meeting:</a:t>
            </a:r>
          </a:p>
          <a:p>
            <a:pPr lvl="1" eaLnBrk="1" hangingPunct="1">
              <a:defRPr/>
            </a:pPr>
            <a:r>
              <a:rPr lang="en-US" sz="2400" dirty="0" smtClean="0"/>
              <a:t>July 29, 9:30 to Noon, ERCOT Austin, Room 211, or WebEx</a:t>
            </a:r>
          </a:p>
          <a:p>
            <a:pPr lvl="1" eaLnBrk="1" hangingPunct="1">
              <a:defRPr/>
            </a:pPr>
            <a:endParaRPr lang="en-US" sz="1800" dirty="0" smtClean="0"/>
          </a:p>
          <a:p>
            <a:pPr eaLnBrk="1" hangingPunct="1">
              <a:buFont typeface="Wingdings" pitchFamily="2" charset="2"/>
              <a:buNone/>
              <a:defRPr/>
            </a:pPr>
            <a:r>
              <a:rPr lang="en-US" sz="2400" b="1" dirty="0" smtClean="0"/>
              <a:t>Agenda:</a:t>
            </a:r>
          </a:p>
          <a:p>
            <a:pPr lvl="1" eaLnBrk="1" hangingPunct="1">
              <a:defRPr/>
            </a:pPr>
            <a:r>
              <a:rPr lang="en-US" sz="2400" dirty="0" smtClean="0"/>
              <a:t>Continue work on the COPMG – Focus on reviewing remaining sections</a:t>
            </a:r>
          </a:p>
        </p:txBody>
      </p:sp>
      <p:sp>
        <p:nvSpPr>
          <p:cNvPr id="8196" name="Footer Placeholder 3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fld id="{F102C3A8-A919-4BCD-8BEB-E1A44661D1BC}" type="slidenum">
              <a:rPr lang="en-US" smtClean="0"/>
              <a:pPr/>
              <a:t>6</a:t>
            </a:fld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CCWG’s Next Meeting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7924800" cy="5257800"/>
          </a:xfrm>
        </p:spPr>
        <p:txBody>
          <a:bodyPr/>
          <a:lstStyle/>
          <a:p>
            <a:pPr eaLnBrk="1" hangingPunct="1">
              <a:buFont typeface="Wingdings" pitchFamily="2" charset="2"/>
              <a:buNone/>
            </a:pPr>
            <a:endParaRPr lang="en-US" sz="7200" b="1" dirty="0" smtClean="0"/>
          </a:p>
          <a:p>
            <a:pPr algn="ctr" eaLnBrk="1" hangingPunct="1">
              <a:buFont typeface="Wingdings" pitchFamily="2" charset="2"/>
              <a:buNone/>
            </a:pPr>
            <a:r>
              <a:rPr lang="en-US" sz="7200" b="1" dirty="0" smtClean="0"/>
              <a:t>Questions?</a:t>
            </a:r>
          </a:p>
        </p:txBody>
      </p:sp>
      <p:sp>
        <p:nvSpPr>
          <p:cNvPr id="9220" name="Footer Placeholder 3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fld id="{203CFD30-570A-456B-B2DD-F145DFE12BA9}" type="slidenum">
              <a:rPr lang="en-US" smtClean="0"/>
              <a:pPr/>
              <a:t>7</a:t>
            </a:fld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Radial">
  <a:themeElements>
    <a:clrScheme name="Radial 1">
      <a:dk1>
        <a:srgbClr val="000000"/>
      </a:dk1>
      <a:lt1>
        <a:srgbClr val="FFFFFF"/>
      </a:lt1>
      <a:dk2>
        <a:srgbClr val="FFFFFF"/>
      </a:dk2>
      <a:lt2>
        <a:srgbClr val="669999"/>
      </a:lt2>
      <a:accent1>
        <a:srgbClr val="99CCFF"/>
      </a:accent1>
      <a:accent2>
        <a:srgbClr val="9999FF"/>
      </a:accent2>
      <a:accent3>
        <a:srgbClr val="FFFFFF"/>
      </a:accent3>
      <a:accent4>
        <a:srgbClr val="000000"/>
      </a:accent4>
      <a:accent5>
        <a:srgbClr val="CAE2FF"/>
      </a:accent5>
      <a:accent6>
        <a:srgbClr val="8A8AE7"/>
      </a:accent6>
      <a:hlink>
        <a:srgbClr val="996666"/>
      </a:hlink>
      <a:folHlink>
        <a:srgbClr val="6666CC"/>
      </a:folHlink>
    </a:clrScheme>
    <a:fontScheme name="Radial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Radial 1">
        <a:dk1>
          <a:srgbClr val="000000"/>
        </a:dk1>
        <a:lt1>
          <a:srgbClr val="FFFFFF"/>
        </a:lt1>
        <a:dk2>
          <a:srgbClr val="FFFFFF"/>
        </a:dk2>
        <a:lt2>
          <a:srgbClr val="669999"/>
        </a:lt2>
        <a:accent1>
          <a:srgbClr val="99CCFF"/>
        </a:accent1>
        <a:accent2>
          <a:srgbClr val="9999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8A8AE7"/>
        </a:accent6>
        <a:hlink>
          <a:srgbClr val="996666"/>
        </a:hlink>
        <a:folHlink>
          <a:srgbClr val="66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adial 2">
        <a:dk1>
          <a:srgbClr val="000000"/>
        </a:dk1>
        <a:lt1>
          <a:srgbClr val="FFFFFF"/>
        </a:lt1>
        <a:dk2>
          <a:srgbClr val="FFFFFF"/>
        </a:dk2>
        <a:lt2>
          <a:srgbClr val="817F3F"/>
        </a:lt2>
        <a:accent1>
          <a:srgbClr val="FFCC00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8A00"/>
        </a:accent6>
        <a:hlink>
          <a:srgbClr val="996666"/>
        </a:hlink>
        <a:folHlink>
          <a:srgbClr val="C9450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adial 3">
        <a:dk1>
          <a:srgbClr val="CC6600"/>
        </a:dk1>
        <a:lt1>
          <a:srgbClr val="FFFFFF"/>
        </a:lt1>
        <a:dk2>
          <a:srgbClr val="800000"/>
        </a:dk2>
        <a:lt2>
          <a:srgbClr val="FFFFFF"/>
        </a:lt2>
        <a:accent1>
          <a:srgbClr val="FF6600"/>
        </a:accent1>
        <a:accent2>
          <a:srgbClr val="33CCCC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2DB9B9"/>
        </a:accent6>
        <a:hlink>
          <a:srgbClr val="99FF33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4">
        <a:dk1>
          <a:srgbClr val="993300"/>
        </a:dk1>
        <a:lt1>
          <a:srgbClr val="FFFFFF"/>
        </a:lt1>
        <a:dk2>
          <a:srgbClr val="431A01"/>
        </a:dk2>
        <a:lt2>
          <a:srgbClr val="FFFFFF"/>
        </a:lt2>
        <a:accent1>
          <a:srgbClr val="FFCC00"/>
        </a:accent1>
        <a:accent2>
          <a:srgbClr val="FF9966"/>
        </a:accent2>
        <a:accent3>
          <a:srgbClr val="B0ABAA"/>
        </a:accent3>
        <a:accent4>
          <a:srgbClr val="DADADA"/>
        </a:accent4>
        <a:accent5>
          <a:srgbClr val="FFE2AA"/>
        </a:accent5>
        <a:accent6>
          <a:srgbClr val="E78A5C"/>
        </a:accent6>
        <a:hlink>
          <a:srgbClr val="FF6600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5">
        <a:dk1>
          <a:srgbClr val="75878B"/>
        </a:dk1>
        <a:lt1>
          <a:srgbClr val="FFFFFF"/>
        </a:lt1>
        <a:dk2>
          <a:srgbClr val="260000"/>
        </a:dk2>
        <a:lt2>
          <a:srgbClr val="FFFFFF"/>
        </a:lt2>
        <a:accent1>
          <a:srgbClr val="0099CC"/>
        </a:accent1>
        <a:accent2>
          <a:srgbClr val="FF3300"/>
        </a:accent2>
        <a:accent3>
          <a:srgbClr val="ACAAAA"/>
        </a:accent3>
        <a:accent4>
          <a:srgbClr val="DADADA"/>
        </a:accent4>
        <a:accent5>
          <a:srgbClr val="AACAE2"/>
        </a:accent5>
        <a:accent6>
          <a:srgbClr val="E72D00"/>
        </a:accent6>
        <a:hlink>
          <a:srgbClr val="FFCC00"/>
        </a:hlink>
        <a:folHlink>
          <a:srgbClr val="CC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6">
        <a:dk1>
          <a:srgbClr val="666699"/>
        </a:dk1>
        <a:lt1>
          <a:srgbClr val="FFFFFF"/>
        </a:lt1>
        <a:dk2>
          <a:srgbClr val="000000"/>
        </a:dk2>
        <a:lt2>
          <a:srgbClr val="FFFFFF"/>
        </a:lt2>
        <a:accent1>
          <a:srgbClr val="9966FF"/>
        </a:accent1>
        <a:accent2>
          <a:srgbClr val="99CCFF"/>
        </a:accent2>
        <a:accent3>
          <a:srgbClr val="AAAAAA"/>
        </a:accent3>
        <a:accent4>
          <a:srgbClr val="DADADA"/>
        </a:accent4>
        <a:accent5>
          <a:srgbClr val="CAB8FF"/>
        </a:accent5>
        <a:accent6>
          <a:srgbClr val="8AB9E7"/>
        </a:accent6>
        <a:hlink>
          <a:srgbClr val="FFFFCC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7">
        <a:dk1>
          <a:srgbClr val="666699"/>
        </a:dk1>
        <a:lt1>
          <a:srgbClr val="FFFFFF"/>
        </a:lt1>
        <a:dk2>
          <a:srgbClr val="2A2A40"/>
        </a:dk2>
        <a:lt2>
          <a:srgbClr val="FFFFFF"/>
        </a:lt2>
        <a:accent1>
          <a:srgbClr val="006699"/>
        </a:accent1>
        <a:accent2>
          <a:srgbClr val="CC9900"/>
        </a:accent2>
        <a:accent3>
          <a:srgbClr val="ACACAF"/>
        </a:accent3>
        <a:accent4>
          <a:srgbClr val="DADADA"/>
        </a:accent4>
        <a:accent5>
          <a:srgbClr val="AAB8CA"/>
        </a:accent5>
        <a:accent6>
          <a:srgbClr val="B98A00"/>
        </a:accent6>
        <a:hlink>
          <a:srgbClr val="CC6600"/>
        </a:hlink>
        <a:folHlink>
          <a:srgbClr val="6C948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8">
        <a:dk1>
          <a:srgbClr val="BECBD8"/>
        </a:dk1>
        <a:lt1>
          <a:srgbClr val="FFFFFF"/>
        </a:lt1>
        <a:dk2>
          <a:srgbClr val="2B335B"/>
        </a:dk2>
        <a:lt2>
          <a:srgbClr val="FFFFFF"/>
        </a:lt2>
        <a:accent1>
          <a:srgbClr val="0099CC"/>
        </a:accent1>
        <a:accent2>
          <a:srgbClr val="B5DBE3"/>
        </a:accent2>
        <a:accent3>
          <a:srgbClr val="ACADB5"/>
        </a:accent3>
        <a:accent4>
          <a:srgbClr val="DADADA"/>
        </a:accent4>
        <a:accent5>
          <a:srgbClr val="AACAE2"/>
        </a:accent5>
        <a:accent6>
          <a:srgbClr val="A4C6CE"/>
        </a:accent6>
        <a:hlink>
          <a:srgbClr val="FFCC00"/>
        </a:hlink>
        <a:folHlink>
          <a:srgbClr val="586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9">
        <a:dk1>
          <a:srgbClr val="3333FF"/>
        </a:dk1>
        <a:lt1>
          <a:srgbClr val="FFFFFF"/>
        </a:lt1>
        <a:dk2>
          <a:srgbClr val="000099"/>
        </a:dk2>
        <a:lt2>
          <a:srgbClr val="FFFFFF"/>
        </a:lt2>
        <a:accent1>
          <a:srgbClr val="339966"/>
        </a:accent1>
        <a:accent2>
          <a:srgbClr val="9999FF"/>
        </a:accent2>
        <a:accent3>
          <a:srgbClr val="AAAACA"/>
        </a:accent3>
        <a:accent4>
          <a:srgbClr val="DADADA"/>
        </a:accent4>
        <a:accent5>
          <a:srgbClr val="ADCAB8"/>
        </a:accent5>
        <a:accent6>
          <a:srgbClr val="8A8AE7"/>
        </a:accent6>
        <a:hlink>
          <a:srgbClr val="FFFF99"/>
        </a:hlink>
        <a:folHlink>
          <a:srgbClr val="17A0D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adial 10">
        <a:dk1>
          <a:srgbClr val="808000"/>
        </a:dk1>
        <a:lt1>
          <a:srgbClr val="FFFFFF"/>
        </a:lt1>
        <a:dk2>
          <a:srgbClr val="354418"/>
        </a:dk2>
        <a:lt2>
          <a:srgbClr val="FFFFFF"/>
        </a:lt2>
        <a:accent1>
          <a:srgbClr val="60897C"/>
        </a:accent1>
        <a:accent2>
          <a:srgbClr val="99CC00"/>
        </a:accent2>
        <a:accent3>
          <a:srgbClr val="AEB0AB"/>
        </a:accent3>
        <a:accent4>
          <a:srgbClr val="DADADA"/>
        </a:accent4>
        <a:accent5>
          <a:srgbClr val="B6C4BF"/>
        </a:accent5>
        <a:accent6>
          <a:srgbClr val="8AB900"/>
        </a:accent6>
        <a:hlink>
          <a:srgbClr val="CCCC00"/>
        </a:hlink>
        <a:folHlink>
          <a:srgbClr val="6699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Radial</Template>
  <TotalTime>2136</TotalTime>
  <Words>275</Words>
  <Application>Microsoft Office PowerPoint</Application>
  <PresentationFormat>On-screen Show (4:3)</PresentationFormat>
  <Paragraphs>57</Paragraphs>
  <Slides>7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Radial</vt:lpstr>
      <vt:lpstr>CCWG June 24th Meeting</vt:lpstr>
      <vt:lpstr>CCWG June 24th Meeting</vt:lpstr>
      <vt:lpstr>CCWG June 24th Meeting</vt:lpstr>
      <vt:lpstr>CCWG June 24th Meeting</vt:lpstr>
      <vt:lpstr>CCWG June 24th Meeting</vt:lpstr>
      <vt:lpstr>CCWG’s Next Meeting</vt:lpstr>
      <vt:lpstr>CCWG’s Next Meeting</vt:lpstr>
    </vt:vector>
  </TitlesOfParts>
  <Company>BP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CCWG 2006 Accomplishments</dc:title>
  <dc:creator>BP - Judy Briscoe</dc:creator>
  <cp:lastModifiedBy>CCWG-MT</cp:lastModifiedBy>
  <cp:revision>268</cp:revision>
  <dcterms:created xsi:type="dcterms:W3CDTF">2007-01-25T15:58:45Z</dcterms:created>
  <dcterms:modified xsi:type="dcterms:W3CDTF">2010-06-29T16:13:16Z</dcterms:modified>
</cp:coreProperties>
</file>

<file path=docProps/thumbnail.jpeg>
</file>