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0"/>
  </p:notesMasterIdLst>
  <p:handoutMasterIdLst>
    <p:handoutMasterId r:id="rId11"/>
  </p:handoutMasterIdLst>
  <p:sldIdLst>
    <p:sldId id="645" r:id="rId2"/>
    <p:sldId id="644" r:id="rId3"/>
    <p:sldId id="646" r:id="rId4"/>
    <p:sldId id="640" r:id="rId5"/>
    <p:sldId id="638" r:id="rId6"/>
    <p:sldId id="639" r:id="rId7"/>
    <p:sldId id="648" r:id="rId8"/>
    <p:sldId id="647" r:id="rId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40949A"/>
    <a:srgbClr val="F2F2F2"/>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0" autoAdjust="0"/>
    <p:restoredTop sz="95442" autoAdjust="0"/>
  </p:normalViewPr>
  <p:slideViewPr>
    <p:cSldViewPr>
      <p:cViewPr varScale="1">
        <p:scale>
          <a:sx n="104" d="100"/>
          <a:sy n="104" d="100"/>
        </p:scale>
        <p:origin x="-180" y="-96"/>
      </p:cViewPr>
      <p:guideLst>
        <p:guide orient="horz" pos="4224"/>
        <p:guide pos="153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67" tIns="46584" rIns="93167" bIns="46584" rtlCol="0"/>
          <a:lstStyle>
            <a:lvl1pPr algn="l">
              <a:defRPr sz="1200"/>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67" tIns="46584" rIns="93167" bIns="46584" rtlCol="0"/>
          <a:lstStyle>
            <a:lvl1pPr algn="r">
              <a:defRPr sz="1200" smtClean="0"/>
            </a:lvl1pPr>
          </a:lstStyle>
          <a:p>
            <a:pPr>
              <a:defRPr/>
            </a:pPr>
            <a:fld id="{7BE6132E-F1F0-4954-851F-3D47670E609E}" type="datetimeFigureOut">
              <a:rPr lang="en-US"/>
              <a:pPr>
                <a:defRPr/>
              </a:pPr>
              <a:t>6/24/2010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67" tIns="46584" rIns="93167" bIns="46584"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67" tIns="46584" rIns="93167" bIns="46584" rtlCol="0" anchor="b"/>
          <a:lstStyle>
            <a:lvl1pPr algn="r">
              <a:defRPr sz="1200" smtClean="0"/>
            </a:lvl1pPr>
          </a:lstStyle>
          <a:p>
            <a:pPr>
              <a:defRPr/>
            </a:pPr>
            <a:fld id="{CB16B66F-53D9-4B46-8F2F-30C218EC514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a:defRPr sz="1200"/>
            </a:lvl1pPr>
          </a:lstStyle>
          <a:p>
            <a:pPr>
              <a:defRPr/>
            </a:pPr>
            <a:fld id="{39794F62-3C81-486C-A9FB-C631C7E436C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smtClean="0">
                <a:solidFill>
                  <a:schemeClr val="tx1"/>
                </a:solidFill>
              </a:defRPr>
            </a:lvl1pPr>
          </a:lstStyle>
          <a:p>
            <a:pPr>
              <a:defRPr/>
            </a:pPr>
            <a:r>
              <a:rPr lang="en-US" dirty="0" smtClean="0"/>
              <a:t>1 July 2010</a:t>
            </a:r>
            <a:endParaRPr lang="en-US" dirty="0"/>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smtClean="0">
                <a:solidFill>
                  <a:schemeClr val="tx1"/>
                </a:solidFill>
              </a:defRPr>
            </a:lvl1pPr>
          </a:lstStyle>
          <a:p>
            <a:pPr>
              <a:defRPr/>
            </a:pPr>
            <a:r>
              <a:rPr lang="en-US" dirty="0" smtClean="0"/>
              <a:t>TAC</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FAD4F5C-9A63-4539-8766-AA97E242184A}"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NATF</a:t>
            </a:r>
          </a:p>
        </p:txBody>
      </p:sp>
      <p:sp>
        <p:nvSpPr>
          <p:cNvPr id="6" name="Rectangle 4"/>
          <p:cNvSpPr>
            <a:spLocks noGrp="1" noChangeArrowheads="1"/>
          </p:cNvSpPr>
          <p:nvPr>
            <p:ph type="dt" sz="half" idx="12"/>
          </p:nvPr>
        </p:nvSpPr>
        <p:spPr>
          <a:ln/>
        </p:spPr>
        <p:txBody>
          <a:bodyPr/>
          <a:lstStyle>
            <a:lvl1pPr>
              <a:defRPr/>
            </a:lvl1pPr>
          </a:lstStyle>
          <a:p>
            <a:pPr>
              <a:defRPr/>
            </a:pPr>
            <a:r>
              <a:rPr lang="en-US"/>
              <a:t>23 June 2010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4AA8B88-4F56-417B-B873-970B661B50C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NATF</a:t>
            </a:r>
          </a:p>
        </p:txBody>
      </p:sp>
      <p:sp>
        <p:nvSpPr>
          <p:cNvPr id="6" name="Rectangle 4"/>
          <p:cNvSpPr>
            <a:spLocks noGrp="1" noChangeArrowheads="1"/>
          </p:cNvSpPr>
          <p:nvPr>
            <p:ph type="dt" sz="half" idx="12"/>
          </p:nvPr>
        </p:nvSpPr>
        <p:spPr>
          <a:ln/>
        </p:spPr>
        <p:txBody>
          <a:bodyPr/>
          <a:lstStyle>
            <a:lvl1pPr>
              <a:defRPr/>
            </a:lvl1pPr>
          </a:lstStyle>
          <a:p>
            <a:pPr>
              <a:defRPr/>
            </a:pPr>
            <a:r>
              <a:rPr lang="en-US"/>
              <a:t>23 June 2010</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5F89CBA-AE46-4ECF-8B91-35A819827BEC}"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TAC</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01 July 2010</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A907EB5-07B8-429B-93F0-90B8ADF38A80}"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TAC</a:t>
            </a:r>
            <a:endParaRPr lang="en-US" dirty="0"/>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t>1 July 2010</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5D5CBF41-6E73-4398-B720-A4F6DEA131F3}"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NATF</a:t>
            </a:r>
          </a:p>
        </p:txBody>
      </p:sp>
      <p:sp>
        <p:nvSpPr>
          <p:cNvPr id="7" name="Rectangle 4"/>
          <p:cNvSpPr>
            <a:spLocks noGrp="1" noChangeArrowheads="1"/>
          </p:cNvSpPr>
          <p:nvPr>
            <p:ph type="dt" sz="half" idx="12"/>
          </p:nvPr>
        </p:nvSpPr>
        <p:spPr>
          <a:ln/>
        </p:spPr>
        <p:txBody>
          <a:bodyPr/>
          <a:lstStyle>
            <a:lvl1pPr>
              <a:defRPr/>
            </a:lvl1pPr>
          </a:lstStyle>
          <a:p>
            <a:pPr>
              <a:defRPr/>
            </a:pPr>
            <a:r>
              <a:rPr lang="en-US"/>
              <a:t>23 June 2010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F1659E9C-DAFA-40CB-BC3C-605CF75120C4}"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NATF</a:t>
            </a:r>
          </a:p>
        </p:txBody>
      </p:sp>
      <p:sp>
        <p:nvSpPr>
          <p:cNvPr id="9" name="Rectangle 4"/>
          <p:cNvSpPr>
            <a:spLocks noGrp="1" noChangeArrowheads="1"/>
          </p:cNvSpPr>
          <p:nvPr>
            <p:ph type="dt" sz="half" idx="12"/>
          </p:nvPr>
        </p:nvSpPr>
        <p:spPr>
          <a:ln/>
        </p:spPr>
        <p:txBody>
          <a:bodyPr/>
          <a:lstStyle>
            <a:lvl1pPr>
              <a:defRPr/>
            </a:lvl1pPr>
          </a:lstStyle>
          <a:p>
            <a:pPr>
              <a:defRPr/>
            </a:pPr>
            <a:r>
              <a:rPr lang="en-US"/>
              <a:t>23 June 2010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2A662AA0-3EA0-4987-8315-60458FA13A4C}"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NATF</a:t>
            </a:r>
          </a:p>
        </p:txBody>
      </p:sp>
      <p:sp>
        <p:nvSpPr>
          <p:cNvPr id="5" name="Rectangle 4"/>
          <p:cNvSpPr>
            <a:spLocks noGrp="1" noChangeArrowheads="1"/>
          </p:cNvSpPr>
          <p:nvPr>
            <p:ph type="dt" sz="half" idx="12"/>
          </p:nvPr>
        </p:nvSpPr>
        <p:spPr>
          <a:ln/>
        </p:spPr>
        <p:txBody>
          <a:bodyPr/>
          <a:lstStyle>
            <a:lvl1pPr>
              <a:defRPr/>
            </a:lvl1pPr>
          </a:lstStyle>
          <a:p>
            <a:pPr>
              <a:defRPr/>
            </a:pPr>
            <a:r>
              <a:rPr lang="en-US"/>
              <a:t>23 June 2010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E4800BB-FB91-4775-B731-6AD4C1153B90}"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NATF</a:t>
            </a:r>
          </a:p>
        </p:txBody>
      </p:sp>
      <p:sp>
        <p:nvSpPr>
          <p:cNvPr id="4" name="Rectangle 4"/>
          <p:cNvSpPr>
            <a:spLocks noGrp="1" noChangeArrowheads="1"/>
          </p:cNvSpPr>
          <p:nvPr>
            <p:ph type="dt" sz="half" idx="12"/>
          </p:nvPr>
        </p:nvSpPr>
        <p:spPr>
          <a:ln/>
        </p:spPr>
        <p:txBody>
          <a:bodyPr/>
          <a:lstStyle>
            <a:lvl1pPr>
              <a:defRPr/>
            </a:lvl1pPr>
          </a:lstStyle>
          <a:p>
            <a:pPr>
              <a:defRPr/>
            </a:pPr>
            <a:r>
              <a:rPr lang="en-US"/>
              <a:t>23 June 2010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9968E4F-290C-445D-9B23-59E114D347B2}"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NATF</a:t>
            </a:r>
          </a:p>
        </p:txBody>
      </p:sp>
      <p:sp>
        <p:nvSpPr>
          <p:cNvPr id="7" name="Rectangle 4"/>
          <p:cNvSpPr>
            <a:spLocks noGrp="1" noChangeArrowheads="1"/>
          </p:cNvSpPr>
          <p:nvPr>
            <p:ph type="dt" sz="half" idx="12"/>
          </p:nvPr>
        </p:nvSpPr>
        <p:spPr>
          <a:ln/>
        </p:spPr>
        <p:txBody>
          <a:bodyPr/>
          <a:lstStyle>
            <a:lvl1pPr>
              <a:defRPr/>
            </a:lvl1pPr>
          </a:lstStyle>
          <a:p>
            <a:pPr>
              <a:defRPr/>
            </a:pPr>
            <a:r>
              <a:rPr lang="en-US"/>
              <a:t>23 June 2010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B1A9A6C-730F-48EE-95CC-BC1D40F9B944}"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NATF</a:t>
            </a:r>
          </a:p>
        </p:txBody>
      </p:sp>
      <p:sp>
        <p:nvSpPr>
          <p:cNvPr id="7" name="Rectangle 4"/>
          <p:cNvSpPr>
            <a:spLocks noGrp="1" noChangeArrowheads="1"/>
          </p:cNvSpPr>
          <p:nvPr>
            <p:ph type="dt" sz="half" idx="12"/>
          </p:nvPr>
        </p:nvSpPr>
        <p:spPr>
          <a:ln/>
        </p:spPr>
        <p:txBody>
          <a:bodyPr/>
          <a:lstStyle>
            <a:lvl1pPr>
              <a:defRPr/>
            </a:lvl1pPr>
          </a:lstStyle>
          <a:p>
            <a:pPr>
              <a:defRPr/>
            </a:pPr>
            <a:r>
              <a:rPr lang="en-US"/>
              <a:t>23 June 2010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EFF825E-D514-4CC6-8929-EF6C4B26857B}" type="slidenum">
              <a:rPr lang="en-US"/>
              <a:pPr>
                <a:defRPr/>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r>
              <a:rPr lang="en-US"/>
              <a:t>NATF</a:t>
            </a: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r>
              <a:rPr lang="en-US"/>
              <a:t>23 June 2010</a:t>
            </a: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578621E4-ABEC-43B4-B366-C814C5E103AC}"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algn="ctr" eaLnBrk="1" hangingPunct="1"/>
            <a:r>
              <a:rPr lang="en-US" sz="2400" dirty="0" smtClean="0"/>
              <a:t>Network Operations Model</a:t>
            </a:r>
            <a:br>
              <a:rPr lang="en-US" sz="2400" dirty="0" smtClean="0"/>
            </a:br>
            <a:r>
              <a:rPr lang="en-US" sz="2400" dirty="0" smtClean="0"/>
              <a:t>Go-Live Decision</a:t>
            </a:r>
            <a:endParaRPr lang="en-US" sz="2400" dirty="0" smtClean="0"/>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spcBef>
                <a:spcPct val="50000"/>
              </a:spcBef>
            </a:pPr>
            <a:endParaRPr lang="en-US" b="1" dirty="0" smtClean="0"/>
          </a:p>
          <a:p>
            <a:pPr algn="ctr" eaLnBrk="1" hangingPunct="1">
              <a:spcBef>
                <a:spcPct val="50000"/>
              </a:spcBef>
            </a:pPr>
            <a:endParaRPr lang="en-US" b="1" dirty="0" smtClean="0"/>
          </a:p>
          <a:p>
            <a:pPr algn="ctr" eaLnBrk="1" hangingPunct="1">
              <a:spcBef>
                <a:spcPct val="50000"/>
              </a:spcBef>
            </a:pPr>
            <a:r>
              <a:rPr lang="en-US" b="1" dirty="0" smtClean="0"/>
              <a:t>TAC</a:t>
            </a:r>
            <a:endParaRPr lang="en-US" b="1" dirty="0" smtClean="0"/>
          </a:p>
          <a:p>
            <a:pPr algn="ctr" eaLnBrk="1" hangingPunct="1">
              <a:spcBef>
                <a:spcPct val="50000"/>
              </a:spcBef>
            </a:pPr>
            <a:r>
              <a:rPr lang="en-US" b="1" dirty="0" smtClean="0"/>
              <a:t>July 1, </a:t>
            </a:r>
            <a:r>
              <a:rPr lang="en-US" b="1" dirty="0" smtClean="0"/>
              <a:t>2010</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p:txBody>
          <a:bodyPr/>
          <a:lstStyle/>
          <a:p>
            <a:r>
              <a:rPr lang="en-US" smtClean="0"/>
              <a:t>Readiness Methodology</a:t>
            </a:r>
          </a:p>
        </p:txBody>
      </p:sp>
      <p:sp>
        <p:nvSpPr>
          <p:cNvPr id="17410" name="Content Placeholder 4"/>
          <p:cNvSpPr>
            <a:spLocks noGrp="1"/>
          </p:cNvSpPr>
          <p:nvPr>
            <p:ph idx="1"/>
          </p:nvPr>
        </p:nvSpPr>
        <p:spPr/>
        <p:txBody>
          <a:bodyPr/>
          <a:lstStyle/>
          <a:p>
            <a:r>
              <a:rPr lang="en-US" dirty="0" smtClean="0"/>
              <a:t>ERCOT will measure readiness by the following categories:</a:t>
            </a:r>
          </a:p>
          <a:p>
            <a:pPr lvl="1"/>
            <a:r>
              <a:rPr lang="en-US" b="1" i="1" dirty="0" smtClean="0"/>
              <a:t>System Readiness</a:t>
            </a:r>
            <a:r>
              <a:rPr lang="en-US" dirty="0" smtClean="0"/>
              <a:t> – an evaluation of a particular system needed to support identified market activities</a:t>
            </a:r>
          </a:p>
          <a:p>
            <a:pPr lvl="1"/>
            <a:r>
              <a:rPr lang="en-US" b="1" i="1" dirty="0" smtClean="0"/>
              <a:t>Process Readiness</a:t>
            </a:r>
            <a:r>
              <a:rPr lang="en-US" dirty="0" smtClean="0"/>
              <a:t> – an evaluation of the Processes and Procedures necessary to support identified market activities</a:t>
            </a:r>
          </a:p>
          <a:p>
            <a:pPr lvl="1"/>
            <a:r>
              <a:rPr lang="en-US" b="1" i="1" dirty="0" smtClean="0"/>
              <a:t>People Readiness</a:t>
            </a:r>
            <a:r>
              <a:rPr lang="en-US" dirty="0" smtClean="0"/>
              <a:t> – an evaluation of ERCOT and Market Participant capabilities to support identified market activities</a:t>
            </a:r>
          </a:p>
          <a:p>
            <a:pPr>
              <a:buFontTx/>
              <a:buNone/>
            </a:pPr>
            <a:endParaRPr lang="en-US" dirty="0" smtClean="0"/>
          </a:p>
          <a:p>
            <a:r>
              <a:rPr lang="en-US" dirty="0" smtClean="0"/>
              <a:t>ERCOT </a:t>
            </a:r>
            <a:r>
              <a:rPr lang="en-US" dirty="0" smtClean="0"/>
              <a:t>reviewed </a:t>
            </a:r>
            <a:r>
              <a:rPr lang="en-US" dirty="0" smtClean="0"/>
              <a:t>the readiness criteria </a:t>
            </a:r>
            <a:r>
              <a:rPr lang="en-US" dirty="0" smtClean="0"/>
              <a:t>at the 6/23/10</a:t>
            </a:r>
            <a:r>
              <a:rPr lang="en-US" dirty="0" smtClean="0"/>
              <a:t> NATF and is requesting </a:t>
            </a:r>
            <a:r>
              <a:rPr lang="en-US" dirty="0" smtClean="0"/>
              <a:t>a vote from </a:t>
            </a:r>
            <a:r>
              <a:rPr lang="en-US" dirty="0" smtClean="0"/>
              <a:t>the 7/1/10 TAC on the Market Readiness Criteria per Section 21.12.3, Notice to Market Participants of Effective Date for Nodal Protocol Provisions and Retirement of Zonal Protocol Provision.</a:t>
            </a:r>
          </a:p>
          <a:p>
            <a:endParaRPr lang="en-US" i="1" dirty="0" smtClean="0"/>
          </a:p>
        </p:txBody>
      </p:sp>
      <p:sp>
        <p:nvSpPr>
          <p:cNvPr id="17411" name="Date Placeholder 5"/>
          <p:cNvSpPr>
            <a:spLocks noGrp="1"/>
          </p:cNvSpPr>
          <p:nvPr>
            <p:ph type="dt" sz="quarter" idx="12"/>
          </p:nvPr>
        </p:nvSpPr>
        <p:spPr>
          <a:noFill/>
        </p:spPr>
        <p:txBody>
          <a:bodyPr/>
          <a:lstStyle/>
          <a:p>
            <a:r>
              <a:rPr lang="en-US" dirty="0" smtClean="0"/>
              <a:t>July 1, 2010</a:t>
            </a:r>
            <a:endParaRPr lang="en-US" dirty="0"/>
          </a:p>
        </p:txBody>
      </p:sp>
      <p:sp>
        <p:nvSpPr>
          <p:cNvPr id="17412" name="Footer Placeholder 6"/>
          <p:cNvSpPr>
            <a:spLocks noGrp="1"/>
          </p:cNvSpPr>
          <p:nvPr>
            <p:ph type="ftr" sz="quarter" idx="11"/>
          </p:nvPr>
        </p:nvSpPr>
        <p:spPr>
          <a:xfrm>
            <a:off x="6400800" y="6477000"/>
            <a:ext cx="2590800" cy="381000"/>
          </a:xfrm>
          <a:noFill/>
        </p:spPr>
        <p:txBody>
          <a:bodyPr/>
          <a:lstStyle/>
          <a:p>
            <a:r>
              <a:rPr lang="en-US" dirty="0" smtClean="0"/>
              <a:t>TAC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p:txBody>
          <a:bodyPr/>
          <a:lstStyle/>
          <a:p>
            <a:r>
              <a:rPr lang="en-US" dirty="0" smtClean="0"/>
              <a:t>Protocol 21.12.3</a:t>
            </a:r>
            <a:endParaRPr lang="en-US" dirty="0" smtClean="0"/>
          </a:p>
        </p:txBody>
      </p:sp>
      <p:sp>
        <p:nvSpPr>
          <p:cNvPr id="17410" name="Content Placeholder 4"/>
          <p:cNvSpPr>
            <a:spLocks noGrp="1"/>
          </p:cNvSpPr>
          <p:nvPr>
            <p:ph idx="1"/>
          </p:nvPr>
        </p:nvSpPr>
        <p:spPr/>
        <p:txBody>
          <a:bodyPr/>
          <a:lstStyle/>
          <a:p>
            <a:pPr>
              <a:buNone/>
            </a:pPr>
            <a:r>
              <a:rPr lang="en-US" i="1" dirty="0" smtClean="0">
                <a:latin typeface="Times New Roman" pitchFamily="18" charset="0"/>
                <a:cs typeface="Times New Roman" pitchFamily="18" charset="0"/>
              </a:rPr>
              <a:t>21.12.3	</a:t>
            </a:r>
            <a:r>
              <a:rPr lang="en-US" i="1" dirty="0" smtClean="0">
                <a:latin typeface="Times New Roman" pitchFamily="18" charset="0"/>
                <a:cs typeface="Times New Roman" pitchFamily="18" charset="0"/>
              </a:rPr>
              <a:t>  Notice </a:t>
            </a:r>
            <a:r>
              <a:rPr lang="en-US" i="1" dirty="0" smtClean="0">
                <a:latin typeface="Times New Roman" pitchFamily="18" charset="0"/>
                <a:cs typeface="Times New Roman" pitchFamily="18" charset="0"/>
              </a:rPr>
              <a:t>to Market Participants of Effective Date for Nodal Protocol Provisions and Retirement of Zonal Protocol Provision</a:t>
            </a:r>
          </a:p>
          <a:p>
            <a:pPr>
              <a:buNone/>
            </a:pPr>
            <a:r>
              <a:rPr lang="en-US" dirty="0" smtClean="0"/>
              <a:t>	</a:t>
            </a:r>
            <a:r>
              <a:rPr lang="en-US" sz="1600" b="0" u="sng" dirty="0" smtClean="0">
                <a:latin typeface="Times New Roman" pitchFamily="18" charset="0"/>
                <a:cs typeface="Times New Roman" pitchFamily="18" charset="0"/>
              </a:rPr>
              <a:t>No </a:t>
            </a:r>
            <a:r>
              <a:rPr lang="en-US" sz="1600" b="0" u="sng" dirty="0" smtClean="0">
                <a:latin typeface="Times New Roman" pitchFamily="18" charset="0"/>
                <a:cs typeface="Times New Roman" pitchFamily="18" charset="0"/>
              </a:rPr>
              <a:t>part of the nodal market design may start operation until all the Market Readiness Criteria for that part of the nodal market design have been met.  Certification that all Market Readiness Criteria have been met must be made at least by each of the following: the Technical Advisory Committee (TAC), ERCOT and the ERCOT Board.  </a:t>
            </a:r>
            <a:r>
              <a:rPr lang="en-US" sz="1600" b="0" dirty="0" smtClean="0">
                <a:latin typeface="Times New Roman" pitchFamily="18" charset="0"/>
                <a:cs typeface="Times New Roman" pitchFamily="18" charset="0"/>
              </a:rPr>
              <a:t>Upon such certification, ERCOT shall issue two Notices alerting Market Participants to the effective date of Nodal Protocol sections and the retirement of Zonal Protocol sections, as applicable.  ERCOT shall issue the first Notice no less than thirty (30) days prior to the effective date or retirement date, as applicable, and the second Notice no less than ten (10) days prior to the effective date or retirement date, as applicable.  The Notice shall include:</a:t>
            </a:r>
          </a:p>
          <a:p>
            <a:pPr lvl="1">
              <a:buNone/>
            </a:pPr>
            <a:r>
              <a:rPr lang="en-US" sz="1600" dirty="0" smtClean="0">
                <a:latin typeface="Times New Roman" pitchFamily="18" charset="0"/>
                <a:cs typeface="Times New Roman" pitchFamily="18" charset="0"/>
              </a:rPr>
              <a:t>(1)	The Nodal Protocol Sections to become effective; and</a:t>
            </a:r>
          </a:p>
          <a:p>
            <a:pPr lvl="1">
              <a:buNone/>
            </a:pPr>
            <a:r>
              <a:rPr lang="en-US" sz="1600" dirty="0" smtClean="0">
                <a:latin typeface="Times New Roman" pitchFamily="18" charset="0"/>
                <a:cs typeface="Times New Roman" pitchFamily="18" charset="0"/>
              </a:rPr>
              <a:t>(2)	The Zonal Protocol Sections to be retired, if any. </a:t>
            </a:r>
          </a:p>
          <a:p>
            <a:pPr>
              <a:buNone/>
            </a:pPr>
            <a:endParaRPr lang="en-US" i="1" dirty="0" smtClean="0"/>
          </a:p>
        </p:txBody>
      </p:sp>
      <p:sp>
        <p:nvSpPr>
          <p:cNvPr id="17411" name="Date Placeholder 5"/>
          <p:cNvSpPr>
            <a:spLocks noGrp="1"/>
          </p:cNvSpPr>
          <p:nvPr>
            <p:ph type="dt" sz="quarter" idx="12"/>
          </p:nvPr>
        </p:nvSpPr>
        <p:spPr>
          <a:noFill/>
        </p:spPr>
        <p:txBody>
          <a:bodyPr/>
          <a:lstStyle/>
          <a:p>
            <a:r>
              <a:rPr lang="en-US" dirty="0" smtClean="0"/>
              <a:t>July 1, 2010</a:t>
            </a:r>
            <a:endParaRPr lang="en-US" dirty="0"/>
          </a:p>
        </p:txBody>
      </p:sp>
      <p:sp>
        <p:nvSpPr>
          <p:cNvPr id="17412" name="Footer Placeholder 6"/>
          <p:cNvSpPr>
            <a:spLocks noGrp="1"/>
          </p:cNvSpPr>
          <p:nvPr>
            <p:ph type="ftr" sz="quarter" idx="11"/>
          </p:nvPr>
        </p:nvSpPr>
        <p:spPr>
          <a:xfrm>
            <a:off x="6400800" y="6477000"/>
            <a:ext cx="2590800" cy="381000"/>
          </a:xfrm>
          <a:noFill/>
        </p:spPr>
        <p:txBody>
          <a:bodyPr/>
          <a:lstStyle/>
          <a:p>
            <a:r>
              <a:rPr lang="en-US" dirty="0" smtClean="0"/>
              <a:t>TAC</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oter Placeholder 3"/>
          <p:cNvSpPr>
            <a:spLocks noGrp="1"/>
          </p:cNvSpPr>
          <p:nvPr>
            <p:ph type="ftr" sz="quarter" idx="11"/>
          </p:nvPr>
        </p:nvSpPr>
        <p:spPr>
          <a:xfrm>
            <a:off x="6172200" y="6432550"/>
            <a:ext cx="2819400" cy="425450"/>
          </a:xfrm>
          <a:noFill/>
        </p:spPr>
        <p:txBody>
          <a:bodyPr/>
          <a:lstStyle/>
          <a:p>
            <a:r>
              <a:rPr lang="en-US" dirty="0" smtClean="0"/>
              <a:t>TAC</a:t>
            </a:r>
            <a:endParaRPr lang="en-US"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latin typeface="+mn-lt"/>
                <a:ea typeface="+mj-ea"/>
                <a:cs typeface="+mj-cs"/>
              </a:rPr>
              <a:t>Nodal Program Cutover</a:t>
            </a:r>
            <a:endParaRPr lang="en-US" b="1" kern="0" dirty="0">
              <a:solidFill>
                <a:schemeClr val="bg1"/>
              </a:solidFill>
              <a:latin typeface="+mn-lt"/>
              <a:ea typeface="+mj-ea"/>
              <a:cs typeface="+mj-cs"/>
            </a:endParaRPr>
          </a:p>
        </p:txBody>
      </p:sp>
      <p:graphicFrame>
        <p:nvGraphicFramePr>
          <p:cNvPr id="19" name="Table 18"/>
          <p:cNvGraphicFramePr>
            <a:graphicFrameLocks noGrp="1"/>
          </p:cNvGraphicFramePr>
          <p:nvPr/>
        </p:nvGraphicFramePr>
        <p:xfrm>
          <a:off x="457200" y="1295400"/>
          <a:ext cx="8153401" cy="3814825"/>
        </p:xfrm>
        <a:graphic>
          <a:graphicData uri="http://schemas.openxmlformats.org/drawingml/2006/table">
            <a:tbl>
              <a:tblPr firstRow="1" bandRow="1">
                <a:tableStyleId>{93296810-A885-4BE3-A3E7-6D5BEEA58F35}</a:tableStyleId>
              </a:tblPr>
              <a:tblGrid>
                <a:gridCol w="1828800"/>
                <a:gridCol w="1295400"/>
                <a:gridCol w="5029201"/>
              </a:tblGrid>
              <a:tr h="400938">
                <a:tc gridSpan="3">
                  <a:txBody>
                    <a:bodyPr/>
                    <a:lstStyle/>
                    <a:p>
                      <a:r>
                        <a:rPr lang="en-US" sz="1400" dirty="0" smtClean="0"/>
                        <a:t>Cutover Timeline Key Dates (Aug – Oct)</a:t>
                      </a:r>
                      <a:endParaRPr lang="en-US" sz="1400" dirty="0"/>
                    </a:p>
                  </a:txBody>
                  <a:tcPr/>
                </a:tc>
                <a:tc hMerge="1">
                  <a:txBody>
                    <a:bodyPr/>
                    <a:lstStyle/>
                    <a:p>
                      <a:endParaRPr lang="en-US" sz="1400" dirty="0"/>
                    </a:p>
                  </a:txBody>
                  <a:tcPr/>
                </a:tc>
                <a:tc hMerge="1">
                  <a:txBody>
                    <a:bodyPr/>
                    <a:lstStyle/>
                    <a:p>
                      <a:endParaRPr lang="en-US" sz="1400" dirty="0"/>
                    </a:p>
                  </a:txBody>
                  <a:tcP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Network Operations Modeling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08/01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09/01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10/02</a:t>
                      </a:r>
                      <a:endParaRPr lang="en-US" sz="1400" b="0" baseline="30000" dirty="0" smtClean="0"/>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10/13 </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10/15</a:t>
                      </a:r>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Begin transition plan for Network Modeling</a:t>
                      </a:r>
                      <a:r>
                        <a:rPr lang="en-US" sz="1400" b="0" baseline="0" dirty="0" smtClean="0"/>
                        <a:t> timelines</a:t>
                      </a:r>
                      <a:endParaRPr lang="en-US" sz="1400" b="0" dirty="0" smtClean="0"/>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Deadline</a:t>
                      </a:r>
                      <a:r>
                        <a:rPr lang="en-US" sz="1400" b="0" baseline="0" dirty="0" smtClean="0"/>
                        <a:t> to submit Model changes for Month of December</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Network Model built for PCRR Allocation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Network Model built for CRR Auction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Model complete and available for Market Participant testing</a:t>
                      </a:r>
                    </a:p>
                  </a:txBody>
                  <a:tcPr anchor="ct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Outage Scheduling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08/14</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10/02</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10/13</a:t>
                      </a:r>
                      <a:endParaRPr lang="en-US" sz="1400" b="0" baseline="3000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Begin transition plan for</a:t>
                      </a:r>
                      <a:r>
                        <a:rPr lang="en-US" sz="1400" b="0" baseline="0" dirty="0" smtClean="0"/>
                        <a:t> Outages occurring in December </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December Outages pulled</a:t>
                      </a:r>
                      <a:r>
                        <a:rPr lang="en-US" sz="1400" b="0" baseline="0" dirty="0" smtClean="0"/>
                        <a:t> for initial CRR Network Model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December Outages pulled for CRR Network Model</a:t>
                      </a:r>
                    </a:p>
                  </a:txBody>
                  <a:tcPr anchor="ctr"/>
                </a:tc>
              </a:tr>
              <a:tr h="487807">
                <a:tc>
                  <a:txBody>
                    <a:bodyPr/>
                    <a:lstStyle/>
                    <a:p>
                      <a:r>
                        <a:rPr lang="en-US" sz="1400" dirty="0" smtClean="0"/>
                        <a:t>Credit Management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baseline="0" dirty="0" smtClean="0"/>
                        <a:t>10/21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smtClean="0"/>
                        <a:t>Initial Credit Limit for CRR Auction posted</a:t>
                      </a:r>
                    </a:p>
                  </a:txBody>
                  <a:tcPr anchor="ctr"/>
                </a:tc>
              </a:tr>
              <a:tr h="487807">
                <a:tc>
                  <a:txBody>
                    <a:bodyPr/>
                    <a:lstStyle/>
                    <a:p>
                      <a:r>
                        <a:rPr lang="en-US" sz="1400" dirty="0" smtClean="0"/>
                        <a:t>Congestion Revenue Rights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8/13</a:t>
                      </a:r>
                      <a:endParaRPr lang="en-US" sz="1400" b="0" dirty="0" smtClean="0"/>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10/18</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10/20</a:t>
                      </a:r>
                      <a:r>
                        <a:rPr lang="en-US" sz="1400" b="0" baseline="0" dirty="0" smtClean="0"/>
                        <a:t> </a:t>
                      </a:r>
                      <a:endParaRPr lang="en-US" sz="1400" b="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Last day to Register for CRR Monthly Auction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PCRR Nominations close for December Allocation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Allocation results published / Network Model Posted</a:t>
                      </a:r>
                    </a:p>
                  </a:txBody>
                  <a:tcPr anchor="ctr"/>
                </a:tc>
              </a:tr>
            </a:tbl>
          </a:graphicData>
        </a:graphic>
      </p:graphicFrame>
      <p:sp>
        <p:nvSpPr>
          <p:cNvPr id="18459" name="Date Placeholder 8"/>
          <p:cNvSpPr>
            <a:spLocks noGrp="1"/>
          </p:cNvSpPr>
          <p:nvPr>
            <p:ph type="dt" sz="quarter" idx="12"/>
          </p:nvPr>
        </p:nvSpPr>
        <p:spPr>
          <a:noFill/>
        </p:spPr>
        <p:txBody>
          <a:bodyPr/>
          <a:lstStyle/>
          <a:p>
            <a:r>
              <a:rPr lang="en-US" dirty="0" smtClean="0"/>
              <a:t>July 1, 2010</a:t>
            </a:r>
            <a:endParaRPr lang="en-US" dirty="0"/>
          </a:p>
        </p:txBody>
      </p:sp>
      <p:sp>
        <p:nvSpPr>
          <p:cNvPr id="6" name="Rectangle 5"/>
          <p:cNvSpPr/>
          <p:nvPr/>
        </p:nvSpPr>
        <p:spPr>
          <a:xfrm>
            <a:off x="152400" y="819150"/>
            <a:ext cx="8991600" cy="369888"/>
          </a:xfrm>
          <a:prstGeom prst="rect">
            <a:avLst/>
          </a:prstGeom>
        </p:spPr>
        <p:txBody>
          <a:bodyPr>
            <a:spAutoFit/>
          </a:bodyPr>
          <a:lstStyle/>
          <a:p>
            <a:pPr marL="342900" lvl="1" indent="-342900">
              <a:spcBef>
                <a:spcPct val="20000"/>
              </a:spcBef>
              <a:defRPr/>
            </a:pPr>
            <a:r>
              <a:rPr lang="en-US" dirty="0"/>
              <a:t>The table below outlines key dates and activities requiring Market Participant support</a:t>
            </a:r>
            <a:endParaRPr lang="en-US" b="1" kern="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Footer Placeholder 3"/>
          <p:cNvSpPr>
            <a:spLocks noGrp="1"/>
          </p:cNvSpPr>
          <p:nvPr>
            <p:ph type="ftr" sz="quarter" idx="11"/>
          </p:nvPr>
        </p:nvSpPr>
        <p:spPr>
          <a:xfrm>
            <a:off x="6172200" y="6432550"/>
            <a:ext cx="2819400" cy="425450"/>
          </a:xfrm>
          <a:noFill/>
        </p:spPr>
        <p:txBody>
          <a:bodyPr/>
          <a:lstStyle/>
          <a:p>
            <a:r>
              <a:rPr lang="en-US" dirty="0" smtClean="0"/>
              <a:t>TAC</a:t>
            </a:r>
            <a:endParaRPr lang="en-US"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t>Network Operations Modeling – Go Live</a:t>
            </a:r>
            <a:endParaRPr lang="en-US" sz="2000" b="1" kern="0" dirty="0">
              <a:solidFill>
                <a:schemeClr val="bg1"/>
              </a:solidFill>
            </a:endParaRPr>
          </a:p>
        </p:txBody>
      </p:sp>
      <p:graphicFrame>
        <p:nvGraphicFramePr>
          <p:cNvPr id="19" name="Table 18"/>
          <p:cNvGraphicFramePr>
            <a:graphicFrameLocks noGrp="1"/>
          </p:cNvGraphicFramePr>
          <p:nvPr/>
        </p:nvGraphicFramePr>
        <p:xfrm>
          <a:off x="457200" y="1066800"/>
          <a:ext cx="8305800" cy="403860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400" dirty="0" smtClean="0"/>
                        <a:t>System Readiness</a:t>
                      </a:r>
                      <a:endParaRPr lang="en-US" sz="1400" dirty="0"/>
                    </a:p>
                  </a:txBody>
                  <a:tcPr/>
                </a:tc>
                <a:tc>
                  <a:txBody>
                    <a:bodyPr/>
                    <a:lstStyle/>
                    <a:p>
                      <a:pPr algn="ctr"/>
                      <a:r>
                        <a:rPr lang="en-US" sz="1400" dirty="0" smtClean="0"/>
                        <a:t>Planned Completion </a:t>
                      </a:r>
                      <a:endParaRPr lang="en-US" sz="1400" dirty="0"/>
                    </a:p>
                  </a:txBody>
                  <a:tcPr/>
                </a:tc>
                <a:tc>
                  <a:txBody>
                    <a:bodyPr/>
                    <a:lstStyle/>
                    <a:p>
                      <a:pPr algn="ctr"/>
                      <a:r>
                        <a:rPr lang="en-US" sz="1400" dirty="0" smtClean="0"/>
                        <a:t>Status</a:t>
                      </a:r>
                      <a:endParaRPr lang="en-US" dirty="0"/>
                    </a:p>
                  </a:txBody>
                  <a:tcPr/>
                </a:tc>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SEM Go-Live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8/31/09</a:t>
                      </a:r>
                    </a:p>
                  </a:txBody>
                  <a:tcPr anchor="ctr"/>
                </a:tc>
                <a:tc>
                  <a:txBody>
                    <a:bodyPr/>
                    <a:lstStyle/>
                    <a:p>
                      <a:pPr algn="ctr"/>
                      <a:r>
                        <a:rPr lang="en-US" sz="1200" b="1" dirty="0" smtClean="0"/>
                        <a:t>Complete</a:t>
                      </a:r>
                      <a:endParaRPr lang="en-US" sz="1200" b="1" dirty="0"/>
                    </a:p>
                  </a:txBody>
                  <a:tcPr anchor="ctr"/>
                </a:tc>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TSP</a:t>
                      </a:r>
                      <a:r>
                        <a:rPr lang="en-US" sz="1400" baseline="0" dirty="0" smtClean="0"/>
                        <a:t> Model Validation (Metric MP14C)</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4/30/10</a:t>
                      </a:r>
                    </a:p>
                  </a:txBody>
                  <a:tcPr anchor="ctr"/>
                </a:tc>
                <a:tc>
                  <a:txBody>
                    <a:bodyPr/>
                    <a:lstStyle/>
                    <a:p>
                      <a:pPr algn="ctr"/>
                      <a:r>
                        <a:rPr lang="en-US" sz="1200" b="1" dirty="0" smtClean="0"/>
                        <a:t>Complete</a:t>
                      </a:r>
                      <a:endParaRPr lang="en-US" sz="1200" b="1" dirty="0"/>
                    </a:p>
                  </a:txBody>
                  <a:tcPr anchor="ctr"/>
                </a:tc>
              </a:tr>
              <a:tr h="381000">
                <a:tc>
                  <a:txBody>
                    <a:bodyPr/>
                    <a:lstStyle/>
                    <a:p>
                      <a:r>
                        <a:rPr lang="en-US" sz="1400" dirty="0" smtClean="0"/>
                        <a:t>Model Change Request Tools Support</a:t>
                      </a:r>
                      <a:r>
                        <a:rPr lang="en-US" sz="1400" baseline="0" dirty="0" smtClean="0"/>
                        <a:t> Market Updates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Ongoing</a:t>
                      </a:r>
                      <a:endParaRPr lang="en-US" sz="1200" b="1" baseline="30000" dirty="0" smtClean="0"/>
                    </a:p>
                  </a:txBody>
                  <a:tcPr anchor="ctr"/>
                </a:tc>
                <a:tc>
                  <a:txBody>
                    <a:bodyPr/>
                    <a:lstStyle/>
                    <a:p>
                      <a:pPr algn="ctr"/>
                      <a:r>
                        <a:rPr lang="en-US" sz="1200" b="1" dirty="0" smtClean="0"/>
                        <a:t>Green</a:t>
                      </a:r>
                      <a:endParaRPr lang="en-US" sz="1200" b="1" dirty="0"/>
                    </a:p>
                  </a:txBody>
                  <a:tcPr anchor="ctr"/>
                </a:tc>
              </a:tr>
              <a:tr h="304800">
                <a:tc>
                  <a:txBody>
                    <a:bodyPr/>
                    <a:lstStyle/>
                    <a:p>
                      <a:r>
                        <a:rPr lang="en-US" sz="1400" dirty="0" smtClean="0"/>
                        <a:t>Regular Model Loads</a:t>
                      </a:r>
                      <a:r>
                        <a:rPr lang="en-US" sz="1400" baseline="0" dirty="0" smtClean="0"/>
                        <a:t> into Market Trials Systems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Ongoing</a:t>
                      </a:r>
                      <a:endParaRPr lang="en-US" sz="1200" b="1" baseline="30000" dirty="0" smtClean="0"/>
                    </a:p>
                  </a:txBody>
                  <a:tcPr anchor="ctr"/>
                </a:tc>
                <a:tc>
                  <a:txBody>
                    <a:bodyPr/>
                    <a:lstStyle/>
                    <a:p>
                      <a:pPr algn="ctr"/>
                      <a:r>
                        <a:rPr lang="en-US" sz="1200" b="1" dirty="0" smtClean="0"/>
                        <a:t>Green</a:t>
                      </a:r>
                      <a:endParaRPr lang="en-US" sz="1200" b="1" dirty="0"/>
                    </a:p>
                  </a:txBody>
                  <a:tcPr anchor="ctr"/>
                </a:tc>
              </a:tr>
              <a:tr h="487807">
                <a:tc>
                  <a:txBody>
                    <a:bodyPr/>
                    <a:lstStyle/>
                    <a:p>
                      <a:r>
                        <a:rPr lang="en-US" sz="1400" dirty="0" smtClean="0"/>
                        <a:t>8 Hour LFC Test Executed</a:t>
                      </a:r>
                      <a:r>
                        <a:rPr lang="en-US" sz="1400" baseline="0" dirty="0" smtClean="0"/>
                        <a:t> w/ Network Model from NMMS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6/17/10</a:t>
                      </a:r>
                      <a:endParaRPr lang="en-US" sz="1200" b="1" baseline="30000" dirty="0" smtClean="0"/>
                    </a:p>
                  </a:txBody>
                  <a:tcPr anchor="ctr"/>
                </a:tc>
                <a:tc>
                  <a:txBody>
                    <a:bodyPr/>
                    <a:lstStyle/>
                    <a:p>
                      <a:pPr algn="ctr"/>
                      <a:r>
                        <a:rPr lang="en-US" sz="1200" b="1" dirty="0" smtClean="0"/>
                        <a:t>Complete</a:t>
                      </a:r>
                      <a:endParaRPr lang="en-US" sz="1200" b="1" dirty="0"/>
                    </a:p>
                  </a:txBody>
                  <a:tcPr anchor="ctr"/>
                </a:tc>
              </a:tr>
              <a:tr h="345441">
                <a:tc gridSpan="3">
                  <a:txBody>
                    <a:bodyPr/>
                    <a:lstStyle/>
                    <a:p>
                      <a:r>
                        <a:rPr lang="en-US" sz="1400"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487807">
                <a:tc>
                  <a:txBody>
                    <a:bodyPr/>
                    <a:lstStyle/>
                    <a:p>
                      <a:r>
                        <a:rPr lang="en-US" sz="1400" b="0" dirty="0" smtClean="0"/>
                        <a:t>Network Operations</a:t>
                      </a:r>
                      <a:r>
                        <a:rPr lang="en-US" sz="1400" b="0" baseline="0" dirty="0" smtClean="0"/>
                        <a:t> Change Request Timeline Transition Plan established</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6/03/10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Complete</a:t>
                      </a:r>
                      <a:endParaRPr lang="en-US" sz="1200" b="1" baseline="0" dirty="0" smtClean="0"/>
                    </a:p>
                  </a:txBody>
                  <a:tcPr anchor="ctr"/>
                </a:tc>
              </a:tr>
              <a:tr h="401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Network</a:t>
                      </a:r>
                      <a:r>
                        <a:rPr lang="en-US" sz="1400" baseline="0" dirty="0" smtClean="0"/>
                        <a:t> Modeling Procedures Ready</a:t>
                      </a:r>
                      <a:endParaRPr lang="en-US" sz="1400" b="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8/01/10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Ongoing</a:t>
                      </a:r>
                      <a:endParaRPr lang="en-US" sz="1800" b="1" baseline="0" dirty="0" smtClean="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Market Rules – Protocol Transition Plan for September </a:t>
                      </a:r>
                    </a:p>
                  </a:txBody>
                  <a:tcPr anchor="ctr"/>
                </a:tc>
                <a:tc>
                  <a:txBody>
                    <a:bodyPr/>
                    <a:lstStyle/>
                    <a:p>
                      <a:pPr algn="ctr"/>
                      <a:r>
                        <a:rPr lang="en-US" sz="1200" b="1" dirty="0" smtClean="0"/>
                        <a:t>7/23/10</a:t>
                      </a:r>
                      <a:endParaRPr lang="en-US" sz="1200" b="1" dirty="0"/>
                    </a:p>
                  </a:txBody>
                  <a:tcPr anchor="ctr"/>
                </a:tc>
                <a:tc>
                  <a:txBody>
                    <a:bodyPr/>
                    <a:lstStyle/>
                    <a:p>
                      <a:pPr algn="ctr"/>
                      <a:r>
                        <a:rPr lang="en-US" sz="1200" b="1" dirty="0" smtClean="0"/>
                        <a:t>In Progress</a:t>
                      </a:r>
                      <a:endParaRPr lang="en-US" b="1" dirty="0"/>
                    </a:p>
                  </a:txBody>
                  <a:tcPr anchor="ctr"/>
                </a:tc>
              </a:tr>
            </a:tbl>
          </a:graphicData>
        </a:graphic>
      </p:graphicFrame>
      <p:sp>
        <p:nvSpPr>
          <p:cNvPr id="19505" name="Date Placeholder 8"/>
          <p:cNvSpPr>
            <a:spLocks noGrp="1"/>
          </p:cNvSpPr>
          <p:nvPr>
            <p:ph type="dt" sz="quarter" idx="12"/>
          </p:nvPr>
        </p:nvSpPr>
        <p:spPr>
          <a:noFill/>
        </p:spPr>
        <p:txBody>
          <a:bodyPr/>
          <a:lstStyle/>
          <a:p>
            <a:r>
              <a:rPr lang="en-US" dirty="0" smtClean="0"/>
              <a:t>July 1, 2010</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ooter Placeholder 3"/>
          <p:cNvSpPr>
            <a:spLocks noGrp="1"/>
          </p:cNvSpPr>
          <p:nvPr>
            <p:ph type="ftr" sz="quarter" idx="11"/>
          </p:nvPr>
        </p:nvSpPr>
        <p:spPr>
          <a:xfrm>
            <a:off x="6172200" y="6432550"/>
            <a:ext cx="2819400" cy="425450"/>
          </a:xfrm>
          <a:noFill/>
        </p:spPr>
        <p:txBody>
          <a:bodyPr/>
          <a:lstStyle/>
          <a:p>
            <a:r>
              <a:rPr lang="en-US" dirty="0" smtClean="0"/>
              <a:t>TAC</a:t>
            </a:r>
            <a:endParaRPr lang="en-US"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anchor="ctr"/>
          <a:lstStyle/>
          <a:p>
            <a:pPr>
              <a:defRPr/>
            </a:pPr>
            <a:r>
              <a:rPr lang="en-US" sz="2000" b="1" dirty="0"/>
              <a:t>Network Operations Modeling – Go Live</a:t>
            </a:r>
            <a:endParaRPr lang="en-US" sz="2000" b="1" kern="0" dirty="0">
              <a:solidFill>
                <a:schemeClr val="bg1"/>
              </a:solidFill>
            </a:endParaRPr>
          </a:p>
        </p:txBody>
      </p:sp>
      <p:graphicFrame>
        <p:nvGraphicFramePr>
          <p:cNvPr id="20535" name="Group 55"/>
          <p:cNvGraphicFramePr>
            <a:graphicFrameLocks noGrp="1"/>
          </p:cNvGraphicFramePr>
          <p:nvPr/>
        </p:nvGraphicFramePr>
        <p:xfrm>
          <a:off x="457200" y="1066800"/>
          <a:ext cx="8305800" cy="4572635"/>
        </p:xfrm>
        <a:graphic>
          <a:graphicData uri="http://schemas.openxmlformats.org/drawingml/2006/table">
            <a:tbl>
              <a:tblPr/>
              <a:tblGrid>
                <a:gridCol w="5791200"/>
                <a:gridCol w="1295400"/>
                <a:gridCol w="1219200"/>
              </a:tblGrid>
              <a:tr h="401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charset="0"/>
                        </a:rPr>
                        <a:t>People Readiness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8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rPr>
                        <a:t>Planned Completion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8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Arial" charset="0"/>
                        </a:rPr>
                        <a:t>Status</a:t>
                      </a:r>
                      <a:endParaRPr kumimoji="0" lang="en-US" sz="1800" b="1" i="0" u="none" strike="noStrike" cap="none" normalizeH="0" baseline="0" smtClean="0">
                        <a:ln>
                          <a:noFill/>
                        </a:ln>
                        <a:solidFill>
                          <a:srgbClr val="FFFFFF"/>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8A"/>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rPr>
                        <a:t>ERCOT Staff Support of Market Trials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Ongoing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Green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81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rPr>
                        <a:t>ERCOT Staff Trained on System and Processes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6/22/10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Green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381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rPr>
                        <a:t>Market Participant Training Delivered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7/29/09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Green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81000">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bg1"/>
                          </a:solidFill>
                          <a:effectLst/>
                          <a:latin typeface="Arial" charset="0"/>
                        </a:rPr>
                        <a:t>Readiness Review and Approval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2D2D8A"/>
                    </a:solidFill>
                  </a:tcPr>
                </a:tc>
                <a:tc hMerge="1">
                  <a:txBody>
                    <a:bodyPr/>
                    <a:lstStyle/>
                    <a:p>
                      <a:endParaRPr lang="en-US"/>
                    </a:p>
                  </a:txBody>
                  <a:tcPr/>
                </a:tc>
                <a:tc hMerge="1">
                  <a:txBody>
                    <a:bodyPr/>
                    <a:lstStyle/>
                    <a:p>
                      <a:endParaRPr lang="en-US"/>
                    </a:p>
                  </a:txBody>
                  <a:tcPr/>
                </a:tc>
              </a:tr>
              <a:tr h="381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rPr>
                        <a:t>NATF Review</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6/23/10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Reviewed</a:t>
                      </a:r>
                      <a:endParaRPr kumimoji="0" lang="en-US" sz="1200" b="1" i="0" u="none" strike="noStrike" cap="none" normalizeH="0" baseline="0" dirty="0" smtClean="0">
                        <a:ln>
                          <a:noFill/>
                        </a:ln>
                        <a:solidFill>
                          <a:srgbClr val="000000"/>
                        </a:solidFill>
                        <a:effectLst/>
                        <a:latin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381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rPr>
                        <a:t>ERCOT Management Approval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 6/26/10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In Progress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381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rPr>
                        <a:t>TAC Approval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7/01/10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rgbClr val="000000"/>
                        </a:solidFill>
                        <a:effectLst/>
                        <a:latin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rPr>
                        <a:t>BOD Approval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7/20/10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rgbClr val="000000"/>
                        </a:solidFill>
                        <a:effectLst/>
                        <a:latin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rPr>
                        <a:t>30 Day Market Notice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7/30/10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rgbClr val="000000"/>
                        </a:solidFill>
                        <a:effectLst/>
                        <a:latin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rPr>
                        <a:t>10 Day Market Notice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charset="0"/>
                        </a:rPr>
                        <a:t>8/20/10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smtClean="0">
                        <a:ln>
                          <a:noFill/>
                        </a:ln>
                        <a:solidFill>
                          <a:srgbClr val="000000"/>
                        </a:solidFill>
                        <a:effectLst/>
                        <a:latin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bl>
          </a:graphicData>
        </a:graphic>
      </p:graphicFrame>
      <p:sp>
        <p:nvSpPr>
          <p:cNvPr id="20533" name="Date Placeholder 8"/>
          <p:cNvSpPr>
            <a:spLocks noGrp="1"/>
          </p:cNvSpPr>
          <p:nvPr>
            <p:ph type="dt" sz="quarter" idx="12"/>
          </p:nvPr>
        </p:nvSpPr>
        <p:spPr>
          <a:noFill/>
        </p:spPr>
        <p:txBody>
          <a:bodyPr/>
          <a:lstStyle/>
          <a:p>
            <a:r>
              <a:rPr lang="en-US" dirty="0" smtClean="0"/>
              <a:t>July 1, 2010</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p:txBody>
          <a:bodyPr/>
          <a:lstStyle/>
          <a:p>
            <a:r>
              <a:rPr lang="en-US" dirty="0" smtClean="0"/>
              <a:t>6/23/10 NATF Issues Discussed</a:t>
            </a:r>
            <a:endParaRPr lang="en-US" dirty="0" smtClean="0"/>
          </a:p>
        </p:txBody>
      </p:sp>
      <p:sp>
        <p:nvSpPr>
          <p:cNvPr id="17410" name="Content Placeholder 4"/>
          <p:cNvSpPr>
            <a:spLocks noGrp="1"/>
          </p:cNvSpPr>
          <p:nvPr>
            <p:ph idx="1"/>
          </p:nvPr>
        </p:nvSpPr>
        <p:spPr/>
        <p:txBody>
          <a:bodyPr/>
          <a:lstStyle/>
          <a:p>
            <a:pPr>
              <a:buNone/>
            </a:pPr>
            <a:r>
              <a:rPr lang="en-US" i="1" dirty="0" smtClean="0"/>
              <a:t>Placeholder slide – update forthcoming</a:t>
            </a:r>
          </a:p>
          <a:p>
            <a:r>
              <a:rPr lang="en-US" dirty="0" smtClean="0"/>
              <a:t>NATF Risks/Concerns Identified</a:t>
            </a:r>
          </a:p>
          <a:p>
            <a:r>
              <a:rPr lang="en-US" dirty="0" smtClean="0"/>
              <a:t>Mitigation Plan/Recommendations</a:t>
            </a:r>
          </a:p>
          <a:p>
            <a:pPr>
              <a:buNone/>
            </a:pPr>
            <a:r>
              <a:rPr lang="en-US" i="1" dirty="0" smtClean="0"/>
              <a:t>	</a:t>
            </a:r>
            <a:endParaRPr lang="en-US" i="1" dirty="0" smtClean="0"/>
          </a:p>
        </p:txBody>
      </p:sp>
      <p:sp>
        <p:nvSpPr>
          <p:cNvPr id="17411" name="Date Placeholder 5"/>
          <p:cNvSpPr>
            <a:spLocks noGrp="1"/>
          </p:cNvSpPr>
          <p:nvPr>
            <p:ph type="dt" sz="quarter" idx="12"/>
          </p:nvPr>
        </p:nvSpPr>
        <p:spPr>
          <a:noFill/>
        </p:spPr>
        <p:txBody>
          <a:bodyPr/>
          <a:lstStyle/>
          <a:p>
            <a:r>
              <a:rPr lang="en-US" dirty="0" smtClean="0"/>
              <a:t>July 1, 2010</a:t>
            </a:r>
            <a:endParaRPr lang="en-US" dirty="0"/>
          </a:p>
        </p:txBody>
      </p:sp>
      <p:sp>
        <p:nvSpPr>
          <p:cNvPr id="17412" name="Footer Placeholder 6"/>
          <p:cNvSpPr>
            <a:spLocks noGrp="1"/>
          </p:cNvSpPr>
          <p:nvPr>
            <p:ph type="ftr" sz="quarter" idx="11"/>
          </p:nvPr>
        </p:nvSpPr>
        <p:spPr>
          <a:xfrm>
            <a:off x="6400800" y="6477000"/>
            <a:ext cx="2590800" cy="381000"/>
          </a:xfrm>
          <a:noFill/>
        </p:spPr>
        <p:txBody>
          <a:bodyPr/>
          <a:lstStyle/>
          <a:p>
            <a:r>
              <a:rPr lang="en-US" dirty="0" smtClean="0"/>
              <a:t>TAC</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p:txBody>
          <a:bodyPr/>
          <a:lstStyle/>
          <a:p>
            <a:r>
              <a:rPr lang="en-US" dirty="0" smtClean="0"/>
              <a:t>For TAC Consideration</a:t>
            </a:r>
            <a:endParaRPr lang="en-US" dirty="0" smtClean="0"/>
          </a:p>
        </p:txBody>
      </p:sp>
      <p:sp>
        <p:nvSpPr>
          <p:cNvPr id="17410" name="Content Placeholder 4"/>
          <p:cNvSpPr>
            <a:spLocks noGrp="1"/>
          </p:cNvSpPr>
          <p:nvPr>
            <p:ph idx="1"/>
          </p:nvPr>
        </p:nvSpPr>
        <p:spPr/>
        <p:txBody>
          <a:bodyPr/>
          <a:lstStyle/>
          <a:p>
            <a:pPr>
              <a:buNone/>
            </a:pPr>
            <a:r>
              <a:rPr lang="en-US" dirty="0" smtClean="0"/>
              <a:t>Possible motion for TAC consideration:</a:t>
            </a:r>
          </a:p>
          <a:p>
            <a:pPr>
              <a:buNone/>
            </a:pPr>
            <a:r>
              <a:rPr lang="en-US" i="1" dirty="0" smtClean="0"/>
              <a:t>	</a:t>
            </a:r>
            <a:r>
              <a:rPr lang="en-US" b="0" i="1" dirty="0" smtClean="0"/>
              <a:t>TAC </a:t>
            </a:r>
            <a:r>
              <a:rPr lang="en-US" b="0" i="1" dirty="0" smtClean="0"/>
              <a:t>certifies that all Network Operations Model Go-Live Market Readiness Criteria have been met or are on schedule to be delivered according to the go-live sequence.  TAC recommends that the Board also certify that all Market Readiness Criteria have been met for the Network Operations Model Go-Live on September 1, 2010.  TAC requests ERCOT Staff promptly notify NATF if any outstanding issues prevent proper maintenance and operation of the Network Operations Model.</a:t>
            </a:r>
            <a:endParaRPr lang="en-US" b="0" dirty="0" smtClean="0"/>
          </a:p>
          <a:p>
            <a:endParaRPr lang="en-US" i="1" dirty="0" smtClean="0"/>
          </a:p>
        </p:txBody>
      </p:sp>
      <p:sp>
        <p:nvSpPr>
          <p:cNvPr id="17411" name="Date Placeholder 5"/>
          <p:cNvSpPr>
            <a:spLocks noGrp="1"/>
          </p:cNvSpPr>
          <p:nvPr>
            <p:ph type="dt" sz="quarter" idx="12"/>
          </p:nvPr>
        </p:nvSpPr>
        <p:spPr>
          <a:noFill/>
        </p:spPr>
        <p:txBody>
          <a:bodyPr/>
          <a:lstStyle/>
          <a:p>
            <a:r>
              <a:rPr lang="en-US" dirty="0" smtClean="0"/>
              <a:t>July 1, 2010</a:t>
            </a:r>
            <a:endParaRPr lang="en-US" dirty="0"/>
          </a:p>
        </p:txBody>
      </p:sp>
      <p:sp>
        <p:nvSpPr>
          <p:cNvPr id="17412" name="Footer Placeholder 6"/>
          <p:cNvSpPr>
            <a:spLocks noGrp="1"/>
          </p:cNvSpPr>
          <p:nvPr>
            <p:ph type="ftr" sz="quarter" idx="11"/>
          </p:nvPr>
        </p:nvSpPr>
        <p:spPr>
          <a:xfrm>
            <a:off x="6400800" y="6477000"/>
            <a:ext cx="2590800" cy="381000"/>
          </a:xfrm>
          <a:noFill/>
        </p:spPr>
        <p:txBody>
          <a:bodyPr/>
          <a:lstStyle/>
          <a:p>
            <a:r>
              <a:rPr lang="en-US" dirty="0" smtClean="0"/>
              <a:t>TAC</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17244</TotalTime>
  <Words>457</Words>
  <Application>Microsoft Office PowerPoint</Application>
  <PresentationFormat>On-screen Show (4:3)</PresentationFormat>
  <Paragraphs>129</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Custom Design</vt:lpstr>
      <vt:lpstr>Network Operations Model Go-Live Decision</vt:lpstr>
      <vt:lpstr>Readiness Methodology</vt:lpstr>
      <vt:lpstr>Protocol 21.12.3</vt:lpstr>
      <vt:lpstr>Slide 4</vt:lpstr>
      <vt:lpstr>Slide 5</vt:lpstr>
      <vt:lpstr>Slide 6</vt:lpstr>
      <vt:lpstr>6/23/10 NATF Issues Discussed</vt:lpstr>
      <vt:lpstr>For TAC Consideration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khobbs</cp:lastModifiedBy>
  <cp:revision>796</cp:revision>
  <dcterms:created xsi:type="dcterms:W3CDTF">2005-04-21T14:28:35Z</dcterms:created>
  <dcterms:modified xsi:type="dcterms:W3CDTF">2010-06-24T21:33:30Z</dcterms:modified>
</cp:coreProperties>
</file>