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15"/>
  </p:notesMasterIdLst>
  <p:handoutMasterIdLst>
    <p:handoutMasterId r:id="rId16"/>
  </p:handoutMasterIdLst>
  <p:sldIdLst>
    <p:sldId id="256" r:id="rId2"/>
    <p:sldId id="257" r:id="rId3"/>
    <p:sldId id="374" r:id="rId4"/>
    <p:sldId id="340" r:id="rId5"/>
    <p:sldId id="369" r:id="rId6"/>
    <p:sldId id="371" r:id="rId7"/>
    <p:sldId id="372" r:id="rId8"/>
    <p:sldId id="373" r:id="rId9"/>
    <p:sldId id="364" r:id="rId10"/>
    <p:sldId id="376" r:id="rId11"/>
    <p:sldId id="375" r:id="rId12"/>
    <p:sldId id="275" r:id="rId13"/>
    <p:sldId id="268" r:id="rId14"/>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Garamond"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07" autoAdjust="0"/>
    <p:restoredTop sz="86498" autoAdjust="0"/>
  </p:normalViewPr>
  <p:slideViewPr>
    <p:cSldViewPr>
      <p:cViewPr varScale="1">
        <p:scale>
          <a:sx n="59" d="100"/>
          <a:sy n="59" d="100"/>
        </p:scale>
        <p:origin x="-1397" y="-67"/>
      </p:cViewPr>
      <p:guideLst>
        <p:guide orient="horz" pos="2160"/>
        <p:guide pos="2880"/>
      </p:guideLst>
    </p:cSldViewPr>
  </p:slideViewPr>
  <p:outlineViewPr>
    <p:cViewPr>
      <p:scale>
        <a:sx n="33" d="100"/>
        <a:sy n="33" d="100"/>
      </p:scale>
      <p:origin x="0" y="768"/>
    </p:cViewPr>
  </p:outlineViewPr>
  <p:notesTextViewPr>
    <p:cViewPr>
      <p:scale>
        <a:sx n="100" d="100"/>
        <a:sy n="100" d="100"/>
      </p:scale>
      <p:origin x="0" y="0"/>
    </p:cViewPr>
  </p:notesTextViewPr>
  <p:notesViewPr>
    <p:cSldViewPr>
      <p:cViewPr>
        <p:scale>
          <a:sx n="100" d="100"/>
          <a:sy n="100" d="100"/>
        </p:scale>
        <p:origin x="-1548" y="265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pPr>
              <a:defRPr/>
            </a:pPr>
            <a:fld id="{273307BB-EBDE-476D-A143-480075556CE0}" type="datetimeFigureOut">
              <a:rPr lang="en-US"/>
              <a:pPr>
                <a:defRPr/>
              </a:pPr>
              <a:t>7/1/2010</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pPr>
              <a:defRPr/>
            </a:pPr>
            <a:fld id="{E1A85A84-89AA-4452-A9A4-F3D025A783A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339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eaLnBrk="1" hangingPunct="1">
              <a:defRPr sz="1300">
                <a:latin typeface="Arial" charset="0"/>
              </a:defRPr>
            </a:lvl1pPr>
          </a:lstStyle>
          <a:p>
            <a:pPr>
              <a:defRPr/>
            </a:pPr>
            <a:endParaRPr lang="en-US"/>
          </a:p>
        </p:txBody>
      </p:sp>
      <p:sp>
        <p:nvSpPr>
          <p:cNvPr id="44339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a:latin typeface="Arial" charset="0"/>
              </a:defRPr>
            </a:lvl1pPr>
          </a:lstStyle>
          <a:p>
            <a:pPr>
              <a:defRPr/>
            </a:pPr>
            <a:endParaRPr lang="en-US"/>
          </a:p>
        </p:txBody>
      </p:sp>
      <p:sp>
        <p:nvSpPr>
          <p:cNvPr id="1126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44339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339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eaLnBrk="1" hangingPunct="1">
              <a:defRPr sz="1300">
                <a:latin typeface="Arial" charset="0"/>
              </a:defRPr>
            </a:lvl1pPr>
          </a:lstStyle>
          <a:p>
            <a:pPr>
              <a:defRPr/>
            </a:pPr>
            <a:endParaRPr lang="en-US"/>
          </a:p>
        </p:txBody>
      </p:sp>
      <p:sp>
        <p:nvSpPr>
          <p:cNvPr id="44339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1" hangingPunct="1">
              <a:defRPr sz="1300">
                <a:latin typeface="Arial" charset="0"/>
              </a:defRPr>
            </a:lvl1pPr>
          </a:lstStyle>
          <a:p>
            <a:pPr>
              <a:defRPr/>
            </a:pPr>
            <a:fld id="{FD5B11CD-7268-404A-8646-38831B92D91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9D3FEAEB-106E-4847-95CA-6E708AF6F5E3}" type="slidenum">
              <a:rPr lang="en-US" smtClean="0"/>
              <a:pPr/>
              <a:t>1</a:t>
            </a:fld>
            <a:endParaRPr lang="en-US"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eaLnBrk="1" hangingPunct="1"/>
            <a:r>
              <a:rPr lang="en-US" smtClean="0"/>
              <a:t>Apologize for me not being in attendance!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59C6BCF-980F-489E-9EA0-C2747E43A64A}" type="slidenum">
              <a:rPr lang="en-US" smtClean="0"/>
              <a:pPr/>
              <a:t>2</a:t>
            </a:fld>
            <a:endParaRPr lang="en-US"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4</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5</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6</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7</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E2883BC4-211A-4D0B-BF0D-06C68515F0DD}" type="slidenum">
              <a:rPr lang="en-US" smtClean="0"/>
              <a:pPr/>
              <a:t>8</a:t>
            </a:fld>
            <a:endParaRPr 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EBF10340-5CAA-4E4B-93D2-42FD55655D1F}" type="slidenum">
              <a:rPr lang="en-US" smtClean="0"/>
              <a:pPr/>
              <a:t>12</a:t>
            </a:fld>
            <a:endParaRPr lang="en-US" smtClean="0"/>
          </a:p>
        </p:txBody>
      </p:sp>
      <p:sp>
        <p:nvSpPr>
          <p:cNvPr id="17411" name="Rectangle 2"/>
          <p:cNvSpPr>
            <a:spLocks noGrp="1" noRot="1" noChangeAspect="1" noChangeArrowheads="1" noTextEdit="1"/>
          </p:cNvSpPr>
          <p:nvPr>
            <p:ph type="sldImg"/>
          </p:nvPr>
        </p:nvSpPr>
        <p:spPr>
          <a:xfrm>
            <a:off x="1258888" y="720725"/>
            <a:ext cx="4800600" cy="3600450"/>
          </a:xfrm>
          <a:ln/>
        </p:spPr>
      </p:sp>
      <p:sp>
        <p:nvSpPr>
          <p:cNvPr id="174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1F75693B-5BF4-4FA5-8245-AD2634E17663}" type="slidenum">
              <a:rPr lang="en-US" smtClean="0"/>
              <a:pPr/>
              <a:t>13</a:t>
            </a:fld>
            <a:endParaRPr lang="en-US"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8"/>
          <p:cNvGrpSpPr>
            <a:grpSpLocks/>
          </p:cNvGrpSpPr>
          <p:nvPr/>
        </p:nvGrpSpPr>
        <p:grpSpPr bwMode="auto">
          <a:xfrm>
            <a:off x="0" y="0"/>
            <a:ext cx="9140825" cy="6850063"/>
            <a:chOff x="0" y="0"/>
            <a:chExt cx="5758" cy="4315"/>
          </a:xfrm>
        </p:grpSpPr>
        <p:grpSp>
          <p:nvGrpSpPr>
            <p:cNvPr id="5" name="Group 19"/>
            <p:cNvGrpSpPr>
              <a:grpSpLocks/>
            </p:cNvGrpSpPr>
            <p:nvPr userDrawn="1"/>
          </p:nvGrpSpPr>
          <p:grpSpPr bwMode="auto">
            <a:xfrm>
              <a:off x="1728" y="2230"/>
              <a:ext cx="4027" cy="2085"/>
              <a:chOff x="1728" y="2230"/>
              <a:chExt cx="4027" cy="2085"/>
            </a:xfrm>
          </p:grpSpPr>
          <p:sp>
            <p:nvSpPr>
              <p:cNvPr id="8" name="Freeform 7"/>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8"/>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9"/>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10"/>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11"/>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25"/>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26"/>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graphicFrame>
        <p:nvGraphicFramePr>
          <p:cNvPr id="13" name="Object 33"/>
          <p:cNvGraphicFramePr>
            <a:graphicFrameLocks noChangeAspect="1"/>
          </p:cNvGraphicFramePr>
          <p:nvPr/>
        </p:nvGraphicFramePr>
        <p:xfrm>
          <a:off x="0" y="0"/>
          <a:ext cx="5257800" cy="1539875"/>
        </p:xfrm>
        <a:graphic>
          <a:graphicData uri="http://schemas.openxmlformats.org/presentationml/2006/ole">
            <p:oleObj spid="_x0000_s31746" name="Image" r:id="rId3" imgW="18285714" imgH="5358730" progId="">
              <p:embed/>
            </p:oleObj>
          </a:graphicData>
        </a:graphic>
      </p:graphicFrame>
      <p:sp>
        <p:nvSpPr>
          <p:cNvPr id="415755" name="Rectangle 11"/>
          <p:cNvSpPr>
            <a:spLocks noGrp="1" noChangeArrowheads="1"/>
          </p:cNvSpPr>
          <p:nvPr>
            <p:ph type="ctrTitle" sz="quarter"/>
          </p:nvPr>
        </p:nvSpPr>
        <p:spPr>
          <a:xfrm>
            <a:off x="685800" y="1736725"/>
            <a:ext cx="7772400" cy="1920875"/>
          </a:xfrm>
        </p:spPr>
        <p:txBody>
          <a:bodyPr/>
          <a:lstStyle>
            <a:lvl1pPr>
              <a:defRPr sz="6600"/>
            </a:lvl1pPr>
          </a:lstStyle>
          <a:p>
            <a:r>
              <a:rPr lang="en-US"/>
              <a:t>Click to edit Master title style</a:t>
            </a:r>
          </a:p>
        </p:txBody>
      </p:sp>
      <p:sp>
        <p:nvSpPr>
          <p:cNvPr id="415756"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5"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6"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F98111CA-2D22-4470-AA0A-67C34BA2BA3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E11A2007-A580-40A3-933E-E3CA7C6BBED7}"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2DB1CD12-1929-4127-916C-CC1EBA7613DC}"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3584DB80-5FBC-4924-8298-4DF7F46CE287}"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AEB502D4-9503-4F74-BA5D-D7090A46DA93}"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8B8CB875-C00C-4268-A906-77608564E666}"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202765F2-93A8-43F3-8E13-C09E696CA9B6}"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5"/>
          <p:cNvSpPr>
            <a:spLocks noGrp="1" noChangeArrowheads="1"/>
          </p:cNvSpPr>
          <p:nvPr>
            <p:ph type="sldNum" sz="quarter" idx="11"/>
          </p:nvPr>
        </p:nvSpPr>
        <p:spPr>
          <a:ln/>
        </p:spPr>
        <p:txBody>
          <a:bodyPr/>
          <a:lstStyle>
            <a:lvl1pPr>
              <a:defRPr/>
            </a:lvl1pPr>
          </a:lstStyle>
          <a:p>
            <a:pPr>
              <a:defRPr/>
            </a:pPr>
            <a:fld id="{D3FF9E70-12F5-4BE8-BA5C-940914E9433A}"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5"/>
          <p:cNvSpPr>
            <a:spLocks noGrp="1" noChangeArrowheads="1"/>
          </p:cNvSpPr>
          <p:nvPr>
            <p:ph type="sldNum" sz="quarter" idx="11"/>
          </p:nvPr>
        </p:nvSpPr>
        <p:spPr>
          <a:ln/>
        </p:spPr>
        <p:txBody>
          <a:bodyPr/>
          <a:lstStyle>
            <a:lvl1pPr>
              <a:defRPr/>
            </a:lvl1pPr>
          </a:lstStyle>
          <a:p>
            <a:pPr>
              <a:defRPr/>
            </a:pPr>
            <a:fld id="{1F4CEB2E-9493-491C-B986-FFECDE58477B}"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5"/>
          <p:cNvSpPr>
            <a:spLocks noGrp="1" noChangeArrowheads="1"/>
          </p:cNvSpPr>
          <p:nvPr>
            <p:ph type="sldNum" sz="quarter" idx="11"/>
          </p:nvPr>
        </p:nvSpPr>
        <p:spPr>
          <a:ln/>
        </p:spPr>
        <p:txBody>
          <a:bodyPr/>
          <a:lstStyle>
            <a:lvl1pPr>
              <a:defRPr/>
            </a:lvl1pPr>
          </a:lstStyle>
          <a:p>
            <a:pPr>
              <a:defRPr/>
            </a:pPr>
            <a:fld id="{4233FE9B-E32A-41C3-9107-D07D88FBD22C}"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981B5A1C-6ECF-430E-A631-0DCEDBAF826E}"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77CBD0C0-76B7-4BB2-A08F-BE50FC212494}"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4733" name="Rectangle 13"/>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414735" name="Rectangle 15"/>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6CD9EB7B-FCFA-41AB-999B-1EAF0B54173F}" type="slidenum">
              <a:rPr lang="en-US"/>
              <a:pPr>
                <a:defRPr/>
              </a:pPr>
              <a:t>‹#›</a:t>
            </a:fld>
            <a:endParaRPr lang="en-US"/>
          </a:p>
        </p:txBody>
      </p:sp>
      <p:grpSp>
        <p:nvGrpSpPr>
          <p:cNvPr id="1030" name="Group 19"/>
          <p:cNvGrpSpPr>
            <a:grpSpLocks/>
          </p:cNvGrpSpPr>
          <p:nvPr/>
        </p:nvGrpSpPr>
        <p:grpSpPr bwMode="auto">
          <a:xfrm>
            <a:off x="0" y="0"/>
            <a:ext cx="9140825" cy="6850063"/>
            <a:chOff x="0" y="0"/>
            <a:chExt cx="5758" cy="4315"/>
          </a:xfrm>
        </p:grpSpPr>
        <p:grpSp>
          <p:nvGrpSpPr>
            <p:cNvPr id="1034" name="Group 18"/>
            <p:cNvGrpSpPr>
              <a:grpSpLocks/>
            </p:cNvGrpSpPr>
            <p:nvPr userDrawn="1"/>
          </p:nvGrpSpPr>
          <p:grpSpPr bwMode="auto">
            <a:xfrm>
              <a:off x="1728" y="2230"/>
              <a:ext cx="4027" cy="2085"/>
              <a:chOff x="1728" y="2230"/>
              <a:chExt cx="4027" cy="2085"/>
            </a:xfrm>
          </p:grpSpPr>
          <p:sp>
            <p:nvSpPr>
              <p:cNvPr id="414725" name="Freeform 5"/>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414726" name="Freeform 6"/>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414727" name="Freeform 7"/>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414728" name="Freeform 8"/>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414729" name="Freeform 9"/>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414730" name="Freeform 10"/>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414723" name="Freeform 3"/>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414731" name="Rectangle 11"/>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4734"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414740" name="Rectangle 20"/>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aphicFrame>
        <p:nvGraphicFramePr>
          <p:cNvPr id="1026" name="Object 23"/>
          <p:cNvGraphicFramePr>
            <a:graphicFrameLocks noChangeAspect="1"/>
          </p:cNvGraphicFramePr>
          <p:nvPr/>
        </p:nvGraphicFramePr>
        <p:xfrm>
          <a:off x="0" y="0"/>
          <a:ext cx="2514600" cy="736600"/>
        </p:xfrm>
        <a:graphic>
          <a:graphicData uri="http://schemas.openxmlformats.org/presentationml/2006/ole">
            <p:oleObj spid="_x0000_s1026" name="Image" r:id="rId15" imgW="18285714" imgH="5358730" progId="">
              <p:embed/>
            </p:oleObj>
          </a:graphicData>
        </a:graphic>
      </p:graphicFrame>
    </p:spTree>
  </p:cSld>
  <p:clrMap bg1="dk2" tx1="lt1" bg2="dk1" tx2="lt2" accent1="accent1" accent2="accent2" accent3="accent3" accent4="accent4" accent5="accent5" accent6="accent6" hlink="hlink" folHlink="folHlink"/>
  <p:sldLayoutIdLst>
    <p:sldLayoutId id="2147483955"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Lst>
  <p:timing>
    <p:tnLst>
      <p:par>
        <p:cTn id="1" dur="indefinite" restart="never" nodeType="tmRoot"/>
      </p:par>
    </p:tnLst>
  </p:timing>
  <p:txStyles>
    <p:titleStyle>
      <a:lvl1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8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RevisionRequest@ERCOT.CO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ctrTitle"/>
          </p:nvPr>
        </p:nvSpPr>
        <p:spPr/>
        <p:txBody>
          <a:bodyPr/>
          <a:lstStyle/>
          <a:p>
            <a:pPr eaLnBrk="1" hangingPunct="1">
              <a:defRPr/>
            </a:pPr>
            <a:r>
              <a:rPr lang="en-US" dirty="0" smtClean="0"/>
              <a:t>Report to TAC</a:t>
            </a:r>
          </a:p>
        </p:txBody>
      </p:sp>
      <p:sp>
        <p:nvSpPr>
          <p:cNvPr id="440323" name="Rectangle 3"/>
          <p:cNvSpPr>
            <a:spLocks noGrp="1" noChangeArrowheads="1"/>
          </p:cNvSpPr>
          <p:nvPr>
            <p:ph type="subTitle" idx="1"/>
          </p:nvPr>
        </p:nvSpPr>
        <p:spPr/>
        <p:txBody>
          <a:bodyPr/>
          <a:lstStyle/>
          <a:p>
            <a:pPr eaLnBrk="1" hangingPunct="1">
              <a:defRPr/>
            </a:pPr>
            <a:endParaRPr lang="en-US" dirty="0" smtClean="0"/>
          </a:p>
          <a:p>
            <a:pPr eaLnBrk="1" hangingPunct="1">
              <a:defRPr/>
            </a:pPr>
            <a:r>
              <a:rPr lang="en-US" dirty="0" smtClean="0"/>
              <a:t>July 2010</a:t>
            </a: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sz="2800" dirty="0" smtClean="0"/>
              <a:t>WMS Working Group and Task Force </a:t>
            </a:r>
            <a:r>
              <a:rPr lang="en-US" sz="2800" dirty="0" smtClean="0"/>
              <a:t>Comments</a:t>
            </a:r>
            <a:endParaRPr lang="en-US" sz="2800" dirty="0"/>
          </a:p>
        </p:txBody>
      </p:sp>
      <p:sp>
        <p:nvSpPr>
          <p:cNvPr id="3" name="Content Placeholder 2"/>
          <p:cNvSpPr>
            <a:spLocks noGrp="1"/>
          </p:cNvSpPr>
          <p:nvPr>
            <p:ph idx="1"/>
          </p:nvPr>
        </p:nvSpPr>
        <p:spPr>
          <a:xfrm>
            <a:off x="457200" y="1371600"/>
            <a:ext cx="8229600" cy="4754563"/>
          </a:xfrm>
        </p:spPr>
        <p:txBody>
          <a:bodyPr/>
          <a:lstStyle/>
          <a:p>
            <a:pPr>
              <a:spcBef>
                <a:spcPts val="1800"/>
              </a:spcBef>
            </a:pPr>
            <a:r>
              <a:rPr lang="en-US" sz="1800" dirty="0" smtClean="0"/>
              <a:t> </a:t>
            </a:r>
            <a:r>
              <a:rPr lang="en-US" sz="1800" dirty="0" smtClean="0"/>
              <a:t>Good </a:t>
            </a:r>
            <a:r>
              <a:rPr lang="en-US" sz="1800" dirty="0" smtClean="0"/>
              <a:t>practice </a:t>
            </a:r>
            <a:r>
              <a:rPr lang="en-US" sz="1800" dirty="0" smtClean="0"/>
              <a:t>for </a:t>
            </a:r>
            <a:r>
              <a:rPr lang="en-US" sz="1800" dirty="0" smtClean="0"/>
              <a:t>WG's and TF's to submit comments to </a:t>
            </a:r>
            <a:r>
              <a:rPr lang="en-US" sz="1800" dirty="0" err="1" smtClean="0"/>
              <a:t>RevisionRequest</a:t>
            </a:r>
            <a:r>
              <a:rPr lang="en-US" sz="1800" dirty="0" smtClean="0"/>
              <a:t> (</a:t>
            </a:r>
            <a:r>
              <a:rPr lang="en-US" sz="1800" u="sng" dirty="0" smtClean="0">
                <a:hlinkClick r:id="rId2"/>
              </a:rPr>
              <a:t>RevisionRequest@ERCOT.COM</a:t>
            </a:r>
            <a:r>
              <a:rPr lang="en-US" sz="1800" dirty="0" smtClean="0"/>
              <a:t>) </a:t>
            </a:r>
            <a:r>
              <a:rPr lang="en-US" sz="1800" dirty="0" smtClean="0"/>
              <a:t>following meeting discussions regarding pending NPRR's, if there was consensus or if alternative perspectives could be articulated as options for Subcommittee </a:t>
            </a:r>
            <a:r>
              <a:rPr lang="en-US" sz="1800" dirty="0" smtClean="0"/>
              <a:t>consideration</a:t>
            </a:r>
          </a:p>
          <a:p>
            <a:pPr>
              <a:spcBef>
                <a:spcPts val="1800"/>
              </a:spcBef>
            </a:pPr>
            <a:r>
              <a:rPr lang="en-US" sz="1800" dirty="0" smtClean="0"/>
              <a:t>NEW Working </a:t>
            </a:r>
            <a:r>
              <a:rPr lang="en-US" sz="1800" dirty="0" smtClean="0"/>
              <a:t>Group Comment form </a:t>
            </a:r>
            <a:r>
              <a:rPr lang="en-US" sz="1800" dirty="0" smtClean="0"/>
              <a:t>introduces a section for the Working Group Attendees List - so that a reviewer can better understand if the comments reflect narrow or broad market consensus since the WG's and TF's have no formal voting structure.</a:t>
            </a:r>
          </a:p>
          <a:p>
            <a:pPr>
              <a:spcBef>
                <a:spcPts val="1800"/>
              </a:spcBef>
            </a:pPr>
            <a:r>
              <a:rPr lang="en-US" sz="1800" dirty="0" smtClean="0"/>
              <a:t> Comments filed in the NPRR process will allow for more timely consideration in advance of voting subcommittee and TAC meetings as well as enable better documentation of the stakeholder review of the NPRR and also enable other subcommittees and market participants to comment on the WG/TF comments in advance of the reporting Subcommittee review (in our case WMS).   </a:t>
            </a:r>
          </a:p>
          <a:p>
            <a:pPr>
              <a:spcBef>
                <a:spcPts val="1800"/>
              </a:spcBef>
            </a:pPr>
            <a:r>
              <a:rPr lang="en-US" sz="1800" dirty="0" smtClean="0"/>
              <a:t> </a:t>
            </a:r>
            <a:r>
              <a:rPr lang="en-US" sz="1800" dirty="0" smtClean="0"/>
              <a:t>Obviously</a:t>
            </a:r>
            <a:r>
              <a:rPr lang="en-US" sz="1800" dirty="0" smtClean="0"/>
              <a:t>, if the WG/TF cannot reach general consensus or agreement on options no comments need be </a:t>
            </a:r>
            <a:r>
              <a:rPr lang="en-US" sz="1800" dirty="0" smtClean="0"/>
              <a:t>filed</a:t>
            </a:r>
            <a:endParaRPr 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Other issues</a:t>
            </a:r>
            <a:endParaRPr lang="en-US" dirty="0"/>
          </a:p>
        </p:txBody>
      </p:sp>
      <p:sp>
        <p:nvSpPr>
          <p:cNvPr id="3" name="Content Placeholder 2"/>
          <p:cNvSpPr>
            <a:spLocks noGrp="1"/>
          </p:cNvSpPr>
          <p:nvPr>
            <p:ph idx="1"/>
          </p:nvPr>
        </p:nvSpPr>
        <p:spPr/>
        <p:txBody>
          <a:bodyPr/>
          <a:lstStyle/>
          <a:p>
            <a:pPr eaLnBrk="1" hangingPunct="1">
              <a:lnSpc>
                <a:spcPct val="80000"/>
              </a:lnSpc>
              <a:defRPr/>
            </a:pPr>
            <a:r>
              <a:rPr lang="en-US" b="1" dirty="0" smtClean="0">
                <a:solidFill>
                  <a:srgbClr val="FFC000"/>
                </a:solidFill>
              </a:rPr>
              <a:t>NODAL Test Market Issues</a:t>
            </a:r>
          </a:p>
          <a:p>
            <a:pPr lvl="1" eaLnBrk="1" hangingPunct="1">
              <a:lnSpc>
                <a:spcPct val="80000"/>
              </a:lnSpc>
              <a:defRPr/>
            </a:pPr>
            <a:r>
              <a:rPr lang="en-US" sz="2400" b="1" dirty="0" smtClean="0"/>
              <a:t>DAM  versus RT results – to be discussed in July</a:t>
            </a:r>
          </a:p>
          <a:p>
            <a:pPr lvl="1" eaLnBrk="1" hangingPunct="1">
              <a:lnSpc>
                <a:spcPct val="80000"/>
              </a:lnSpc>
              <a:defRPr/>
            </a:pPr>
            <a:endParaRPr lang="en-US" sz="2400" b="1" dirty="0" smtClean="0"/>
          </a:p>
          <a:p>
            <a:pPr eaLnBrk="1" hangingPunct="1">
              <a:lnSpc>
                <a:spcPct val="80000"/>
              </a:lnSpc>
              <a:defRPr/>
            </a:pPr>
            <a:r>
              <a:rPr lang="en-US" sz="2800" b="1" dirty="0" smtClean="0">
                <a:solidFill>
                  <a:srgbClr val="FFC000"/>
                </a:solidFill>
              </a:rPr>
              <a:t>Proposed Revisions to the Wholesale Market Subcommittee Procedures</a:t>
            </a:r>
          </a:p>
          <a:p>
            <a:pPr lvl="1" eaLnBrk="1" hangingPunct="1">
              <a:lnSpc>
                <a:spcPct val="80000"/>
              </a:lnSpc>
              <a:defRPr/>
            </a:pPr>
            <a:r>
              <a:rPr lang="en-US" sz="2400" b="1" dirty="0" smtClean="0"/>
              <a:t>To be voted on in August, 2010</a:t>
            </a:r>
          </a:p>
          <a:p>
            <a:pPr eaLnBrk="1" hangingPunct="1">
              <a:lnSpc>
                <a:spcPct val="80000"/>
              </a:lnSpc>
              <a:defRPr/>
            </a:pPr>
            <a:endParaRPr lang="en-US" sz="2400" b="1" dirty="0" smtClean="0"/>
          </a:p>
          <a:p>
            <a:pPr lvl="1" eaLnBrk="1" hangingPunct="1">
              <a:lnSpc>
                <a:spcPct val="80000"/>
              </a:lnSpc>
              <a:buNone/>
              <a:defRPr/>
            </a:pPr>
            <a:endParaRPr lang="en-US" sz="1600" b="1" dirty="0" smtClean="0"/>
          </a:p>
          <a:p>
            <a:pPr eaLnBrk="1" hangingPunct="1">
              <a:lnSpc>
                <a:spcPct val="80000"/>
              </a:lnSpc>
              <a:defRPr/>
            </a:pPr>
            <a:endParaRPr lang="en-US" sz="2000" b="1" dirty="0" smtClean="0"/>
          </a:p>
          <a:p>
            <a:pPr lvl="1" eaLnBrk="1" hangingPunct="1">
              <a:lnSpc>
                <a:spcPct val="80000"/>
              </a:lnSpc>
              <a:buNone/>
              <a:defRPr/>
            </a:pPr>
            <a:endParaRPr lang="en-US" b="1"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653" name="Rectangle 85"/>
          <p:cNvSpPr>
            <a:spLocks noGrp="1" noRot="1" noChangeArrowheads="1"/>
          </p:cNvSpPr>
          <p:nvPr>
            <p:ph type="title"/>
          </p:nvPr>
        </p:nvSpPr>
        <p:spPr/>
        <p:txBody>
          <a:bodyPr/>
          <a:lstStyle/>
          <a:p>
            <a:pPr eaLnBrk="1" hangingPunct="1">
              <a:defRPr/>
            </a:pPr>
            <a:r>
              <a:rPr lang="en-US" dirty="0" smtClean="0"/>
              <a:t>WMS 2010 Goals</a:t>
            </a:r>
          </a:p>
        </p:txBody>
      </p:sp>
      <p:graphicFrame>
        <p:nvGraphicFramePr>
          <p:cNvPr id="7" name="Table Placeholder 6"/>
          <p:cNvGraphicFramePr>
            <a:graphicFrameLocks noGrp="1"/>
          </p:cNvGraphicFramePr>
          <p:nvPr>
            <p:ph type="tbl" idx="1"/>
          </p:nvPr>
        </p:nvGraphicFramePr>
        <p:xfrm>
          <a:off x="381000" y="1447800"/>
          <a:ext cx="8534399" cy="4680585"/>
        </p:xfrm>
        <a:graphic>
          <a:graphicData uri="http://schemas.openxmlformats.org/drawingml/2006/table">
            <a:tbl>
              <a:tblPr/>
              <a:tblGrid>
                <a:gridCol w="5788549"/>
                <a:gridCol w="2745850"/>
              </a:tblGrid>
              <a:tr h="161925">
                <a:tc>
                  <a:txBody>
                    <a:bodyPr/>
                    <a:lstStyle/>
                    <a:p>
                      <a:pPr algn="l" rtl="0" fontAlgn="t"/>
                      <a:r>
                        <a:rPr lang="en-US" sz="1400" b="1" i="0" u="none" strike="noStrike" dirty="0">
                          <a:solidFill>
                            <a:schemeClr val="tx1"/>
                          </a:solidFill>
                          <a:effectLst>
                            <a:outerShdw blurRad="50800" dist="38100" algn="tr" rotWithShape="0">
                              <a:prstClr val="black">
                                <a:alpha val="40000"/>
                              </a:prstClr>
                            </a:outerShdw>
                          </a:effectLst>
                          <a:latin typeface="Arial"/>
                        </a:rPr>
                        <a:t>Item  [WMS to set </a:t>
                      </a:r>
                      <a:r>
                        <a:rPr lang="en-US" sz="1400" b="1" i="0" u="none" strike="noStrike" dirty="0" smtClean="0">
                          <a:solidFill>
                            <a:schemeClr val="tx1"/>
                          </a:solidFill>
                          <a:effectLst>
                            <a:outerShdw blurRad="50800" dist="38100" algn="tr" rotWithShape="0">
                              <a:prstClr val="black">
                                <a:alpha val="40000"/>
                              </a:prstClr>
                            </a:outerShdw>
                          </a:effectLst>
                          <a:latin typeface="Arial"/>
                        </a:rPr>
                        <a:t>prioritization]</a:t>
                      </a:r>
                      <a:endParaRPr lang="en-US" sz="1400" b="1" i="0" u="none" strike="noStrike" dirty="0">
                        <a:solidFill>
                          <a:schemeClr val="tx1"/>
                        </a:solidFill>
                        <a:effectLst>
                          <a:outerShdw blurRad="50800" dist="38100" algn="tr" rotWithShape="0">
                            <a:prstClr val="black">
                              <a:alpha val="40000"/>
                            </a:prstClr>
                          </a:outerShdw>
                        </a:effectLst>
                        <a:latin typeface="Arial"/>
                      </a:endParaRPr>
                    </a:p>
                  </a:txBody>
                  <a:tcPr marL="85725" marR="9525" marT="9525" marB="0">
                    <a:lnL>
                      <a:noFill/>
                    </a:lnL>
                    <a:lnR>
                      <a:noFill/>
                    </a:lnR>
                    <a:lnT>
                      <a:noFill/>
                    </a:lnT>
                    <a:lnB>
                      <a:noFill/>
                    </a:lnB>
                  </a:tcPr>
                </a:tc>
                <a:tc>
                  <a:txBody>
                    <a:bodyPr/>
                    <a:lstStyle/>
                    <a:p>
                      <a:pPr algn="ctr" rtl="0" fontAlgn="t"/>
                      <a:r>
                        <a:rPr lang="en-US" sz="1400" b="1" i="0" u="none" strike="noStrike" dirty="0">
                          <a:solidFill>
                            <a:schemeClr val="tx1"/>
                          </a:solidFill>
                          <a:effectLst>
                            <a:outerShdw blurRad="50800" dist="38100" algn="tr" rotWithShape="0">
                              <a:prstClr val="black">
                                <a:alpha val="40000"/>
                              </a:prstClr>
                            </a:outerShdw>
                          </a:effectLst>
                          <a:latin typeface="Arial"/>
                        </a:rPr>
                        <a:t>WMS input/direction needed by </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Nodal Market Transition</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Market Participant Readiness</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TCR to CRR Transition </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Nodal Protocol Tracebility</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latin typeface="Arial"/>
                        </a:rPr>
                        <a:t>•</a:t>
                      </a:r>
                      <a:r>
                        <a:rPr lang="en-US" sz="1400" b="0" i="0" u="none" strike="noStrike">
                          <a:solidFill>
                            <a:schemeClr val="tx1"/>
                          </a:solidFill>
                          <a:effectLst>
                            <a:outerShdw blurRad="50800" dist="38100" algn="tr" rotWithShape="0">
                              <a:prstClr val="black">
                                <a:alpha val="40000"/>
                              </a:prstClr>
                            </a:outerShdw>
                          </a:effectLst>
                          <a:latin typeface="Arial"/>
                        </a:rPr>
                        <a:t>  Nodal Parking Deck</a:t>
                      </a:r>
                      <a:endParaRPr lang="en-US" sz="1400" b="0" i="0" u="none" strike="noStrike">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latin typeface="Arial"/>
                        </a:rPr>
                        <a:t>•</a:t>
                      </a:r>
                      <a:r>
                        <a:rPr lang="en-US" sz="1400" b="0" i="0" u="none" strike="noStrike" dirty="0">
                          <a:solidFill>
                            <a:schemeClr val="tx1"/>
                          </a:solidFill>
                          <a:effectLst>
                            <a:outerShdw blurRad="50800" dist="38100" algn="tr" rotWithShape="0">
                              <a:prstClr val="black">
                                <a:alpha val="40000"/>
                              </a:prstClr>
                            </a:outerShdw>
                          </a:effectLst>
                          <a:latin typeface="Arial"/>
                        </a:rPr>
                        <a:t>  Nodal Test Evaluation</a:t>
                      </a:r>
                      <a:endParaRPr lang="en-US" sz="1400" b="0" i="0" u="none" strike="noStrike" dirty="0">
                        <a:solidFill>
                          <a:schemeClr val="tx1"/>
                        </a:solidFill>
                        <a:latin typeface="Arial"/>
                      </a:endParaRPr>
                    </a:p>
                  </a:txBody>
                  <a:tcPr marL="257175" marR="9525" marT="9525" marB="0">
                    <a:lnL>
                      <a:noFill/>
                    </a:lnL>
                    <a:lnR>
                      <a:noFill/>
                    </a:lnR>
                    <a:lnT>
                      <a:noFill/>
                    </a:lnT>
                    <a:lnB>
                      <a:noFill/>
                    </a:lnB>
                  </a:tcPr>
                </a:tc>
                <a:tc>
                  <a:txBody>
                    <a:bodyPr/>
                    <a:lstStyle/>
                    <a:p>
                      <a:pPr algn="ctr" rtl="0" fontAlgn="t"/>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b"/>
                      <a:r>
                        <a:rPr lang="en-US" sz="1400" b="0" i="0" u="none" strike="noStrike">
                          <a:solidFill>
                            <a:schemeClr val="tx1"/>
                          </a:solidFill>
                          <a:effectLst>
                            <a:outerShdw blurRad="50800" dist="38100" algn="tr" rotWithShape="0">
                              <a:prstClr val="black">
                                <a:alpha val="40000"/>
                              </a:prstClr>
                            </a:outerShdw>
                          </a:effectLst>
                          <a:latin typeface="Arial"/>
                        </a:rPr>
                        <a:t>Nodal Verifiable Cost Methodology </a:t>
                      </a:r>
                    </a:p>
                  </a:txBody>
                  <a:tcPr marL="85725" marR="9525" marT="9525" marB="0" anchor="b">
                    <a:lnL>
                      <a:noFill/>
                    </a:lnL>
                    <a:lnR>
                      <a:noFill/>
                    </a:lnR>
                    <a:lnT>
                      <a:noFill/>
                    </a:lnT>
                    <a:lnB>
                      <a:noFill/>
                    </a:lnB>
                  </a:tcPr>
                </a:tc>
                <a:tc>
                  <a:txBody>
                    <a:bodyPr/>
                    <a:lstStyle/>
                    <a:p>
                      <a:pPr algn="ctr" rtl="0" fontAlgn="b"/>
                      <a:r>
                        <a:rPr lang="en-US" sz="1400" b="0" i="0" u="none" strike="noStrike">
                          <a:solidFill>
                            <a:schemeClr val="tx1"/>
                          </a:solidFill>
                          <a:effectLst>
                            <a:outerShdw blurRad="50800" dist="38100" algn="tr" rotWithShape="0">
                              <a:prstClr val="black">
                                <a:alpha val="40000"/>
                              </a:prstClr>
                            </a:outerShdw>
                          </a:effectLst>
                          <a:latin typeface="Arial"/>
                        </a:rPr>
                        <a:t>On-going (VCWG) </a:t>
                      </a:r>
                    </a:p>
                  </a:txBody>
                  <a:tcPr marL="9525" marR="9525" marT="9525" marB="0" anchor="b">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Consideration of necessary Zonal Market changes</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Before  Q2</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Review of Generation Adequacy in ERCOT</a:t>
                      </a:r>
                    </a:p>
                  </a:txBody>
                  <a:tcPr marL="857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Q1 (GATF)</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Market Issues Related to:</a:t>
                      </a:r>
                    </a:p>
                  </a:txBody>
                  <a:tcPr marL="85725" marR="9525" marT="9525" marB="0">
                    <a:lnL>
                      <a:noFill/>
                    </a:lnL>
                    <a:lnR>
                      <a:noFill/>
                    </a:lnR>
                    <a:lnT>
                      <a:noFill/>
                    </a:lnT>
                    <a:lnB>
                      <a:noFill/>
                    </a:lnB>
                  </a:tcPr>
                </a:tc>
                <a:tc>
                  <a:txBody>
                    <a:bodyPr/>
                    <a:lstStyle/>
                    <a:p>
                      <a:pPr algn="ctr" rtl="0" fontAlgn="ctr"/>
                      <a:endParaRPr lang="en-US" sz="1400" b="0" i="0" u="none" strike="noStrike">
                        <a:solidFill>
                          <a:schemeClr val="tx1"/>
                        </a:solidFill>
                        <a:effectLst>
                          <a:outerShdw blurRad="50800" dist="38100" algn="tr" rotWithShape="0">
                            <a:prstClr val="black">
                              <a:alpha val="40000"/>
                            </a:prstClr>
                          </a:outerShdw>
                        </a:effectLst>
                        <a:latin typeface="Arial"/>
                      </a:endParaRPr>
                    </a:p>
                  </a:txBody>
                  <a:tcPr marL="9525" marR="9525" marT="9525" marB="0" anchor="ctr">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Credit issues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(MCWG)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EILS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(DSWG)</a:t>
                      </a:r>
                    </a:p>
                  </a:txBody>
                  <a:tcPr marL="9525" marR="9525" marT="9525" marB="0">
                    <a:lnL>
                      <a:noFill/>
                    </a:lnL>
                    <a:lnR>
                      <a:noFill/>
                    </a:lnR>
                    <a:lnT>
                      <a:noFill/>
                    </a:lnT>
                    <a:lnB>
                      <a:noFill/>
                    </a:lnB>
                  </a:tcPr>
                </a:tc>
              </a:tr>
              <a:tr h="161925">
                <a:tc>
                  <a:txBody>
                    <a:bodyPr/>
                    <a:lstStyle/>
                    <a:p>
                      <a:pPr algn="l" rtl="0" fontAlgn="t"/>
                      <a:r>
                        <a:rPr lang="en-US" sz="1400" b="0" i="0" u="none" strike="noStrike" dirty="0">
                          <a:solidFill>
                            <a:schemeClr val="tx1"/>
                          </a:solidFill>
                          <a:effectLst>
                            <a:outerShdw blurRad="50800" dist="38100" algn="tr" rotWithShape="0">
                              <a:prstClr val="black">
                                <a:alpha val="40000"/>
                              </a:prstClr>
                            </a:outerShdw>
                          </a:effectLst>
                          <a:latin typeface="Arial"/>
                        </a:rPr>
                        <a:t>Reliability &amp; A/S Dispatch Impacts on Energy Markets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Market Event Evaluation</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Adv. meters &amp; other demand response in A/S and Energy Markets</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On-going (DSWG)</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Wind &amp; related renewable technology integration</a:t>
                      </a:r>
                    </a:p>
                  </a:txBody>
                  <a:tcPr marL="428625" marR="9525" marT="9525" marB="0">
                    <a:lnL>
                      <a:noFill/>
                    </a:lnL>
                    <a:lnR>
                      <a:noFill/>
                    </a:lnR>
                    <a:lnT>
                      <a:noFill/>
                    </a:lnT>
                    <a:lnB>
                      <a:noFill/>
                    </a:lnB>
                  </a:tcPr>
                </a:tc>
                <a:tc>
                  <a:txBody>
                    <a:bodyPr/>
                    <a:lstStyle/>
                    <a:p>
                      <a:pPr algn="ctr" rtl="0" fontAlgn="t"/>
                      <a:r>
                        <a:rPr lang="en-US" sz="1400" b="0" i="0" u="none" strike="noStrike" dirty="0">
                          <a:solidFill>
                            <a:schemeClr val="tx1"/>
                          </a:solidFill>
                          <a:effectLst>
                            <a:outerShdw blurRad="50800" dist="38100" algn="tr" rotWithShape="0">
                              <a:prstClr val="black">
                                <a:alpha val="40000"/>
                              </a:prstClr>
                            </a:outerShdw>
                          </a:effectLst>
                          <a:latin typeface="Arial"/>
                        </a:rPr>
                        <a:t>On-going </a:t>
                      </a:r>
                      <a:r>
                        <a:rPr lang="en-US" sz="1400" b="0" i="0" u="none" strike="noStrike" dirty="0" smtClean="0">
                          <a:solidFill>
                            <a:schemeClr val="tx1"/>
                          </a:solidFill>
                          <a:effectLst>
                            <a:outerShdw blurRad="50800" dist="38100" algn="tr" rotWithShape="0">
                              <a:prstClr val="black">
                                <a:alpha val="40000"/>
                              </a:prstClr>
                            </a:outerShdw>
                          </a:effectLst>
                          <a:latin typeface="Arial"/>
                        </a:rPr>
                        <a:t>(various WG)</a:t>
                      </a:r>
                      <a:endParaRPr lang="en-US" sz="1400" b="0" i="0" u="none" strike="noStrike" dirty="0">
                        <a:solidFill>
                          <a:schemeClr val="tx1"/>
                        </a:solidFill>
                        <a:effectLst>
                          <a:outerShdw blurRad="50800" dist="38100" algn="tr" rotWithShape="0">
                            <a:prstClr val="black">
                              <a:alpha val="40000"/>
                            </a:prstClr>
                          </a:outerShdw>
                        </a:effectLst>
                        <a:latin typeface="Arial"/>
                      </a:endParaRP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Criteria in Nodal for supplying A/S, Energy and Capacity Markets</a:t>
                      </a:r>
                    </a:p>
                  </a:txBody>
                  <a:tcPr marL="428625" marR="9525" marT="9525" marB="0">
                    <a:lnL>
                      <a:noFill/>
                    </a:lnL>
                    <a:lnR>
                      <a:noFill/>
                    </a:lnR>
                    <a:lnT>
                      <a:noFill/>
                    </a:lnT>
                    <a:lnB>
                      <a:noFill/>
                    </a:lnB>
                  </a:tcPr>
                </a:tc>
                <a:tc>
                  <a:txBody>
                    <a:bodyPr/>
                    <a:lstStyle/>
                    <a:p>
                      <a:pPr algn="ctr" rtl="0" fontAlgn="t"/>
                      <a:r>
                        <a:rPr lang="en-US" sz="1400" b="0" i="0" u="none" strike="noStrike" dirty="0">
                          <a:solidFill>
                            <a:schemeClr val="tx1"/>
                          </a:solidFill>
                          <a:effectLst>
                            <a:outerShdw blurRad="50800" dist="38100" algn="tr" rotWithShape="0">
                              <a:prstClr val="black">
                                <a:alpha val="40000"/>
                              </a:prstClr>
                            </a:outerShdw>
                          </a:effectLst>
                          <a:latin typeface="Arial"/>
                        </a:rPr>
                        <a:t>On-going (WMS)</a:t>
                      </a:r>
                    </a:p>
                  </a:txBody>
                  <a:tcPr marL="9525" marR="9525" marT="9525" marB="0">
                    <a:lnL>
                      <a:noFill/>
                    </a:lnL>
                    <a:lnR>
                      <a:noFill/>
                    </a:lnR>
                    <a:lnT>
                      <a:noFill/>
                    </a:lnT>
                    <a:lnB>
                      <a:noFill/>
                    </a:lnB>
                  </a:tcPr>
                </a:tc>
              </a:tr>
              <a:tr h="161925">
                <a:tc>
                  <a:txBody>
                    <a:bodyPr/>
                    <a:lstStyle/>
                    <a:p>
                      <a:pPr algn="l" rtl="0" fontAlgn="t"/>
                      <a:r>
                        <a:rPr lang="en-US" sz="1400" b="0" i="0" u="none" strike="noStrike">
                          <a:solidFill>
                            <a:schemeClr val="tx1"/>
                          </a:solidFill>
                          <a:effectLst>
                            <a:outerShdw blurRad="50800" dist="38100" algn="tr" rotWithShape="0">
                              <a:prstClr val="black">
                                <a:alpha val="40000"/>
                              </a:prstClr>
                            </a:outerShdw>
                          </a:effectLst>
                          <a:latin typeface="Arial"/>
                        </a:rPr>
                        <a:t>Integration of Quick Start Resources into Nodal</a:t>
                      </a:r>
                    </a:p>
                  </a:txBody>
                  <a:tcPr marL="428625" marR="9525" marT="9525" marB="0">
                    <a:lnL>
                      <a:noFill/>
                    </a:lnL>
                    <a:lnR>
                      <a:noFill/>
                    </a:lnR>
                    <a:lnT>
                      <a:noFill/>
                    </a:lnT>
                    <a:lnB>
                      <a:noFill/>
                    </a:lnB>
                  </a:tcPr>
                </a:tc>
                <a:tc>
                  <a:txBody>
                    <a:bodyPr/>
                    <a:lstStyle/>
                    <a:p>
                      <a:pPr algn="ctr" rtl="0" fontAlgn="t"/>
                      <a:r>
                        <a:rPr lang="en-US" sz="1400" b="0" i="0" u="none" strike="noStrike">
                          <a:solidFill>
                            <a:schemeClr val="tx1"/>
                          </a:solidFill>
                          <a:effectLst>
                            <a:outerShdw blurRad="50800" dist="38100" algn="tr" rotWithShape="0">
                              <a:prstClr val="black">
                                <a:alpha val="40000"/>
                              </a:prstClr>
                            </a:outerShdw>
                          </a:effectLst>
                          <a:latin typeface="Arial"/>
                        </a:rPr>
                        <a:t>QSTF</a:t>
                      </a:r>
                    </a:p>
                  </a:txBody>
                  <a:tcPr marL="9525" marR="9525" marT="9525" marB="0">
                    <a:lnL>
                      <a:noFill/>
                    </a:lnL>
                    <a:lnR>
                      <a:noFill/>
                    </a:lnR>
                    <a:lnT>
                      <a:noFill/>
                    </a:lnT>
                    <a:lnB>
                      <a:noFill/>
                    </a:lnB>
                  </a:tcPr>
                </a:tc>
              </a:tr>
              <a:tr h="161925">
                <a:tc>
                  <a:txBody>
                    <a:bodyPr/>
                    <a:lstStyle/>
                    <a:p>
                      <a:pPr algn="l" fontAlgn="b"/>
                      <a:r>
                        <a:rPr lang="en-US" sz="1400" b="0" i="0" u="none" strike="noStrike">
                          <a:solidFill>
                            <a:schemeClr val="tx1"/>
                          </a:solidFill>
                          <a:latin typeface="Arial"/>
                        </a:rPr>
                        <a:t>Power Storage Devices</a:t>
                      </a:r>
                    </a:p>
                  </a:txBody>
                  <a:tcPr marL="428625" marR="9525" marT="9525" marB="0" anchor="b">
                    <a:lnL>
                      <a:noFill/>
                    </a:lnL>
                    <a:lnR>
                      <a:noFill/>
                    </a:lnR>
                    <a:lnT>
                      <a:noFill/>
                    </a:lnT>
                    <a:lnB>
                      <a:noFill/>
                    </a:lnB>
                  </a:tcPr>
                </a:tc>
                <a:tc>
                  <a:txBody>
                    <a:bodyPr/>
                    <a:lstStyle/>
                    <a:p>
                      <a:pPr algn="ctr" rtl="0" fontAlgn="b"/>
                      <a:r>
                        <a:rPr lang="en-US" sz="1400" b="0" i="0" u="none" strike="noStrike">
                          <a:solidFill>
                            <a:schemeClr val="tx1"/>
                          </a:solidFill>
                          <a:latin typeface="Arial"/>
                        </a:rPr>
                        <a:t>On-going (TBD)</a:t>
                      </a:r>
                    </a:p>
                  </a:txBody>
                  <a:tcPr marL="9525" marR="9525" marT="9525" marB="0" anchor="b">
                    <a:lnL>
                      <a:noFill/>
                    </a:lnL>
                    <a:lnR>
                      <a:noFill/>
                    </a:lnR>
                    <a:lnT>
                      <a:noFill/>
                    </a:lnT>
                    <a:lnB>
                      <a:noFill/>
                    </a:lnB>
                  </a:tcPr>
                </a:tc>
              </a:tr>
              <a:tr h="161925">
                <a:tc>
                  <a:txBody>
                    <a:bodyPr/>
                    <a:lstStyle/>
                    <a:p>
                      <a:pPr algn="l" fontAlgn="b"/>
                      <a:r>
                        <a:rPr lang="en-US" sz="1400" b="0" i="0" u="none" strike="noStrike">
                          <a:solidFill>
                            <a:schemeClr val="tx1"/>
                          </a:solidFill>
                          <a:latin typeface="Arial"/>
                        </a:rPr>
                        <a:t>LaaR Responsive Reserve Performance Penalty</a:t>
                      </a:r>
                    </a:p>
                  </a:txBody>
                  <a:tcPr marL="428625" marR="9525" marT="9525" marB="0" anchor="b">
                    <a:lnL>
                      <a:noFill/>
                    </a:lnL>
                    <a:lnR>
                      <a:noFill/>
                    </a:lnR>
                    <a:lnT>
                      <a:noFill/>
                    </a:lnT>
                    <a:lnB>
                      <a:noFill/>
                    </a:lnB>
                  </a:tcPr>
                </a:tc>
                <a:tc>
                  <a:txBody>
                    <a:bodyPr/>
                    <a:lstStyle/>
                    <a:p>
                      <a:pPr algn="ctr" rtl="0" fontAlgn="t"/>
                      <a:r>
                        <a:rPr lang="en-US" sz="1400" b="0" i="0" u="none" strike="noStrike" dirty="0">
                          <a:solidFill>
                            <a:schemeClr val="tx1"/>
                          </a:solidFill>
                          <a:effectLst>
                            <a:outerShdw blurRad="50800" dist="38100" algn="tr" rotWithShape="0">
                              <a:prstClr val="black">
                                <a:alpha val="40000"/>
                              </a:prstClr>
                            </a:outerShdw>
                          </a:effectLst>
                          <a:latin typeface="Arial"/>
                        </a:rPr>
                        <a:t>On-going (DSWG)</a:t>
                      </a:r>
                    </a:p>
                  </a:txBody>
                  <a:tcPr marL="9525" marR="9525" marT="9525"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Pj04394070000[1]"/>
          <p:cNvPicPr>
            <a:picLocks noChangeAspect="1" noChangeArrowheads="1"/>
          </p:cNvPicPr>
          <p:nvPr/>
        </p:nvPicPr>
        <p:blipFill>
          <a:blip r:embed="rId3" cstate="print"/>
          <a:srcRect/>
          <a:stretch>
            <a:fillRect/>
          </a:stretch>
        </p:blipFill>
        <p:spPr bwMode="auto">
          <a:xfrm>
            <a:off x="2590800" y="1066800"/>
            <a:ext cx="4341813" cy="4675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eaLnBrk="1" hangingPunct="1">
              <a:defRPr/>
            </a:pPr>
            <a:r>
              <a:rPr lang="en-US" b="0" dirty="0" smtClean="0"/>
              <a:t>WMS in Brief	</a:t>
            </a:r>
          </a:p>
        </p:txBody>
      </p:sp>
      <p:sp>
        <p:nvSpPr>
          <p:cNvPr id="441347" name="Rectangle 3"/>
          <p:cNvSpPr>
            <a:spLocks noGrp="1" noChangeArrowheads="1"/>
          </p:cNvSpPr>
          <p:nvPr>
            <p:ph type="body" idx="1"/>
          </p:nvPr>
        </p:nvSpPr>
        <p:spPr>
          <a:xfrm>
            <a:off x="457200" y="1447800"/>
            <a:ext cx="8305800" cy="5105400"/>
          </a:xfrm>
        </p:spPr>
        <p:txBody>
          <a:bodyPr/>
          <a:lstStyle/>
          <a:p>
            <a:pPr eaLnBrk="1" hangingPunct="1">
              <a:lnSpc>
                <a:spcPct val="80000"/>
              </a:lnSpc>
              <a:defRPr/>
            </a:pPr>
            <a:r>
              <a:rPr lang="en-US" sz="3600" b="1" dirty="0" smtClean="0">
                <a:solidFill>
                  <a:srgbClr val="FFC000"/>
                </a:solidFill>
              </a:rPr>
              <a:t>Voting Items</a:t>
            </a:r>
            <a:endParaRPr lang="en-US" b="1" dirty="0" smtClean="0">
              <a:solidFill>
                <a:srgbClr val="FFC000"/>
              </a:solidFill>
            </a:endParaRPr>
          </a:p>
          <a:p>
            <a:pPr lvl="1" eaLnBrk="1" hangingPunct="1">
              <a:lnSpc>
                <a:spcPct val="80000"/>
              </a:lnSpc>
              <a:defRPr/>
            </a:pPr>
            <a:r>
              <a:rPr lang="en-US" b="1" dirty="0" smtClean="0"/>
              <a:t>SMOGRR008, Revisions for Texas Nodal Market Implementation and Synchronization with PRR821 </a:t>
            </a:r>
          </a:p>
          <a:p>
            <a:pPr lvl="2" eaLnBrk="1" hangingPunct="1">
              <a:lnSpc>
                <a:spcPct val="80000"/>
              </a:lnSpc>
              <a:spcBef>
                <a:spcPts val="1200"/>
              </a:spcBef>
              <a:defRPr/>
            </a:pPr>
            <a:r>
              <a:rPr lang="en-US" sz="2000" b="1" dirty="0" smtClean="0"/>
              <a:t>Revisions will be grey-boxed until the Texas Nodal Market Implementation Date (TNMID) where appropriate.  This SMOGRR also revises Section 10, Process for Settlement Metering Operating Guide Revisions, to more effectively align with the current stakeholder process, consistent with revisions made to the Protocols pursuant to Protocol Revision Request (PRR) 821, Update of Section 21, Process for Protocol Revision, and with other existing language in Protocol Section 21.</a:t>
            </a:r>
          </a:p>
          <a:p>
            <a:pPr lvl="2" eaLnBrk="1" hangingPunct="1">
              <a:lnSpc>
                <a:spcPct val="80000"/>
              </a:lnSpc>
              <a:spcBef>
                <a:spcPts val="1200"/>
              </a:spcBef>
              <a:defRPr/>
            </a:pPr>
            <a:r>
              <a:rPr lang="en-US" sz="2000" b="1" dirty="0" smtClean="0"/>
              <a:t>WMS unanimously voted to recommend approval of SMOGRR008 as recommended by MWG.  All Market Segments were present for the vote.</a:t>
            </a:r>
          </a:p>
          <a:p>
            <a:pPr lvl="2" eaLnBrk="1" hangingPunct="1">
              <a:lnSpc>
                <a:spcPct val="80000"/>
              </a:lnSpc>
              <a:spcBef>
                <a:spcPts val="1200"/>
              </a:spcBef>
              <a:defRPr/>
            </a:pPr>
            <a:r>
              <a:rPr lang="en-US" b="1" dirty="0" smtClean="0">
                <a:solidFill>
                  <a:srgbClr val="FFC000"/>
                </a:solidFill>
              </a:rPr>
              <a:t>Recommend TAC Approval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WMS in Brief</a:t>
            </a:r>
            <a:endParaRPr lang="en-US" b="0" dirty="0"/>
          </a:p>
        </p:txBody>
      </p:sp>
      <p:sp>
        <p:nvSpPr>
          <p:cNvPr id="3" name="Content Placeholder 2"/>
          <p:cNvSpPr>
            <a:spLocks noGrp="1"/>
          </p:cNvSpPr>
          <p:nvPr>
            <p:ph idx="1"/>
          </p:nvPr>
        </p:nvSpPr>
        <p:spPr/>
        <p:txBody>
          <a:bodyPr/>
          <a:lstStyle/>
          <a:p>
            <a:r>
              <a:rPr lang="en-US" b="1" dirty="0" smtClean="0">
                <a:solidFill>
                  <a:srgbClr val="FFC000"/>
                </a:solidFill>
              </a:rPr>
              <a:t>New Working Group</a:t>
            </a:r>
          </a:p>
          <a:p>
            <a:pPr lvl="1"/>
            <a:r>
              <a:rPr lang="en-US" b="1" dirty="0" smtClean="0"/>
              <a:t>Power Storage Working Group</a:t>
            </a:r>
          </a:p>
          <a:p>
            <a:pPr lvl="2"/>
            <a:r>
              <a:rPr lang="en-US" dirty="0" smtClean="0"/>
              <a:t>Brian Gedrich, Chair</a:t>
            </a:r>
          </a:p>
          <a:p>
            <a:pPr lvl="2"/>
            <a:r>
              <a:rPr lang="en-US" dirty="0" smtClean="0"/>
              <a:t>Praveen </a:t>
            </a:r>
            <a:r>
              <a:rPr lang="en-US" dirty="0" err="1" smtClean="0"/>
              <a:t>Kathpal</a:t>
            </a:r>
            <a:r>
              <a:rPr lang="en-US" dirty="0" smtClean="0"/>
              <a:t>, Vice-Chair</a:t>
            </a:r>
          </a:p>
          <a:p>
            <a:pPr lvl="1"/>
            <a:r>
              <a:rPr lang="en-US" dirty="0" smtClean="0"/>
              <a:t>Charter and Goals to be endorsed by WMS in July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eaLnBrk="1" hangingPunct="1">
              <a:defRPr/>
            </a:pPr>
            <a:r>
              <a:rPr lang="en-US" b="0" dirty="0" smtClean="0"/>
              <a:t>WMS in Brief	</a:t>
            </a:r>
          </a:p>
        </p:txBody>
      </p:sp>
      <p:sp>
        <p:nvSpPr>
          <p:cNvPr id="441347" name="Rectangle 3"/>
          <p:cNvSpPr>
            <a:spLocks noGrp="1" noChangeArrowheads="1"/>
          </p:cNvSpPr>
          <p:nvPr>
            <p:ph type="body" idx="1"/>
          </p:nvPr>
        </p:nvSpPr>
        <p:spPr>
          <a:xfrm>
            <a:off x="457200" y="1524000"/>
            <a:ext cx="8382000" cy="5334000"/>
          </a:xfrm>
        </p:spPr>
        <p:txBody>
          <a:bodyPr/>
          <a:lstStyle/>
          <a:p>
            <a:pPr eaLnBrk="1" hangingPunct="1">
              <a:lnSpc>
                <a:spcPct val="80000"/>
              </a:lnSpc>
              <a:defRPr/>
            </a:pPr>
            <a:r>
              <a:rPr lang="en-US" b="1" dirty="0" smtClean="0">
                <a:solidFill>
                  <a:srgbClr val="FFC000"/>
                </a:solidFill>
              </a:rPr>
              <a:t>Voting Items on other parts of the TAC agenda</a:t>
            </a:r>
          </a:p>
          <a:p>
            <a:pPr lvl="1" eaLnBrk="1" hangingPunct="1">
              <a:lnSpc>
                <a:spcPct val="80000"/>
              </a:lnSpc>
              <a:defRPr/>
            </a:pPr>
            <a:r>
              <a:rPr lang="en-US" sz="2400" b="1" dirty="0" smtClean="0">
                <a:solidFill>
                  <a:srgbClr val="FFC000"/>
                </a:solidFill>
              </a:rPr>
              <a:t>NPRR 207 – Unit De-selection</a:t>
            </a:r>
          </a:p>
          <a:p>
            <a:pPr lvl="2" eaLnBrk="1" hangingPunct="1">
              <a:lnSpc>
                <a:spcPct val="80000"/>
              </a:lnSpc>
              <a:spcBef>
                <a:spcPts val="1800"/>
              </a:spcBef>
              <a:defRPr/>
            </a:pPr>
            <a:r>
              <a:rPr lang="en-US" sz="2400" dirty="0" smtClean="0"/>
              <a:t>WMS discussed the NPRR and the procedures but did not vote.  </a:t>
            </a:r>
          </a:p>
          <a:p>
            <a:pPr lvl="2" eaLnBrk="1" hangingPunct="1">
              <a:lnSpc>
                <a:spcPct val="80000"/>
              </a:lnSpc>
              <a:spcBef>
                <a:spcPts val="1800"/>
              </a:spcBef>
              <a:defRPr/>
            </a:pPr>
            <a:r>
              <a:rPr lang="en-US" dirty="0" smtClean="0"/>
              <a:t>WMS members would like to see a presentation from ERCOT Staff as to how many units are being deselected/selected – approximately 90 days post go-live.</a:t>
            </a:r>
          </a:p>
          <a:p>
            <a:pPr lvl="2" eaLnBrk="1" hangingPunct="1">
              <a:lnSpc>
                <a:spcPct val="80000"/>
              </a:lnSpc>
              <a:spcBef>
                <a:spcPts val="1800"/>
              </a:spcBef>
              <a:defRPr/>
            </a:pPr>
            <a:r>
              <a:rPr lang="en-US" dirty="0" smtClean="0"/>
              <a:t>NATF voted to endorse the Reliability Unit Commitment (RUC) desk procedure relating to NPRR207 as revised by language provided by </a:t>
            </a:r>
            <a:r>
              <a:rPr lang="en-US" dirty="0" err="1" smtClean="0"/>
              <a:t>Luminant</a:t>
            </a:r>
            <a:r>
              <a:rPr lang="en-US" dirty="0" smtClean="0"/>
              <a:t>, Reliant Energy, and Topaz Power.</a:t>
            </a:r>
            <a:endParaRPr lang="en-US" sz="2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eaLnBrk="1" hangingPunct="1">
              <a:defRPr/>
            </a:pPr>
            <a:r>
              <a:rPr lang="en-US" b="0" dirty="0" smtClean="0"/>
              <a:t>WMS in Brief	</a:t>
            </a:r>
          </a:p>
        </p:txBody>
      </p:sp>
      <p:sp>
        <p:nvSpPr>
          <p:cNvPr id="441347" name="Rectangle 3"/>
          <p:cNvSpPr>
            <a:spLocks noGrp="1" noChangeArrowheads="1"/>
          </p:cNvSpPr>
          <p:nvPr>
            <p:ph type="body" idx="1"/>
          </p:nvPr>
        </p:nvSpPr>
        <p:spPr>
          <a:xfrm>
            <a:off x="457200" y="1524000"/>
            <a:ext cx="8382000" cy="5334000"/>
          </a:xfrm>
        </p:spPr>
        <p:txBody>
          <a:bodyPr/>
          <a:lstStyle/>
          <a:p>
            <a:pPr eaLnBrk="1" hangingPunct="1">
              <a:lnSpc>
                <a:spcPct val="80000"/>
              </a:lnSpc>
              <a:defRPr/>
            </a:pPr>
            <a:r>
              <a:rPr lang="en-US" b="1" dirty="0" smtClean="0">
                <a:solidFill>
                  <a:srgbClr val="FFC000"/>
                </a:solidFill>
              </a:rPr>
              <a:t>Upcoming NPPRs</a:t>
            </a:r>
          </a:p>
          <a:p>
            <a:pPr lvl="1" eaLnBrk="1" hangingPunct="1">
              <a:lnSpc>
                <a:spcPct val="80000"/>
              </a:lnSpc>
              <a:defRPr/>
            </a:pPr>
            <a:r>
              <a:rPr lang="en-US" sz="2400" b="1" dirty="0" smtClean="0">
                <a:solidFill>
                  <a:srgbClr val="FFC000"/>
                </a:solidFill>
              </a:rPr>
              <a:t>NPRR 218 – Resolution of Alignment Item A71 - Add Protocol Description of the Power Balance Penalty Factor used in the SCED</a:t>
            </a:r>
          </a:p>
          <a:p>
            <a:pPr lvl="2" eaLnBrk="1" hangingPunct="1">
              <a:lnSpc>
                <a:spcPct val="80000"/>
              </a:lnSpc>
              <a:spcBef>
                <a:spcPts val="1800"/>
              </a:spcBef>
              <a:defRPr/>
            </a:pPr>
            <a:r>
              <a:rPr lang="en-US" sz="2000" dirty="0" smtClean="0"/>
              <a:t>At the June 16, 2010 WMS meeting, WMS considered Nodal Protocol Revision Request (NPRR) 218.  After discussion, WMS unanimously voted to endorse NPRR218 as amended by the 5/28/19 ERCOT comments as revised by WMS (language below). </a:t>
            </a:r>
          </a:p>
          <a:p>
            <a:pPr lvl="2" eaLnBrk="1" hangingPunct="1">
              <a:lnSpc>
                <a:spcPct val="80000"/>
              </a:lnSpc>
              <a:spcBef>
                <a:spcPts val="1800"/>
              </a:spcBef>
              <a:defRPr/>
            </a:pPr>
            <a:r>
              <a:rPr lang="en-US" sz="2000" u="sng" dirty="0" smtClean="0"/>
              <a:t>(4)	ERCOT shall determine the methodology for setting maximum Shadow Prices for network constraints and for the power balance constraint.  Following review and recommendation by TAC, </a:t>
            </a:r>
            <a:r>
              <a:rPr lang="en-US" sz="2000" u="sng" strike="sngStrike" dirty="0" err="1" smtClean="0"/>
              <a:t>T</a:t>
            </a:r>
            <a:r>
              <a:rPr lang="en-US" sz="2000" u="sng" dirty="0" err="1" smtClean="0"/>
              <a:t>the</a:t>
            </a:r>
            <a:r>
              <a:rPr lang="en-US" sz="2000" u="sng" dirty="0" smtClean="0"/>
              <a:t> ERCOT Board shall review the recommendation and approve </a:t>
            </a:r>
            <a:r>
              <a:rPr lang="en-US" sz="2000" u="sng" strike="sngStrike" dirty="0" err="1" smtClean="0"/>
              <a:t>ERCOT's</a:t>
            </a:r>
            <a:r>
              <a:rPr lang="en-US" sz="2000" u="sng" dirty="0" err="1" smtClean="0"/>
              <a:t>a</a:t>
            </a:r>
            <a:r>
              <a:rPr lang="en-US" sz="2000" u="sng" dirty="0" smtClean="0"/>
              <a:t> final methodology</a:t>
            </a:r>
            <a:r>
              <a:rPr lang="en-US" sz="2000" u="sng" strike="sngStrike" dirty="0" smtClean="0"/>
              <a:t> for setting maximum Shadow Prices</a:t>
            </a:r>
            <a:r>
              <a:rPr lang="en-US" sz="2000" u="sng" dirty="0" smtClean="0"/>
              <a:t>.  </a:t>
            </a:r>
            <a:endParaRPr lang="en-US" sz="2000" b="1" u="none" dirty="0" smtClean="0">
              <a:solidFill>
                <a:srgbClr val="FFC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eaLnBrk="1" hangingPunct="1">
              <a:defRPr/>
            </a:pPr>
            <a:r>
              <a:rPr lang="en-US" b="0" dirty="0" smtClean="0"/>
              <a:t>WMS in Brief	</a:t>
            </a:r>
          </a:p>
        </p:txBody>
      </p:sp>
      <p:sp>
        <p:nvSpPr>
          <p:cNvPr id="441347" name="Rectangle 3"/>
          <p:cNvSpPr>
            <a:spLocks noGrp="1" noChangeArrowheads="1"/>
          </p:cNvSpPr>
          <p:nvPr>
            <p:ph type="body" idx="1"/>
          </p:nvPr>
        </p:nvSpPr>
        <p:spPr>
          <a:xfrm>
            <a:off x="457200" y="1524000"/>
            <a:ext cx="8382000" cy="5334000"/>
          </a:xfrm>
        </p:spPr>
        <p:txBody>
          <a:bodyPr/>
          <a:lstStyle/>
          <a:p>
            <a:pPr eaLnBrk="1" hangingPunct="1">
              <a:lnSpc>
                <a:spcPct val="80000"/>
              </a:lnSpc>
              <a:defRPr/>
            </a:pPr>
            <a:r>
              <a:rPr lang="en-US" b="1" dirty="0" smtClean="0">
                <a:solidFill>
                  <a:srgbClr val="FFC000"/>
                </a:solidFill>
              </a:rPr>
              <a:t>Upcoming NPPRs</a:t>
            </a:r>
          </a:p>
          <a:p>
            <a:pPr lvl="1" eaLnBrk="1" hangingPunct="1">
              <a:lnSpc>
                <a:spcPct val="80000"/>
              </a:lnSpc>
              <a:defRPr/>
            </a:pPr>
            <a:r>
              <a:rPr lang="en-US" sz="2400" b="1" dirty="0" smtClean="0">
                <a:solidFill>
                  <a:srgbClr val="FFC000"/>
                </a:solidFill>
              </a:rPr>
              <a:t>NPRR 234 - Resolution of Alignment Item A32, A147, A155, A159, and A187 - Clarify General Capacity Testing and Net Dependable Capability</a:t>
            </a:r>
          </a:p>
          <a:p>
            <a:pPr lvl="1" eaLnBrk="1" hangingPunct="1">
              <a:lnSpc>
                <a:spcPct val="80000"/>
              </a:lnSpc>
              <a:defRPr/>
            </a:pPr>
            <a:endParaRPr lang="en-US" sz="2400" dirty="0" smtClean="0"/>
          </a:p>
          <a:p>
            <a:pPr lvl="2"/>
            <a:r>
              <a:rPr lang="en-US" sz="2000" dirty="0" smtClean="0"/>
              <a:t>At the June 16, 2010 WMS meeting, WMS reviewed the QMWG recommendation and the 6/16/10 </a:t>
            </a:r>
            <a:r>
              <a:rPr lang="en-US" sz="2000" dirty="0" err="1" smtClean="0"/>
              <a:t>Luminant</a:t>
            </a:r>
            <a:r>
              <a:rPr lang="en-US" sz="2000" dirty="0" smtClean="0"/>
              <a:t> comments.  After discussion, WMS voted to endorse NPRR234 as revised by WMS.  The revised language reflects the language proposed by QMWG and the revisions proposed in the 6/16/10 </a:t>
            </a:r>
            <a:r>
              <a:rPr lang="en-US" sz="2000" dirty="0" err="1" smtClean="0"/>
              <a:t>Luminant</a:t>
            </a:r>
            <a:r>
              <a:rPr lang="en-US" sz="2000" dirty="0" smtClean="0"/>
              <a:t> comments to paragraph (3) of Section 8.1.1.2, General Capacity Testing Requirements.  WMS recognizes that additional minor language clarification may be needed in Section 8.1.1.2 as noted by ERCOT Staff.</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eaLnBrk="1" hangingPunct="1">
              <a:defRPr/>
            </a:pPr>
            <a:r>
              <a:rPr lang="en-US" b="0" dirty="0" smtClean="0"/>
              <a:t>WMS in Brief	</a:t>
            </a:r>
          </a:p>
        </p:txBody>
      </p:sp>
      <p:sp>
        <p:nvSpPr>
          <p:cNvPr id="441347" name="Rectangle 3"/>
          <p:cNvSpPr>
            <a:spLocks noGrp="1" noChangeArrowheads="1"/>
          </p:cNvSpPr>
          <p:nvPr>
            <p:ph type="body" idx="1"/>
          </p:nvPr>
        </p:nvSpPr>
        <p:spPr>
          <a:xfrm>
            <a:off x="457200" y="1524000"/>
            <a:ext cx="8382000" cy="5334000"/>
          </a:xfrm>
        </p:spPr>
        <p:txBody>
          <a:bodyPr/>
          <a:lstStyle/>
          <a:p>
            <a:pPr eaLnBrk="1" hangingPunct="1">
              <a:lnSpc>
                <a:spcPct val="80000"/>
              </a:lnSpc>
              <a:defRPr/>
            </a:pPr>
            <a:r>
              <a:rPr lang="en-US" b="1" dirty="0" smtClean="0">
                <a:solidFill>
                  <a:srgbClr val="FFC000"/>
                </a:solidFill>
              </a:rPr>
              <a:t>Upcoming NPPRs</a:t>
            </a:r>
          </a:p>
          <a:p>
            <a:pPr lvl="1" eaLnBrk="1" hangingPunct="1">
              <a:lnSpc>
                <a:spcPct val="80000"/>
              </a:lnSpc>
              <a:defRPr/>
            </a:pPr>
            <a:r>
              <a:rPr lang="en-US" sz="2400" b="1" dirty="0" smtClean="0">
                <a:solidFill>
                  <a:srgbClr val="FFC000"/>
                </a:solidFill>
              </a:rPr>
              <a:t>NPRR 231 - Remove RMR Units from the Day-Ahead Market</a:t>
            </a:r>
            <a:endParaRPr lang="en-US" sz="2400" dirty="0" smtClean="0"/>
          </a:p>
          <a:p>
            <a:pPr lvl="2"/>
            <a:r>
              <a:rPr lang="en-US" sz="2000" dirty="0" smtClean="0"/>
              <a:t>After discussion, WMS voted to recommend that RMR Units be available in the Day-Ahead Reliability Unit Commitment (DRUC) and Hourly Reliability Unit Commitment (HRUC) and for ERCOT to remove RMR Units from the DAM by a workaround that does not impact implementation of NPRR231 prior to the Texas Nodal Market Implementation Date (TNMID).</a:t>
            </a:r>
          </a:p>
          <a:p>
            <a:pPr lvl="2"/>
            <a:endParaRPr lang="en-US" sz="2000" dirty="0" smtClean="0"/>
          </a:p>
          <a:p>
            <a:pPr lvl="2"/>
            <a:r>
              <a:rPr lang="en-US" sz="2000" dirty="0" smtClean="0"/>
              <a:t>WMS respectfully asked that an SME provide guidance to PRS and NATF with regard to the system impacts of removing RMR Units from the DAM; WMS did not draft language in the absence of guidance from an SME.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Rot="1" noChangeArrowheads="1"/>
          </p:cNvSpPr>
          <p:nvPr>
            <p:ph type="title"/>
          </p:nvPr>
        </p:nvSpPr>
        <p:spPr/>
        <p:txBody>
          <a:bodyPr/>
          <a:lstStyle/>
          <a:p>
            <a:pPr eaLnBrk="1" hangingPunct="1">
              <a:defRPr/>
            </a:pPr>
            <a:r>
              <a:rPr lang="en-US" b="0" dirty="0" smtClean="0"/>
              <a:t>WMS in Brief	</a:t>
            </a:r>
          </a:p>
        </p:txBody>
      </p:sp>
      <p:sp>
        <p:nvSpPr>
          <p:cNvPr id="441347" name="Rectangle 3"/>
          <p:cNvSpPr>
            <a:spLocks noGrp="1" noChangeArrowheads="1"/>
          </p:cNvSpPr>
          <p:nvPr>
            <p:ph type="body" idx="1"/>
          </p:nvPr>
        </p:nvSpPr>
        <p:spPr>
          <a:xfrm>
            <a:off x="457200" y="1524000"/>
            <a:ext cx="8382000" cy="5334000"/>
          </a:xfrm>
        </p:spPr>
        <p:txBody>
          <a:bodyPr/>
          <a:lstStyle/>
          <a:p>
            <a:pPr eaLnBrk="1" hangingPunct="1">
              <a:lnSpc>
                <a:spcPct val="80000"/>
              </a:lnSpc>
              <a:defRPr/>
            </a:pPr>
            <a:r>
              <a:rPr lang="en-US" b="1" dirty="0" smtClean="0">
                <a:solidFill>
                  <a:srgbClr val="FFC000"/>
                </a:solidFill>
              </a:rPr>
              <a:t>Upcoming NPPRs</a:t>
            </a:r>
          </a:p>
          <a:p>
            <a:pPr lvl="1" eaLnBrk="1" hangingPunct="1">
              <a:lnSpc>
                <a:spcPct val="80000"/>
              </a:lnSpc>
              <a:defRPr/>
            </a:pPr>
            <a:r>
              <a:rPr lang="en-US" sz="2400" b="1" dirty="0" smtClean="0">
                <a:solidFill>
                  <a:srgbClr val="FFC000"/>
                </a:solidFill>
              </a:rPr>
              <a:t>NPRR 240 - Proxy Energy Offer Curve</a:t>
            </a:r>
            <a:endParaRPr lang="en-US" sz="2400" dirty="0" smtClean="0"/>
          </a:p>
          <a:p>
            <a:pPr lvl="2">
              <a:spcBef>
                <a:spcPts val="2400"/>
              </a:spcBef>
            </a:pPr>
            <a:r>
              <a:rPr lang="en-US" sz="2000" dirty="0" smtClean="0"/>
              <a:t>WMS discussed NPRR 240 at the June 16</a:t>
            </a:r>
            <a:r>
              <a:rPr lang="en-US" sz="2000" baseline="30000" dirty="0" smtClean="0"/>
              <a:t>th</a:t>
            </a:r>
            <a:r>
              <a:rPr lang="en-US" sz="2000" dirty="0" smtClean="0"/>
              <a:t> meeting and again on a </a:t>
            </a:r>
            <a:r>
              <a:rPr lang="en-US" sz="2000" dirty="0" err="1" smtClean="0"/>
              <a:t>Webex</a:t>
            </a:r>
            <a:r>
              <a:rPr lang="en-US" sz="2000" dirty="0" smtClean="0"/>
              <a:t> on June 21</a:t>
            </a:r>
            <a:r>
              <a:rPr lang="en-US" sz="2000" baseline="30000" dirty="0" smtClean="0"/>
              <a:t>st</a:t>
            </a:r>
            <a:r>
              <a:rPr lang="en-US" sz="2000" dirty="0" smtClean="0"/>
              <a:t>.  WMS members raise concerns regard the market impacts of making the QSE responsible for a proxy curve generated by ERCOT for all purposes.</a:t>
            </a:r>
          </a:p>
          <a:p>
            <a:pPr lvl="2">
              <a:spcBef>
                <a:spcPts val="2400"/>
              </a:spcBef>
            </a:pPr>
            <a:r>
              <a:rPr lang="en-US" sz="2000" dirty="0" smtClean="0"/>
              <a:t>WMS did not come to resolution and had questions for NATF SME’s to address regarding how reporting could distinguish proxy bids.</a:t>
            </a:r>
          </a:p>
          <a:p>
            <a:pPr lvl="2">
              <a:spcBef>
                <a:spcPts val="2400"/>
              </a:spcBef>
            </a:pPr>
            <a:r>
              <a:rPr lang="en-US" sz="2000" dirty="0" smtClean="0"/>
              <a:t>WMS will address this NPRR in July and urge MP and the IMM to file comments and alternative  language to address concerns raised at WMS and NATF.</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Working Groups</a:t>
            </a:r>
            <a:endParaRPr lang="en-US" dirty="0"/>
          </a:p>
        </p:txBody>
      </p:sp>
      <p:sp>
        <p:nvSpPr>
          <p:cNvPr id="3" name="Content Placeholder 2"/>
          <p:cNvSpPr>
            <a:spLocks noGrp="1"/>
          </p:cNvSpPr>
          <p:nvPr>
            <p:ph idx="1"/>
          </p:nvPr>
        </p:nvSpPr>
        <p:spPr/>
        <p:txBody>
          <a:bodyPr/>
          <a:lstStyle/>
          <a:p>
            <a:pPr eaLnBrk="1" hangingPunct="1">
              <a:lnSpc>
                <a:spcPct val="80000"/>
              </a:lnSpc>
              <a:defRPr/>
            </a:pPr>
            <a:r>
              <a:rPr lang="en-US" sz="2800" b="1" dirty="0" smtClean="0">
                <a:solidFill>
                  <a:srgbClr val="FFC000"/>
                </a:solidFill>
              </a:rPr>
              <a:t>CMWG </a:t>
            </a:r>
            <a:r>
              <a:rPr lang="en-US" sz="2000" b="1" dirty="0" smtClean="0"/>
              <a:t>– no report</a:t>
            </a:r>
          </a:p>
          <a:p>
            <a:pPr eaLnBrk="1" hangingPunct="1">
              <a:lnSpc>
                <a:spcPct val="80000"/>
              </a:lnSpc>
              <a:defRPr/>
            </a:pPr>
            <a:r>
              <a:rPr lang="en-US" sz="2800" b="1" dirty="0" smtClean="0">
                <a:solidFill>
                  <a:srgbClr val="FFC000"/>
                </a:solidFill>
              </a:rPr>
              <a:t>DSWG</a:t>
            </a:r>
            <a:r>
              <a:rPr lang="en-US" sz="2000" b="1" dirty="0" smtClean="0"/>
              <a:t> – no report</a:t>
            </a:r>
          </a:p>
          <a:p>
            <a:pPr lvl="1" eaLnBrk="1" hangingPunct="1">
              <a:lnSpc>
                <a:spcPct val="80000"/>
              </a:lnSpc>
              <a:defRPr/>
            </a:pPr>
            <a:r>
              <a:rPr lang="en-US" sz="2400" dirty="0" smtClean="0"/>
              <a:t>Draft NPRR, EILS Self-Provision Settlement Corrections and Other Issues – to be voted on in July</a:t>
            </a:r>
          </a:p>
          <a:p>
            <a:pPr eaLnBrk="1" hangingPunct="1">
              <a:lnSpc>
                <a:spcPct val="80000"/>
              </a:lnSpc>
              <a:defRPr/>
            </a:pPr>
            <a:r>
              <a:rPr lang="en-US" sz="2800" b="1" dirty="0" smtClean="0">
                <a:solidFill>
                  <a:srgbClr val="FFC000"/>
                </a:solidFill>
              </a:rPr>
              <a:t>MWG</a:t>
            </a:r>
          </a:p>
          <a:p>
            <a:pPr lvl="1" eaLnBrk="1" hangingPunct="1">
              <a:lnSpc>
                <a:spcPct val="80000"/>
              </a:lnSpc>
              <a:defRPr/>
            </a:pPr>
            <a:r>
              <a:rPr lang="en-US" sz="2400" b="1" dirty="0" smtClean="0"/>
              <a:t>SMOGRR008 – to be finalized in June</a:t>
            </a:r>
          </a:p>
          <a:p>
            <a:pPr eaLnBrk="1" hangingPunct="1">
              <a:lnSpc>
                <a:spcPct val="80000"/>
              </a:lnSpc>
              <a:defRPr/>
            </a:pPr>
            <a:r>
              <a:rPr lang="en-US" sz="2800" b="1" dirty="0" smtClean="0">
                <a:solidFill>
                  <a:srgbClr val="FFC000"/>
                </a:solidFill>
              </a:rPr>
              <a:t>MCWG</a:t>
            </a:r>
          </a:p>
          <a:p>
            <a:pPr lvl="1" eaLnBrk="1" hangingPunct="1">
              <a:lnSpc>
                <a:spcPct val="80000"/>
              </a:lnSpc>
              <a:defRPr/>
            </a:pPr>
            <a:r>
              <a:rPr lang="en-US" sz="2400" b="1" dirty="0" smtClean="0"/>
              <a:t>Nodal Market Trial Issues</a:t>
            </a:r>
          </a:p>
          <a:p>
            <a:pPr eaLnBrk="1" hangingPunct="1">
              <a:lnSpc>
                <a:spcPct val="80000"/>
              </a:lnSpc>
              <a:defRPr/>
            </a:pPr>
            <a:r>
              <a:rPr lang="en-US" sz="2800" b="1" dirty="0" smtClean="0">
                <a:solidFill>
                  <a:srgbClr val="FFC000"/>
                </a:solidFill>
              </a:rPr>
              <a:t>VCWG</a:t>
            </a:r>
            <a:r>
              <a:rPr lang="en-US" sz="2000" b="1" dirty="0" smtClean="0"/>
              <a:t> – no report</a:t>
            </a:r>
          </a:p>
          <a:p>
            <a:pPr eaLnBrk="1" hangingPunct="1">
              <a:lnSpc>
                <a:spcPct val="80000"/>
              </a:lnSpc>
              <a:defRPr/>
            </a:pPr>
            <a:r>
              <a:rPr lang="en-US" sz="2800" b="1" dirty="0" smtClean="0">
                <a:solidFill>
                  <a:srgbClr val="FFC000"/>
                </a:solidFill>
              </a:rPr>
              <a:t>QMWG</a:t>
            </a:r>
          </a:p>
          <a:p>
            <a:pPr lvl="1" eaLnBrk="1" hangingPunct="1">
              <a:lnSpc>
                <a:spcPct val="80000"/>
              </a:lnSpc>
              <a:defRPr/>
            </a:pPr>
            <a:r>
              <a:rPr lang="en-US" sz="2400" b="1" dirty="0" smtClean="0"/>
              <a:t>NPRR 234, NPRR 231</a:t>
            </a:r>
          </a:p>
          <a:p>
            <a:pPr lvl="1" eaLnBrk="1" hangingPunct="1">
              <a:lnSpc>
                <a:spcPct val="80000"/>
              </a:lnSpc>
              <a:defRPr/>
            </a:pPr>
            <a:r>
              <a:rPr lang="en-US" sz="2400" b="1" dirty="0" smtClean="0"/>
              <a:t>WGR RTPP Data for Nodal HSL and MET</a:t>
            </a:r>
          </a:p>
          <a:p>
            <a:pPr eaLnBrk="1" hangingPunct="1">
              <a:lnSpc>
                <a:spcPct val="80000"/>
              </a:lnSpc>
              <a:defRPr/>
            </a:pPr>
            <a:endParaRPr lang="en-US" sz="2000" b="1" dirty="0" smtClean="0"/>
          </a:p>
          <a:p>
            <a:pPr lvl="1" eaLnBrk="1" hangingPunct="1">
              <a:lnSpc>
                <a:spcPct val="80000"/>
              </a:lnSpc>
              <a:buNone/>
              <a:defRPr/>
            </a:pPr>
            <a:endParaRPr lang="en-US" b="1" dirty="0" smtClean="0"/>
          </a:p>
        </p:txBody>
      </p:sp>
    </p:spTree>
  </p:cSld>
  <p:clrMapOvr>
    <a:masterClrMapping/>
  </p:clrMapOvr>
</p:sld>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4968</TotalTime>
  <Words>922</Words>
  <Application>Microsoft Office PowerPoint</Application>
  <PresentationFormat>On-screen Show (4:3)</PresentationFormat>
  <Paragraphs>115</Paragraphs>
  <Slides>13</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Stream</vt:lpstr>
      <vt:lpstr>Image</vt:lpstr>
      <vt:lpstr>Report to TAC</vt:lpstr>
      <vt:lpstr>WMS in Brief </vt:lpstr>
      <vt:lpstr>WMS in Brief</vt:lpstr>
      <vt:lpstr>WMS in Brief </vt:lpstr>
      <vt:lpstr>WMS in Brief </vt:lpstr>
      <vt:lpstr>WMS in Brief </vt:lpstr>
      <vt:lpstr>WMS in Brief </vt:lpstr>
      <vt:lpstr>WMS in Brief </vt:lpstr>
      <vt:lpstr>Working Groups</vt:lpstr>
      <vt:lpstr>WMS Working Group and Task Force Comments</vt:lpstr>
      <vt:lpstr>Other issues</vt:lpstr>
      <vt:lpstr>WMS 2010 Goals</vt:lpstr>
      <vt:lpstr>Slide 13</vt:lpstr>
    </vt:vector>
  </TitlesOfParts>
  <Company>Topazpowergroup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Barbara Clemenhagen</dc:creator>
  <cp:lastModifiedBy>Barbara Clemenhagen</cp:lastModifiedBy>
  <cp:revision>340</cp:revision>
  <cp:lastPrinted>1601-01-01T00:00:00Z</cp:lastPrinted>
  <dcterms:created xsi:type="dcterms:W3CDTF">2009-02-03T19:20:50Z</dcterms:created>
  <dcterms:modified xsi:type="dcterms:W3CDTF">2010-07-01T17:05:39Z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4</vt:i4>
  </property>
</Properties>
</file>