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9"/>
  </p:notesMasterIdLst>
  <p:handoutMasterIdLst>
    <p:handoutMasterId r:id="rId50"/>
  </p:handoutMasterIdLst>
  <p:sldIdLst>
    <p:sldId id="458" r:id="rId2"/>
    <p:sldId id="459" r:id="rId3"/>
    <p:sldId id="680" r:id="rId4"/>
    <p:sldId id="681" r:id="rId5"/>
    <p:sldId id="609" r:id="rId6"/>
    <p:sldId id="579" r:id="rId7"/>
    <p:sldId id="580" r:id="rId8"/>
    <p:sldId id="695" r:id="rId9"/>
    <p:sldId id="560" r:id="rId10"/>
    <p:sldId id="714" r:id="rId11"/>
    <p:sldId id="715" r:id="rId12"/>
    <p:sldId id="582" r:id="rId13"/>
    <p:sldId id="626" r:id="rId14"/>
    <p:sldId id="634" r:id="rId15"/>
    <p:sldId id="685" r:id="rId16"/>
    <p:sldId id="686" r:id="rId17"/>
    <p:sldId id="687" r:id="rId18"/>
    <p:sldId id="688" r:id="rId19"/>
    <p:sldId id="689" r:id="rId20"/>
    <p:sldId id="696" r:id="rId21"/>
    <p:sldId id="691" r:id="rId22"/>
    <p:sldId id="711" r:id="rId23"/>
    <p:sldId id="692" r:id="rId24"/>
    <p:sldId id="693" r:id="rId25"/>
    <p:sldId id="694" r:id="rId26"/>
    <p:sldId id="713" r:id="rId27"/>
    <p:sldId id="470" r:id="rId28"/>
    <p:sldId id="698" r:id="rId29"/>
    <p:sldId id="699" r:id="rId30"/>
    <p:sldId id="700" r:id="rId31"/>
    <p:sldId id="701" r:id="rId32"/>
    <p:sldId id="684" r:id="rId33"/>
    <p:sldId id="481" r:id="rId34"/>
    <p:sldId id="510" r:id="rId35"/>
    <p:sldId id="631" r:id="rId36"/>
    <p:sldId id="632" r:id="rId37"/>
    <p:sldId id="661" r:id="rId38"/>
    <p:sldId id="662" r:id="rId39"/>
    <p:sldId id="702" r:id="rId40"/>
    <p:sldId id="703" r:id="rId41"/>
    <p:sldId id="704" r:id="rId42"/>
    <p:sldId id="705" r:id="rId43"/>
    <p:sldId id="706" r:id="rId44"/>
    <p:sldId id="707" r:id="rId45"/>
    <p:sldId id="708" r:id="rId46"/>
    <p:sldId id="709" r:id="rId47"/>
    <p:sldId id="710" r:id="rId4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2F2F2"/>
    <a:srgbClr val="0000CC"/>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4" autoAdjust="0"/>
    <p:restoredTop sz="94444" autoAdjust="0"/>
  </p:normalViewPr>
  <p:slideViewPr>
    <p:cSldViewPr>
      <p:cViewPr varScale="1">
        <p:scale>
          <a:sx n="84" d="100"/>
          <a:sy n="84" d="100"/>
        </p:scale>
        <p:origin x="-1218" y="-78"/>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6/25/2010</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20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34</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3" name="Slide Image Placeholder 1"/>
          <p:cNvSpPr>
            <a:spLocks noGrp="1" noRot="1" noChangeAspect="1" noTextEdit="1"/>
          </p:cNvSpPr>
          <p:nvPr>
            <p:ph type="sldImg"/>
          </p:nvPr>
        </p:nvSpPr>
        <p:spPr>
          <a:ln/>
        </p:spPr>
      </p:sp>
      <p:sp>
        <p:nvSpPr>
          <p:cNvPr id="699394" name="Notes Placeholder 2"/>
          <p:cNvSpPr>
            <a:spLocks noGrp="1"/>
          </p:cNvSpPr>
          <p:nvPr>
            <p:ph type="body" idx="1"/>
          </p:nvPr>
        </p:nvSpPr>
        <p:spPr>
          <a:noFill/>
          <a:ln/>
        </p:spPr>
        <p:txBody>
          <a:bodyPr/>
          <a:lstStyle/>
          <a:p>
            <a:pPr marL="1143000" lvl="2" indent="-228600" eaLnBrk="0" hangingPunct="0">
              <a:spcBef>
                <a:spcPct val="20000"/>
              </a:spcBef>
              <a:buFontTx/>
              <a:buChar char="•"/>
              <a:defRPr/>
            </a:pPr>
            <a:endParaRPr lang="en-US" dirty="0" smtClean="0"/>
          </a:p>
        </p:txBody>
      </p:sp>
      <p:sp>
        <p:nvSpPr>
          <p:cNvPr id="699395" name="Slide Number Placeholder 3"/>
          <p:cNvSpPr>
            <a:spLocks noGrp="1"/>
          </p:cNvSpPr>
          <p:nvPr>
            <p:ph type="sldNum" sz="quarter" idx="5"/>
          </p:nvPr>
        </p:nvSpPr>
        <p:spPr>
          <a:noFill/>
        </p:spPr>
        <p:txBody>
          <a:bodyPr/>
          <a:lstStyle/>
          <a:p>
            <a:fld id="{0E14A2D1-860A-4E8F-BD5D-680D865AB02A}" type="slidenum">
              <a:rPr lang="en-US" smtClean="0"/>
              <a:pPr/>
              <a:t>47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dirty="0" smtClean="0"/>
          </a:p>
        </p:txBody>
      </p:sp>
      <p:sp>
        <p:nvSpPr>
          <p:cNvPr id="43011" name="Rectangle 7"/>
          <p:cNvSpPr txBox="1">
            <a:spLocks noGrp="1" noChangeArrowheads="1"/>
          </p:cNvSpPr>
          <p:nvPr/>
        </p:nvSpPr>
        <p:spPr bwMode="auto">
          <a:xfrm>
            <a:off x="3970338" y="8829676"/>
            <a:ext cx="3038475" cy="465138"/>
          </a:xfrm>
          <a:prstGeom prst="rect">
            <a:avLst/>
          </a:prstGeom>
          <a:noFill/>
          <a:ln w="9525">
            <a:noFill/>
            <a:miter lim="800000"/>
            <a:headEnd/>
            <a:tailEnd/>
          </a:ln>
        </p:spPr>
        <p:txBody>
          <a:bodyPr lIns="93162" tIns="46582" rIns="93162" bIns="46582"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3162" tIns="46582" rIns="93162" bIns="46582"/>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 – May 25th</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1) Pricing Analysis</a:t>
            </a:r>
          </a:p>
          <a:p>
            <a:r>
              <a:rPr lang="en-US" sz="1200" kern="1200" dirty="0" smtClean="0">
                <a:solidFill>
                  <a:schemeClr val="tx1"/>
                </a:solidFill>
                <a:latin typeface="Arial" charset="0"/>
                <a:ea typeface="+mn-ea"/>
                <a:cs typeface="+mn-cs"/>
              </a:rPr>
              <a:t> SCED graphics, etc.</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2) FAQs</a:t>
            </a:r>
          </a:p>
          <a:p>
            <a:r>
              <a:rPr lang="en-US" sz="1200" kern="1200" dirty="0" smtClean="0">
                <a:solidFill>
                  <a:schemeClr val="tx1"/>
                </a:solidFill>
                <a:latin typeface="Arial" charset="0"/>
                <a:ea typeface="+mn-ea"/>
                <a:cs typeface="+mn-cs"/>
              </a:rPr>
              <a:t>Examples of types of questions (ie. what is the Fuel Index Price being used this week)</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Operational</a:t>
            </a:r>
          </a:p>
          <a:p>
            <a:r>
              <a:rPr lang="en-US" sz="1200" kern="1200" dirty="0" smtClean="0">
                <a:solidFill>
                  <a:schemeClr val="tx1"/>
                </a:solidFill>
                <a:latin typeface="Arial" charset="0"/>
                <a:ea typeface="+mn-ea"/>
                <a:cs typeface="+mn-cs"/>
              </a:rPr>
              <a:t>3) Individual unit control tests status as prep for market wide LFC tests</a:t>
            </a:r>
          </a:p>
          <a:p>
            <a:r>
              <a:rPr lang="en-US" sz="1200" kern="1200" dirty="0" smtClean="0">
                <a:solidFill>
                  <a:schemeClr val="tx1"/>
                </a:solidFill>
                <a:latin typeface="Arial" charset="0"/>
                <a:ea typeface="+mn-ea"/>
                <a:cs typeface="+mn-cs"/>
              </a:rPr>
              <a:t>EEBP testing</a:t>
            </a:r>
          </a:p>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1) Pricing Analysis</a:t>
            </a:r>
          </a:p>
          <a:p>
            <a:r>
              <a:rPr lang="en-US" sz="1200" kern="1200" dirty="0" smtClean="0">
                <a:solidFill>
                  <a:schemeClr val="tx1"/>
                </a:solidFill>
                <a:latin typeface="Arial" charset="0"/>
                <a:ea typeface="+mn-ea"/>
                <a:cs typeface="+mn-cs"/>
              </a:rPr>
              <a:t> SCED graphics, etc.</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2) FAQs</a:t>
            </a:r>
          </a:p>
          <a:p>
            <a:r>
              <a:rPr lang="en-US" sz="1200" kern="1200" dirty="0" smtClean="0">
                <a:solidFill>
                  <a:schemeClr val="tx1"/>
                </a:solidFill>
                <a:latin typeface="Arial" charset="0"/>
                <a:ea typeface="+mn-ea"/>
                <a:cs typeface="+mn-cs"/>
              </a:rPr>
              <a:t>Examples of types of questions (ie. what is the Fuel Index Price being used this week)</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Operational</a:t>
            </a:r>
          </a:p>
          <a:p>
            <a:r>
              <a:rPr lang="en-US" sz="1200" kern="1200" dirty="0" smtClean="0">
                <a:solidFill>
                  <a:schemeClr val="tx1"/>
                </a:solidFill>
                <a:latin typeface="Arial" charset="0"/>
                <a:ea typeface="+mn-ea"/>
                <a:cs typeface="+mn-cs"/>
              </a:rPr>
              <a:t>3) Individual unit control tests status as prep for market wide LFC tests</a:t>
            </a:r>
          </a:p>
          <a:p>
            <a:r>
              <a:rPr lang="en-US" sz="1200" kern="1200" dirty="0" smtClean="0">
                <a:solidFill>
                  <a:schemeClr val="tx1"/>
                </a:solidFill>
                <a:latin typeface="Arial" charset="0"/>
                <a:ea typeface="+mn-ea"/>
                <a:cs typeface="+mn-cs"/>
              </a:rPr>
              <a:t>EEBP testing</a:t>
            </a:r>
          </a:p>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Defect</a:t>
            </a:r>
            <a:r>
              <a:rPr lang="en-US" baseline="0" dirty="0" smtClean="0"/>
              <a:t> Counts per status:</a:t>
            </a:r>
          </a:p>
          <a:p>
            <a:r>
              <a:rPr lang="en-US" baseline="0" dirty="0" smtClean="0"/>
              <a:t>Fixed = 147</a:t>
            </a:r>
          </a:p>
          <a:p>
            <a:r>
              <a:rPr lang="en-US" baseline="0" dirty="0" smtClean="0"/>
              <a:t>New = 36</a:t>
            </a:r>
          </a:p>
          <a:p>
            <a:r>
              <a:rPr lang="en-US" baseline="0" dirty="0" smtClean="0"/>
              <a:t>Open = 288</a:t>
            </a:r>
          </a:p>
          <a:p>
            <a:r>
              <a:rPr lang="en-US" baseline="0" dirty="0" smtClean="0"/>
              <a:t>Reopen = 26</a:t>
            </a:r>
          </a:p>
          <a:p>
            <a:r>
              <a:rPr lang="en-US" baseline="0" dirty="0" smtClean="0"/>
              <a:t>Test = 121</a:t>
            </a:r>
          </a:p>
          <a:p>
            <a:endParaRPr lang="en-US" baseline="0" dirty="0" smtClean="0"/>
          </a:p>
          <a:p>
            <a:r>
              <a:rPr lang="en-US" baseline="0" dirty="0" smtClean="0"/>
              <a:t>618 active high priority defects (active = Fixed, New, Open</a:t>
            </a:r>
            <a:r>
              <a:rPr lang="en-US" baseline="0" smtClean="0"/>
              <a:t>, Reopen, and Test)</a:t>
            </a:r>
            <a:endParaRPr lang="en-US"/>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12</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1 July 2010</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Technical Advisory Committee</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1 July 2010</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Jason Iacobucci</a:t>
            </a:r>
          </a:p>
          <a:p>
            <a:pPr algn="ctr" eaLnBrk="1" hangingPunct="1">
              <a:spcBef>
                <a:spcPct val="50000"/>
              </a:spcBef>
            </a:pPr>
            <a:r>
              <a:rPr lang="en-US" b="1" dirty="0" smtClean="0"/>
              <a:t>Nodal Program Manager</a:t>
            </a:r>
          </a:p>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1</a:t>
            </a:r>
            <a:r>
              <a:rPr lang="en-US" b="1" dirty="0" smtClean="0"/>
              <a:t> July </a:t>
            </a:r>
            <a:r>
              <a:rPr lang="en-US" b="1" dirty="0" smtClean="0"/>
              <a:t>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5" name="Picture 3"/>
          <p:cNvPicPr>
            <a:picLocks noChangeAspect="1" noChangeArrowheads="1"/>
          </p:cNvPicPr>
          <p:nvPr/>
        </p:nvPicPr>
        <p:blipFill>
          <a:blip r:embed="rId3" cstate="print"/>
          <a:srcRect/>
          <a:stretch>
            <a:fillRect/>
          </a:stretch>
        </p:blipFill>
        <p:spPr bwMode="auto">
          <a:xfrm>
            <a:off x="152400" y="762000"/>
            <a:ext cx="8761413" cy="5334000"/>
          </a:xfrm>
          <a:prstGeom prst="rect">
            <a:avLst/>
          </a:prstGeom>
          <a:noFill/>
          <a:ln w="9525">
            <a:noFill/>
            <a:miter lim="800000"/>
            <a:headEnd/>
            <a:tailEnd/>
          </a:ln>
        </p:spPr>
      </p:pic>
      <p:sp>
        <p:nvSpPr>
          <p:cNvPr id="33794" name="Title 1"/>
          <p:cNvSpPr>
            <a:spLocks noGrp="1"/>
          </p:cNvSpPr>
          <p:nvPr>
            <p:ph type="title"/>
          </p:nvPr>
        </p:nvSpPr>
        <p:spPr>
          <a:xfrm>
            <a:off x="0" y="0"/>
            <a:ext cx="8839200" cy="685800"/>
          </a:xfrm>
        </p:spPr>
        <p:txBody>
          <a:bodyPr/>
          <a:lstStyle/>
          <a:p>
            <a:r>
              <a:rPr lang="en-US" dirty="0" smtClean="0"/>
              <a:t>Nodal Defects Trends - High Priority </a:t>
            </a:r>
            <a:br>
              <a:rPr lang="en-US" dirty="0" smtClean="0"/>
            </a:br>
            <a:r>
              <a:rPr lang="en-US" dirty="0" smtClean="0"/>
              <a:t>(Must Fix Before Go-Live)</a:t>
            </a:r>
          </a:p>
        </p:txBody>
      </p:sp>
      <p:sp>
        <p:nvSpPr>
          <p:cNvPr id="33795" name="Footer Placeholder 3"/>
          <p:cNvSpPr>
            <a:spLocks noGrp="1"/>
          </p:cNvSpPr>
          <p:nvPr>
            <p:ph type="ftr" sz="quarter" idx="11"/>
          </p:nvPr>
        </p:nvSpPr>
        <p:spPr>
          <a:xfrm>
            <a:off x="6172200" y="6457950"/>
            <a:ext cx="2590800" cy="457200"/>
          </a:xfrm>
          <a:noFill/>
        </p:spPr>
        <p:txBody>
          <a:bodyPr/>
          <a:lstStyle/>
          <a:p>
            <a:r>
              <a:rPr lang="en-US" smtClean="0"/>
              <a:t>Technical Advisory Committee</a:t>
            </a:r>
            <a:endParaRPr lang="en-US" dirty="0" smtClean="0"/>
          </a:p>
        </p:txBody>
      </p:sp>
      <p:sp>
        <p:nvSpPr>
          <p:cNvPr id="33796" name="Date Placeholder 4"/>
          <p:cNvSpPr>
            <a:spLocks noGrp="1"/>
          </p:cNvSpPr>
          <p:nvPr>
            <p:ph type="dt" sz="quarter" idx="12"/>
          </p:nvPr>
        </p:nvSpPr>
        <p:spPr>
          <a:noFill/>
        </p:spPr>
        <p:txBody>
          <a:bodyPr/>
          <a:lstStyle/>
          <a:p>
            <a:pPr>
              <a:defRPr/>
            </a:pPr>
            <a:r>
              <a:rPr lang="en-US" dirty="0" smtClean="0"/>
              <a:t>1 July 2010</a:t>
            </a:r>
            <a:endParaRPr lang="en-US" dirty="0"/>
          </a:p>
        </p:txBody>
      </p:sp>
      <p:sp>
        <p:nvSpPr>
          <p:cNvPr id="33797" name="TextBox 5"/>
          <p:cNvSpPr txBox="1">
            <a:spLocks noChangeArrowheads="1"/>
          </p:cNvSpPr>
          <p:nvPr/>
        </p:nvSpPr>
        <p:spPr bwMode="auto">
          <a:xfrm>
            <a:off x="76200" y="1600200"/>
            <a:ext cx="2209800" cy="4247317"/>
          </a:xfrm>
          <a:prstGeom prst="rect">
            <a:avLst/>
          </a:prstGeom>
          <a:noFill/>
          <a:ln w="9525">
            <a:noFill/>
            <a:miter lim="800000"/>
            <a:headEnd/>
            <a:tailEnd/>
          </a:ln>
        </p:spPr>
        <p:txBody>
          <a:bodyPr wrap="square">
            <a:spAutoFit/>
          </a:bodyPr>
          <a:lstStyle/>
          <a:p>
            <a:pPr>
              <a:buFont typeface="Arial" charset="0"/>
              <a:buChar char="•"/>
            </a:pPr>
            <a:r>
              <a:rPr lang="en-US" dirty="0" smtClean="0">
                <a:latin typeface="Calibri" pitchFamily="34" charset="0"/>
              </a:rPr>
              <a:t> Defect counts decreased due to planned defect migrations into Nodal </a:t>
            </a:r>
            <a:r>
              <a:rPr lang="en-US" dirty="0" err="1" smtClean="0">
                <a:latin typeface="Calibri" pitchFamily="34" charset="0"/>
              </a:rPr>
              <a:t>iTest</a:t>
            </a:r>
            <a:r>
              <a:rPr lang="en-US" dirty="0" smtClean="0">
                <a:latin typeface="Calibri" pitchFamily="34" charset="0"/>
              </a:rPr>
              <a:t>. </a:t>
            </a:r>
          </a:p>
          <a:p>
            <a:pPr>
              <a:buFont typeface="Arial" charset="0"/>
              <a:buChar char="•"/>
            </a:pPr>
            <a:r>
              <a:rPr lang="en-US" dirty="0" smtClean="0">
                <a:latin typeface="Calibri" pitchFamily="34" charset="0"/>
              </a:rPr>
              <a:t>Primary source of Open defect counts are EDW, EIP, EMS and MMS. </a:t>
            </a:r>
          </a:p>
          <a:p>
            <a:pPr>
              <a:buFont typeface="Arial" charset="0"/>
              <a:buChar char="•"/>
            </a:pPr>
            <a:r>
              <a:rPr lang="en-US" dirty="0" smtClean="0">
                <a:latin typeface="Calibri" pitchFamily="34" charset="0"/>
              </a:rPr>
              <a:t>Total active high priority defects are currently at 618.</a:t>
            </a:r>
          </a:p>
          <a:p>
            <a:pPr>
              <a:buFont typeface="Arial" charset="0"/>
              <a:buChar char="•"/>
            </a:pPr>
            <a:endParaRPr lang="en-US" dirty="0" smtClean="0">
              <a:latin typeface="Calibri" pitchFamily="34" charset="0"/>
            </a:endParaRPr>
          </a:p>
          <a:p>
            <a:pPr>
              <a:buFont typeface="Arial" charset="0"/>
              <a:buChar char="•"/>
            </a:pPr>
            <a:endParaRPr lang="en-US" dirty="0" smtClean="0">
              <a:latin typeface="Calibri" pitchFamily="34" charset="0"/>
            </a:endParaRPr>
          </a:p>
          <a:p>
            <a:r>
              <a:rPr lang="en-US" dirty="0" smtClean="0">
                <a:latin typeface="Calibri" pitchFamily="34"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Nodal Defect Reporting  </a:t>
            </a:r>
            <a:endParaRPr lang="en-US" dirty="0"/>
          </a:p>
        </p:txBody>
      </p:sp>
      <p:sp>
        <p:nvSpPr>
          <p:cNvPr id="4" name="Footer Placeholder 3"/>
          <p:cNvSpPr>
            <a:spLocks noGrp="1"/>
          </p:cNvSpPr>
          <p:nvPr>
            <p:ph type="ftr" sz="quarter" idx="11"/>
          </p:nvPr>
        </p:nvSpPr>
        <p:spPr>
          <a:xfrm>
            <a:off x="6019800" y="6457950"/>
            <a:ext cx="2743200" cy="457200"/>
          </a:xfrm>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1 July 2010</a:t>
            </a:r>
            <a:endParaRPr lang="en-US"/>
          </a:p>
        </p:txBody>
      </p:sp>
      <p:sp>
        <p:nvSpPr>
          <p:cNvPr id="14" name="TextBox 13"/>
          <p:cNvSpPr txBox="1"/>
          <p:nvPr/>
        </p:nvSpPr>
        <p:spPr>
          <a:xfrm>
            <a:off x="643268" y="4724400"/>
            <a:ext cx="3048000" cy="923330"/>
          </a:xfrm>
          <a:prstGeom prst="rect">
            <a:avLst/>
          </a:prstGeom>
          <a:noFill/>
        </p:spPr>
        <p:txBody>
          <a:bodyPr wrap="square" rtlCol="0">
            <a:spAutoFit/>
          </a:bodyPr>
          <a:lstStyle/>
          <a:p>
            <a:pPr algn="ctr"/>
            <a:r>
              <a:rPr lang="en-US" i="1" dirty="0" smtClean="0"/>
              <a:t>Systems &amp; Testing teams are focused on the most important defects.</a:t>
            </a:r>
            <a:endParaRPr lang="en-US" i="1" dirty="0"/>
          </a:p>
        </p:txBody>
      </p:sp>
      <p:sp>
        <p:nvSpPr>
          <p:cNvPr id="15" name="TextBox 14"/>
          <p:cNvSpPr txBox="1"/>
          <p:nvPr/>
        </p:nvSpPr>
        <p:spPr>
          <a:xfrm>
            <a:off x="4986668" y="4724400"/>
            <a:ext cx="3048000" cy="923330"/>
          </a:xfrm>
          <a:prstGeom prst="rect">
            <a:avLst/>
          </a:prstGeom>
          <a:noFill/>
        </p:spPr>
        <p:txBody>
          <a:bodyPr wrap="square" rtlCol="0">
            <a:spAutoFit/>
          </a:bodyPr>
          <a:lstStyle/>
          <a:p>
            <a:pPr algn="ctr"/>
            <a:r>
              <a:rPr lang="en-US" i="1" dirty="0" smtClean="0"/>
              <a:t>Market Trials delivery risk is being managed through a focus on key systems.</a:t>
            </a:r>
            <a:endParaRPr lang="en-US" i="1" dirty="0"/>
          </a:p>
        </p:txBody>
      </p:sp>
      <p:pic>
        <p:nvPicPr>
          <p:cNvPr id="176130" name="Picture 2"/>
          <p:cNvPicPr>
            <a:picLocks noChangeAspect="1" noChangeArrowheads="1"/>
          </p:cNvPicPr>
          <p:nvPr/>
        </p:nvPicPr>
        <p:blipFill>
          <a:blip r:embed="rId2" cstate="print"/>
          <a:srcRect/>
          <a:stretch>
            <a:fillRect/>
          </a:stretch>
        </p:blipFill>
        <p:spPr bwMode="auto">
          <a:xfrm>
            <a:off x="152400" y="1219200"/>
            <a:ext cx="3962400" cy="3428999"/>
          </a:xfrm>
          <a:prstGeom prst="rect">
            <a:avLst/>
          </a:prstGeom>
          <a:noFill/>
          <a:ln w="9525">
            <a:noFill/>
            <a:miter lim="800000"/>
            <a:headEnd/>
            <a:tailEnd/>
          </a:ln>
        </p:spPr>
      </p:pic>
      <p:pic>
        <p:nvPicPr>
          <p:cNvPr id="176131" name="Picture 3"/>
          <p:cNvPicPr>
            <a:picLocks noChangeAspect="1" noChangeArrowheads="1"/>
          </p:cNvPicPr>
          <p:nvPr/>
        </p:nvPicPr>
        <p:blipFill>
          <a:blip r:embed="rId3" cstate="print"/>
          <a:srcRect/>
          <a:stretch>
            <a:fillRect/>
          </a:stretch>
        </p:blipFill>
        <p:spPr bwMode="auto">
          <a:xfrm>
            <a:off x="4267200" y="1219201"/>
            <a:ext cx="458152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Nodal Program Risks &amp; Issues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1 July 2010</a:t>
            </a:r>
            <a:endParaRPr lang="en-US" dirty="0"/>
          </a:p>
        </p:txBody>
      </p:sp>
      <p:graphicFrame>
        <p:nvGraphicFramePr>
          <p:cNvPr id="6" name="Table 5"/>
          <p:cNvGraphicFramePr>
            <a:graphicFrameLocks noGrp="1"/>
          </p:cNvGraphicFramePr>
          <p:nvPr/>
        </p:nvGraphicFramePr>
        <p:xfrm>
          <a:off x="76201" y="746760"/>
          <a:ext cx="8991599" cy="5273040"/>
        </p:xfrm>
        <a:graphic>
          <a:graphicData uri="http://schemas.openxmlformats.org/drawingml/2006/table">
            <a:tbl>
              <a:tblPr>
                <a:effectLst/>
              </a:tblPr>
              <a:tblGrid>
                <a:gridCol w="2133599"/>
                <a:gridCol w="838200"/>
                <a:gridCol w="914400"/>
                <a:gridCol w="914400"/>
                <a:gridCol w="914400"/>
                <a:gridCol w="762000"/>
                <a:gridCol w="2514600"/>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Risk/Issue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Impacted Milestone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Target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rgbClr val="000000"/>
                          </a:solidFill>
                          <a:effectLst/>
                          <a:latin typeface="Arial" charset="0"/>
                        </a:rPr>
                        <a:t>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Probability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Severity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Market Interaction Operating Level Agreements (OLAs)</a:t>
                      </a:r>
                    </a:p>
                    <a:p>
                      <a:pPr marL="182880" marR="0" lvl="2"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Need to determine operating level agreements associated with market interactions to assist ERCOT in establishing operational thresholds: </a:t>
                      </a:r>
                    </a:p>
                    <a:p>
                      <a:pPr marL="182880" marR="0" lvl="2"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Network Model Management</a:t>
                      </a:r>
                    </a:p>
                    <a:p>
                      <a:pPr marL="182880" marR="0" lvl="2"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Reporting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April/</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May 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Phase 4 OLA definitions complete</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Phase 5 OLA definitions drafted, pending approval</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Update given at NATF on 06/23; </a:t>
                      </a: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Reports continue to become available as Market Trials activities ramp-up. Performance monitoring continues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Market Design Assessment</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Risk around the protocol traceability project and the market results as each phase of market trials  becomes active. </a:t>
                      </a:r>
                      <a:endParaRPr kumimoji="0" lang="en-US" sz="1000" b="1" i="0" u="none" strike="noStrike" cap="none" normalizeH="0" baseline="0" dirty="0" smtClean="0">
                        <a:ln>
                          <a:noFill/>
                        </a:ln>
                        <a:solidFill>
                          <a:schemeClr val="tx1"/>
                        </a:solidFill>
                        <a:effectLst/>
                        <a:latin typeface="Arial" charset="0"/>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August</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 Building experienced market design team  to review and assess design and protocol alignment with market trials results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Operational Readiness</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kern="1200" cap="none" normalizeH="0" baseline="0" dirty="0" smtClean="0">
                          <a:ln>
                            <a:noFill/>
                          </a:ln>
                          <a:solidFill>
                            <a:schemeClr val="tx1"/>
                          </a:solidFill>
                          <a:effectLst/>
                          <a:latin typeface="Arial" charset="0"/>
                          <a:ea typeface="+mn-ea"/>
                          <a:cs typeface="+mn-cs"/>
                        </a:rPr>
                        <a:t>Operational readiness of the Nodal systems and business processes are an increasing risk at this point in the 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September</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Schedule/ 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Organizational capability assessments and improvement recommendations  are under review by executive management</a:t>
                      </a:r>
                      <a:endParaRPr kumimoji="0" lang="en-US" sz="400" b="0" i="0"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The PMO has and will continue to identify critical deficiencies and implement mitigation strategies to ensure delivery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a:r>
              <a:rPr lang="en-US" dirty="0" smtClean="0"/>
              <a:t>Market Trials</a:t>
            </a:r>
          </a:p>
        </p:txBody>
      </p:sp>
      <p:sp>
        <p:nvSpPr>
          <p:cNvPr id="69634" name="Title 5"/>
          <p:cNvSpPr>
            <a:spLocks noGrp="1"/>
          </p:cNvSpPr>
          <p:nvPr>
            <p:ph type="ctrTitle"/>
          </p:nvPr>
        </p:nvSpPr>
        <p:spPr>
          <a:xfrm>
            <a:off x="381000" y="1905000"/>
            <a:ext cx="8429625" cy="1241425"/>
          </a:xfrm>
        </p:spPr>
        <p:txBody>
          <a:bodyPr/>
          <a:lstStyle/>
          <a:p>
            <a:pPr algn="ctr"/>
            <a:r>
              <a:rPr lang="en-US" dirty="0" smtClean="0"/>
              <a:t>LFC Test Overview</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xfrm>
            <a:off x="6096000" y="6457950"/>
            <a:ext cx="2667000" cy="476250"/>
          </a:xfrm>
          <a:noFill/>
        </p:spPr>
        <p:txBody>
          <a:bodyPr/>
          <a:lstStyle/>
          <a:p>
            <a:r>
              <a:rPr lang="en-US" sz="1200" dirty="0" smtClean="0"/>
              <a:t>Technical Advisory Committee</a:t>
            </a:r>
          </a:p>
        </p:txBody>
      </p:sp>
      <p:sp>
        <p:nvSpPr>
          <p:cNvPr id="4099" name="Rectangle 2"/>
          <p:cNvSpPr>
            <a:spLocks noGrp="1" noChangeArrowheads="1"/>
          </p:cNvSpPr>
          <p:nvPr>
            <p:ph type="title"/>
          </p:nvPr>
        </p:nvSpPr>
        <p:spPr>
          <a:xfrm>
            <a:off x="0" y="0"/>
            <a:ext cx="8839200" cy="685800"/>
          </a:xfrm>
        </p:spPr>
        <p:txBody>
          <a:bodyPr/>
          <a:lstStyle/>
          <a:p>
            <a:pPr eaLnBrk="1" hangingPunct="1"/>
            <a:r>
              <a:rPr lang="en-US" dirty="0" smtClean="0"/>
              <a:t>8-Hour LFC Test Update</a:t>
            </a:r>
          </a:p>
        </p:txBody>
      </p:sp>
      <p:sp>
        <p:nvSpPr>
          <p:cNvPr id="4100" name="Rectangle 2075"/>
          <p:cNvSpPr>
            <a:spLocks noGrp="1" noChangeArrowheads="1"/>
          </p:cNvSpPr>
          <p:nvPr>
            <p:ph type="body" idx="1"/>
          </p:nvPr>
        </p:nvSpPr>
        <p:spPr>
          <a:xfrm>
            <a:off x="298450" y="762000"/>
            <a:ext cx="8547100" cy="533400"/>
          </a:xfrm>
        </p:spPr>
        <p:txBody>
          <a:bodyPr/>
          <a:lstStyle/>
          <a:p>
            <a:pPr marL="233363" lvl="1" indent="-233363" eaLnBrk="1" hangingPunct="1">
              <a:buFontTx/>
              <a:buNone/>
            </a:pPr>
            <a:r>
              <a:rPr lang="en-US" sz="1800" b="1" dirty="0" smtClean="0"/>
              <a:t>8-Hour LFC Test Update </a:t>
            </a:r>
          </a:p>
        </p:txBody>
      </p:sp>
      <p:graphicFrame>
        <p:nvGraphicFramePr>
          <p:cNvPr id="5" name="Table 4"/>
          <p:cNvGraphicFramePr>
            <a:graphicFrameLocks noGrp="1"/>
          </p:cNvGraphicFramePr>
          <p:nvPr/>
        </p:nvGraphicFramePr>
        <p:xfrm>
          <a:off x="381000" y="1371600"/>
          <a:ext cx="8458200" cy="4038597"/>
        </p:xfrm>
        <a:graphic>
          <a:graphicData uri="http://schemas.openxmlformats.org/drawingml/2006/table">
            <a:tbl>
              <a:tblPr/>
              <a:tblGrid>
                <a:gridCol w="5715000"/>
                <a:gridCol w="2743200"/>
              </a:tblGrid>
              <a:tr h="448733">
                <a:tc>
                  <a:txBody>
                    <a:bodyPr/>
                    <a:lstStyle/>
                    <a:p>
                      <a:pPr marL="0" marR="0">
                        <a:spcBef>
                          <a:spcPts val="0"/>
                        </a:spcBef>
                        <a:spcAft>
                          <a:spcPts val="0"/>
                        </a:spcAft>
                      </a:pPr>
                      <a:r>
                        <a:rPr lang="en-US" sz="1800" b="1" dirty="0">
                          <a:solidFill>
                            <a:srgbClr val="000000"/>
                          </a:solidFill>
                          <a:latin typeface="Arial"/>
                          <a:ea typeface="Calibri"/>
                          <a:cs typeface="Times New Roman"/>
                        </a:rPr>
                        <a:t>Test Activities</a:t>
                      </a:r>
                      <a:endParaRPr lang="en-US" sz="1800" dirty="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solidFill>
                            <a:srgbClr val="000000"/>
                          </a:solidFill>
                          <a:latin typeface="Arial"/>
                          <a:ea typeface="Calibri"/>
                          <a:cs typeface="Times New Roman"/>
                        </a:rPr>
                        <a:t>Approx Timeline</a:t>
                      </a:r>
                      <a:endParaRPr lang="en-US" sz="18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Market WebEx start</a:t>
                      </a:r>
                      <a:endParaRPr lang="en-US" sz="1800">
                        <a:latin typeface="+mn-lt"/>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7:00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ERCOT - MP pre-test troubleshooting period</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7:00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10:00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Test start </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Zonal-Nodal cutover </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10:00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10:46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System frequency controlled by nodal systems</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10:46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5:10 </a:t>
                      </a:r>
                      <a:r>
                        <a:rPr lang="en-US" sz="1800" dirty="0">
                          <a:solidFill>
                            <a:srgbClr val="000000"/>
                          </a:solidFill>
                          <a:latin typeface="+mn-lt"/>
                          <a:ea typeface="Calibri"/>
                          <a:cs typeface="Times New Roman"/>
                        </a:rPr>
                        <a:t>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smtClean="0">
                          <a:latin typeface="+mn-lt"/>
                          <a:ea typeface="Calibri"/>
                          <a:cs typeface="Times New Roman"/>
                        </a:rPr>
                        <a:t>RRS Scenario</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latin typeface="+mn-lt"/>
                          <a:ea typeface="Calibri"/>
                          <a:cs typeface="Times New Roman"/>
                        </a:rPr>
                        <a:t>2:15 PM – 2:25 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smtClean="0">
                          <a:latin typeface="+mn-lt"/>
                          <a:ea typeface="Calibri"/>
                          <a:cs typeface="Times New Roman"/>
                        </a:rPr>
                        <a:t>EMBP Scenario</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latin typeface="+mn-lt"/>
                          <a:ea typeface="Calibri"/>
                          <a:cs typeface="Times New Roman"/>
                        </a:rPr>
                        <a:t>3:00 PM – 3:20 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a:solidFill>
                            <a:srgbClr val="000000"/>
                          </a:solidFill>
                          <a:latin typeface="+mn-lt"/>
                          <a:ea typeface="Calibri"/>
                          <a:cs typeface="Times New Roman"/>
                        </a:rPr>
                        <a:t>Nodal-Zonal cutover </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5:10 </a:t>
                      </a:r>
                      <a:r>
                        <a:rPr lang="en-US" sz="1800" dirty="0">
                          <a:solidFill>
                            <a:srgbClr val="000000"/>
                          </a:solidFill>
                          <a:latin typeface="+mn-lt"/>
                          <a:ea typeface="Calibri"/>
                          <a:cs typeface="Times New Roman"/>
                        </a:rPr>
                        <a:t>PM </a:t>
                      </a:r>
                      <a:r>
                        <a:rPr lang="en-US" sz="1800" dirty="0" smtClean="0">
                          <a:solidFill>
                            <a:srgbClr val="000000"/>
                          </a:solidFill>
                          <a:latin typeface="+mn-lt"/>
                          <a:ea typeface="Calibri"/>
                          <a:cs typeface="Times New Roman"/>
                        </a:rPr>
                        <a:t>– 5:42 </a:t>
                      </a:r>
                      <a:r>
                        <a:rPr lang="en-US" sz="1800" dirty="0">
                          <a:solidFill>
                            <a:srgbClr val="000000"/>
                          </a:solidFill>
                          <a:latin typeface="+mn-lt"/>
                          <a:ea typeface="Calibri"/>
                          <a:cs typeface="Times New Roman"/>
                        </a:rPr>
                        <a:t>PM</a:t>
                      </a:r>
                      <a:endParaRPr lang="en-US" sz="1800" dirty="0">
                        <a:latin typeface="+mn-lt"/>
                        <a:ea typeface="Calibri"/>
                        <a:cs typeface="Times New Roman"/>
                      </a:endParaRPr>
                    </a:p>
                  </a:txBody>
                  <a:tcPr marL="68580" marR="68580" marT="0" marB="0">
                    <a:lnL>
                      <a:noFill/>
                    </a:lnL>
                    <a:lnR>
                      <a:noFill/>
                    </a:lnR>
                    <a:lnT>
                      <a:noFill/>
                    </a:lnT>
                    <a:lnB>
                      <a:noFill/>
                    </a:lnB>
                  </a:tcPr>
                </a:tc>
              </a:tr>
            </a:tbl>
          </a:graphicData>
        </a:graphic>
      </p:graphicFrame>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1"/>
          <p:cNvSpPr>
            <a:spLocks noGrp="1"/>
          </p:cNvSpPr>
          <p:nvPr>
            <p:ph type="ftr" sz="quarter" idx="10"/>
          </p:nvPr>
        </p:nvSpPr>
        <p:spPr>
          <a:xfrm>
            <a:off x="6172200" y="6457950"/>
            <a:ext cx="25908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304800" y="838200"/>
            <a:ext cx="8686800" cy="3600450"/>
          </a:xfrm>
          <a:prstGeom prst="rect">
            <a:avLst/>
          </a:prstGeom>
          <a:noFill/>
          <a:ln w="9525">
            <a:noFill/>
            <a:miter lim="800000"/>
            <a:headEnd/>
            <a:tailEnd/>
          </a:ln>
        </p:spPr>
        <p:txBody>
          <a:bodyPr>
            <a:spAutoFit/>
          </a:bodyPr>
          <a:lstStyle/>
          <a:p>
            <a:pPr>
              <a:defRPr/>
            </a:pPr>
            <a:r>
              <a:rPr lang="en-US" sz="1800" b="1" u="sng" dirty="0"/>
              <a:t>ERCOT operational perspective</a:t>
            </a:r>
          </a:p>
          <a:p>
            <a:pPr marL="461963" indent="-461963">
              <a:buFont typeface="Arial" pitchFamily="34" charset="0"/>
              <a:buChar char="•"/>
              <a:defRPr/>
            </a:pPr>
            <a:endParaRPr lang="en-US" sz="1800" dirty="0"/>
          </a:p>
          <a:p>
            <a:pPr marL="461963" indent="-461963">
              <a:spcBef>
                <a:spcPts val="600"/>
              </a:spcBef>
              <a:buFont typeface="Arial" pitchFamily="34" charset="0"/>
              <a:buChar char="•"/>
              <a:defRPr/>
            </a:pPr>
            <a:r>
              <a:rPr lang="en-US" sz="1800" dirty="0"/>
              <a:t>The switching of control between systems went smoothly</a:t>
            </a:r>
          </a:p>
          <a:p>
            <a:pPr marL="461963" indent="-461963">
              <a:spcBef>
                <a:spcPts val="600"/>
              </a:spcBef>
              <a:buFont typeface="Arial" pitchFamily="34" charset="0"/>
              <a:buChar char="•"/>
              <a:defRPr/>
            </a:pPr>
            <a:r>
              <a:rPr lang="en-US" sz="1800" dirty="0"/>
              <a:t>Frequency was controlled for duration of test by nodal systems</a:t>
            </a:r>
          </a:p>
          <a:p>
            <a:pPr marL="461963" indent="-461963">
              <a:spcBef>
                <a:spcPts val="600"/>
              </a:spcBef>
              <a:buFont typeface="Arial" pitchFamily="34" charset="0"/>
              <a:buChar char="•"/>
              <a:defRPr/>
            </a:pPr>
            <a:r>
              <a:rPr lang="en-US" sz="1800" dirty="0"/>
              <a:t>Planned operational scenarios were executed as planned</a:t>
            </a:r>
          </a:p>
          <a:p>
            <a:pPr marL="461963" indent="-461963">
              <a:spcBef>
                <a:spcPts val="600"/>
              </a:spcBef>
              <a:buFont typeface="Arial" pitchFamily="34" charset="0"/>
              <a:buChar char="•"/>
              <a:defRPr/>
            </a:pPr>
            <a:r>
              <a:rPr lang="en-US" sz="1800" dirty="0"/>
              <a:t>CPS1 scores were passing except for one hour</a:t>
            </a:r>
          </a:p>
          <a:p>
            <a:pPr marL="461963" indent="-461963">
              <a:spcBef>
                <a:spcPts val="600"/>
              </a:spcBef>
              <a:buFont typeface="Arial" pitchFamily="34" charset="0"/>
              <a:buChar char="•"/>
              <a:defRPr/>
            </a:pPr>
            <a:r>
              <a:rPr lang="en-US" sz="1800" dirty="0"/>
              <a:t>ERCOT Operators able to manage numerous active constraints with SCED</a:t>
            </a:r>
          </a:p>
          <a:p>
            <a:pPr marL="461963" indent="-461963">
              <a:spcBef>
                <a:spcPts val="600"/>
              </a:spcBef>
              <a:buFont typeface="Arial" pitchFamily="34" charset="0"/>
              <a:buChar char="•"/>
              <a:defRPr/>
            </a:pPr>
            <a:r>
              <a:rPr lang="en-US" sz="1800" dirty="0"/>
              <a:t>SCED basepoint dispatch and Resource LMPs were correct</a:t>
            </a:r>
          </a:p>
          <a:p>
            <a:pPr marL="461963" indent="-461963">
              <a:buFont typeface="Arial" pitchFamily="34" charset="0"/>
              <a:buChar char="•"/>
              <a:defRPr/>
            </a:pPr>
            <a:endParaRPr lang="en-US" sz="1800" dirty="0"/>
          </a:p>
          <a:p>
            <a:pPr marL="461963" indent="-461963">
              <a:buFont typeface="Arial" pitchFamily="34" charset="0"/>
              <a:buChar char="•"/>
              <a:defRPr/>
            </a:pPr>
            <a:endParaRPr lang="en-US" sz="1800" u="sng" dirty="0"/>
          </a:p>
          <a:p>
            <a:pPr marL="461963" indent="-461963">
              <a:buFont typeface="Arial" pitchFamily="34" charset="0"/>
              <a:buChar char="•"/>
              <a:defRPr/>
            </a:pPr>
            <a:endParaRPr lang="en-US" sz="1800" u="sng"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1800" kern="0" dirty="0">
                <a:latin typeface="+mj-lt"/>
                <a:ea typeface="+mj-ea"/>
                <a:cs typeface="+mj-cs"/>
              </a:rPr>
              <a:t>Successes </a:t>
            </a:r>
            <a:r>
              <a:rPr lang="en-US" sz="1800" kern="0" dirty="0" smtClean="0">
                <a:latin typeface="+mj-lt"/>
                <a:ea typeface="+mj-ea"/>
                <a:cs typeface="+mj-cs"/>
              </a:rPr>
              <a:t>During the 8 Hour Test </a:t>
            </a:r>
            <a:endParaRPr lang="en-US" sz="18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1"/>
          <p:cNvSpPr>
            <a:spLocks noGrp="1"/>
          </p:cNvSpPr>
          <p:nvPr>
            <p:ph type="ftr" sz="quarter" idx="10"/>
          </p:nvPr>
        </p:nvSpPr>
        <p:spPr>
          <a:xfrm>
            <a:off x="6172200" y="6457950"/>
            <a:ext cx="25908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152400" y="838200"/>
            <a:ext cx="8839200" cy="5294313"/>
          </a:xfrm>
          <a:prstGeom prst="rect">
            <a:avLst/>
          </a:prstGeom>
          <a:noFill/>
          <a:ln w="9525">
            <a:noFill/>
            <a:miter lim="800000"/>
            <a:headEnd/>
            <a:tailEnd/>
          </a:ln>
        </p:spPr>
        <p:txBody>
          <a:bodyPr>
            <a:spAutoFit/>
          </a:bodyPr>
          <a:lstStyle/>
          <a:p>
            <a:pPr>
              <a:defRPr/>
            </a:pPr>
            <a:r>
              <a:rPr lang="en-US" sz="1800" b="1" u="sng" dirty="0"/>
              <a:t>Issues during test for ERCOT</a:t>
            </a:r>
          </a:p>
          <a:p>
            <a:pPr marL="461963" indent="-461963">
              <a:buFont typeface="Arial" pitchFamily="34" charset="0"/>
              <a:buChar char="•"/>
              <a:defRPr/>
            </a:pPr>
            <a:endParaRPr lang="en-US" sz="1800" b="1" dirty="0"/>
          </a:p>
          <a:p>
            <a:pPr marL="461963" indent="-461963">
              <a:spcBef>
                <a:spcPts val="600"/>
              </a:spcBef>
              <a:buFont typeface="Arial" pitchFamily="34" charset="0"/>
              <a:buChar char="•"/>
              <a:defRPr/>
            </a:pPr>
            <a:r>
              <a:rPr lang="en-US" sz="1800" b="1" dirty="0"/>
              <a:t>Issue #1 – Missing Shift Factors for constraints in SCED for brief period</a:t>
            </a:r>
          </a:p>
          <a:p>
            <a:pPr marL="919163" lvl="1" indent="-461963">
              <a:spcBef>
                <a:spcPts val="600"/>
              </a:spcBef>
              <a:buFont typeface="Arial" pitchFamily="34" charset="0"/>
              <a:buChar char="•"/>
              <a:defRPr/>
            </a:pPr>
            <a:r>
              <a:rPr lang="en-US" sz="1800" dirty="0"/>
              <a:t>Shift Factors integration from EMS to MMS from1320-1339 had issues</a:t>
            </a:r>
          </a:p>
          <a:p>
            <a:pPr marL="1376363" lvl="2" indent="-461963">
              <a:spcBef>
                <a:spcPts val="600"/>
              </a:spcBef>
              <a:buFont typeface="Arial" pitchFamily="34" charset="0"/>
              <a:buChar char="•"/>
              <a:defRPr/>
            </a:pPr>
            <a:r>
              <a:rPr lang="en-US" sz="1800" dirty="0"/>
              <a:t>Shift factors were ignored by SCED for 29 minutes</a:t>
            </a:r>
          </a:p>
          <a:p>
            <a:pPr marL="1376363" lvl="2" indent="-461963">
              <a:spcBef>
                <a:spcPts val="600"/>
              </a:spcBef>
              <a:buFont typeface="Arial" pitchFamily="34" charset="0"/>
              <a:buChar char="•"/>
              <a:defRPr/>
            </a:pPr>
            <a:r>
              <a:rPr lang="en-US" sz="1800" dirty="0"/>
              <a:t>Dispatch closely monitored by Operators until resolved</a:t>
            </a:r>
          </a:p>
          <a:p>
            <a:pPr marL="1376363" lvl="2" indent="-461963">
              <a:spcBef>
                <a:spcPts val="600"/>
              </a:spcBef>
              <a:buFont typeface="Arial" pitchFamily="34" charset="0"/>
              <a:buChar char="•"/>
              <a:defRPr/>
            </a:pPr>
            <a:r>
              <a:rPr lang="en-US" sz="1800" dirty="0"/>
              <a:t>Issue corrected and evaluating improved monitoring to prevent re-occurrence</a:t>
            </a:r>
          </a:p>
          <a:p>
            <a:pPr marL="461963" indent="-461963">
              <a:spcBef>
                <a:spcPts val="600"/>
              </a:spcBef>
              <a:buFont typeface="Arial" pitchFamily="34" charset="0"/>
              <a:buChar char="•"/>
              <a:defRPr/>
            </a:pPr>
            <a:endParaRPr lang="en-US" sz="1800" b="1" dirty="0"/>
          </a:p>
          <a:p>
            <a:pPr marL="461963" indent="-461963">
              <a:spcBef>
                <a:spcPts val="600"/>
              </a:spcBef>
              <a:buFont typeface="Arial" pitchFamily="34" charset="0"/>
              <a:buChar char="•"/>
              <a:defRPr/>
            </a:pPr>
            <a:r>
              <a:rPr lang="en-US" sz="1800" b="1" dirty="0"/>
              <a:t>Issue #2 – Errors in Shift Factors for Electrical Bus affect SPP calculation</a:t>
            </a:r>
          </a:p>
          <a:p>
            <a:pPr marL="919163" lvl="1" indent="-461963">
              <a:spcBef>
                <a:spcPts val="600"/>
              </a:spcBef>
              <a:buFont typeface="Arial" pitchFamily="34" charset="0"/>
              <a:buChar char="•"/>
              <a:defRPr/>
            </a:pPr>
            <a:r>
              <a:rPr lang="en-US" sz="1800" dirty="0"/>
              <a:t>EMS integration that provides electrical bus shift factors incorrect</a:t>
            </a:r>
          </a:p>
          <a:p>
            <a:pPr marL="1376363" lvl="2" indent="-461963">
              <a:spcBef>
                <a:spcPts val="600"/>
              </a:spcBef>
              <a:buFont typeface="Arial" pitchFamily="34" charset="0"/>
              <a:buChar char="•"/>
              <a:defRPr/>
            </a:pPr>
            <a:r>
              <a:rPr lang="en-US" sz="1800" dirty="0"/>
              <a:t>Load Zone, Hub, and Electrical Bus LMPs/SPPs incorrect</a:t>
            </a:r>
          </a:p>
          <a:p>
            <a:pPr marL="1376363" lvl="2" indent="-461963">
              <a:spcBef>
                <a:spcPts val="600"/>
              </a:spcBef>
              <a:buFont typeface="Arial" pitchFamily="34" charset="0"/>
              <a:buChar char="•"/>
              <a:defRPr/>
            </a:pPr>
            <a:r>
              <a:rPr lang="en-US" sz="1800" dirty="0"/>
              <a:t>Resolution identified and in place later this week</a:t>
            </a:r>
          </a:p>
          <a:p>
            <a:pPr marL="461963" indent="-461963">
              <a:buFont typeface="Arial" pitchFamily="34" charset="0"/>
              <a:buChar char="•"/>
              <a:defRPr/>
            </a:pPr>
            <a:endParaRPr lang="en-US" sz="1800" dirty="0"/>
          </a:p>
          <a:p>
            <a:pPr marL="461963" indent="-461963">
              <a:buFont typeface="Arial" pitchFamily="34" charset="0"/>
              <a:buChar char="•"/>
              <a:defRPr/>
            </a:pPr>
            <a:endParaRPr lang="en-US" sz="1800" u="sng" dirty="0"/>
          </a:p>
          <a:p>
            <a:pPr marL="461963" indent="-461963">
              <a:buFont typeface="Arial" pitchFamily="34" charset="0"/>
              <a:buChar char="•"/>
              <a:defRPr/>
            </a:pPr>
            <a:endParaRPr lang="en-US" sz="1800" u="sng"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1800" kern="0" dirty="0">
                <a:latin typeface="+mj-lt"/>
                <a:ea typeface="+mj-ea"/>
                <a:cs typeface="+mj-cs"/>
              </a:rPr>
              <a:t>Issues </a:t>
            </a:r>
            <a:r>
              <a:rPr lang="en-US" sz="1800" kern="0" dirty="0" smtClean="0">
                <a:latin typeface="+mj-lt"/>
                <a:ea typeface="+mj-ea"/>
                <a:cs typeface="+mj-cs"/>
              </a:rPr>
              <a:t>During the 8 Hour Test </a:t>
            </a:r>
            <a:endParaRPr lang="en-US" sz="18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0"/>
          </p:nvPr>
        </p:nvSpPr>
        <p:spPr>
          <a:xfrm>
            <a:off x="6019800" y="6457950"/>
            <a:ext cx="27432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304800" y="838200"/>
            <a:ext cx="8686800" cy="4032250"/>
          </a:xfrm>
          <a:prstGeom prst="rect">
            <a:avLst/>
          </a:prstGeom>
          <a:noFill/>
          <a:ln w="9525">
            <a:noFill/>
            <a:miter lim="800000"/>
            <a:headEnd/>
            <a:tailEnd/>
          </a:ln>
        </p:spPr>
        <p:txBody>
          <a:bodyPr>
            <a:spAutoFit/>
          </a:bodyPr>
          <a:lstStyle/>
          <a:p>
            <a:pPr>
              <a:defRPr/>
            </a:pPr>
            <a:r>
              <a:rPr lang="en-US" sz="1800" u="sng" dirty="0"/>
              <a:t>Issues during test for Market Participants</a:t>
            </a:r>
          </a:p>
          <a:p>
            <a:pPr marL="461963" indent="-461963">
              <a:buFont typeface="Arial" pitchFamily="34" charset="0"/>
              <a:buChar char="•"/>
              <a:defRPr/>
            </a:pPr>
            <a:endParaRPr lang="en-US" sz="1800" dirty="0"/>
          </a:p>
          <a:p>
            <a:pPr marL="461963" indent="-461963">
              <a:spcBef>
                <a:spcPts val="600"/>
              </a:spcBef>
              <a:buFont typeface="Arial" pitchFamily="34" charset="0"/>
              <a:buChar char="•"/>
              <a:defRPr/>
            </a:pPr>
            <a:r>
              <a:rPr lang="en-US" sz="1800" dirty="0"/>
              <a:t>Telemetry</a:t>
            </a:r>
          </a:p>
          <a:p>
            <a:pPr marL="919163" lvl="1" indent="-461963">
              <a:spcBef>
                <a:spcPts val="600"/>
              </a:spcBef>
              <a:buFont typeface="Arial" pitchFamily="34" charset="0"/>
              <a:buChar char="•"/>
              <a:defRPr/>
            </a:pPr>
            <a:r>
              <a:rPr lang="en-US" sz="1800" dirty="0"/>
              <a:t>Consistency between JOU owners (</a:t>
            </a:r>
            <a:r>
              <a:rPr lang="en-US" sz="1800" dirty="0" err="1"/>
              <a:t>eg</a:t>
            </a:r>
            <a:r>
              <a:rPr lang="en-US" sz="1800" dirty="0"/>
              <a:t>, telemetry, COP)</a:t>
            </a:r>
          </a:p>
          <a:p>
            <a:pPr marL="919163" lvl="1" indent="-461963">
              <a:spcBef>
                <a:spcPts val="600"/>
              </a:spcBef>
              <a:buFont typeface="Arial" pitchFamily="34" charset="0"/>
              <a:buChar char="•"/>
              <a:defRPr/>
            </a:pPr>
            <a:r>
              <a:rPr lang="en-US" sz="1800" dirty="0"/>
              <a:t>Incorrect Ancillary Service values in telemetry for Resource</a:t>
            </a:r>
          </a:p>
          <a:p>
            <a:pPr marL="919163" lvl="1" indent="-461963">
              <a:spcBef>
                <a:spcPts val="600"/>
              </a:spcBef>
              <a:buFont typeface="Arial" pitchFamily="34" charset="0"/>
              <a:buChar char="•"/>
              <a:defRPr/>
            </a:pPr>
            <a:r>
              <a:rPr lang="en-US" sz="1800" dirty="0"/>
              <a:t>Resource Status Codes incorrect</a:t>
            </a:r>
          </a:p>
          <a:p>
            <a:pPr marL="461963" indent="-461963">
              <a:spcBef>
                <a:spcPts val="600"/>
              </a:spcBef>
              <a:buFont typeface="Arial" pitchFamily="34" charset="0"/>
              <a:buChar char="•"/>
              <a:defRPr/>
            </a:pPr>
            <a:r>
              <a:rPr lang="en-US" sz="1800" dirty="0"/>
              <a:t>Zonal Resource plan in agreement with Nodal</a:t>
            </a:r>
          </a:p>
          <a:p>
            <a:pPr marL="461963" indent="-461963">
              <a:spcBef>
                <a:spcPts val="600"/>
              </a:spcBef>
              <a:buFont typeface="Arial" pitchFamily="34" charset="0"/>
              <a:buChar char="•"/>
              <a:defRPr/>
            </a:pPr>
            <a:r>
              <a:rPr lang="en-US" sz="1800" dirty="0"/>
              <a:t>Resource with nodal Output Schedule offering BES into zonal market</a:t>
            </a:r>
          </a:p>
          <a:p>
            <a:pPr marL="461963" indent="-461963">
              <a:spcBef>
                <a:spcPts val="600"/>
              </a:spcBef>
              <a:buFont typeface="Arial" pitchFamily="34" charset="0"/>
              <a:buChar char="•"/>
              <a:defRPr/>
            </a:pPr>
            <a:r>
              <a:rPr lang="en-US" sz="1800" dirty="0"/>
              <a:t>Units not following their nodal basepoints</a:t>
            </a:r>
          </a:p>
          <a:p>
            <a:pPr marL="461963" indent="-461963">
              <a:spcBef>
                <a:spcPts val="600"/>
              </a:spcBef>
              <a:buFont typeface="Arial" pitchFamily="34" charset="0"/>
              <a:buChar char="•"/>
              <a:defRPr/>
            </a:pPr>
            <a:r>
              <a:rPr lang="en-US" sz="1800" dirty="0"/>
              <a:t>Incorrect HSL/LSL values</a:t>
            </a:r>
          </a:p>
          <a:p>
            <a:pPr marL="461963" indent="-461963">
              <a:buFont typeface="Arial" pitchFamily="34" charset="0"/>
              <a:buChar char="•"/>
              <a:defRPr/>
            </a:pPr>
            <a:endParaRPr lang="en-US" sz="1800" dirty="0"/>
          </a:p>
          <a:p>
            <a:pPr marL="461963" indent="-461963">
              <a:buFont typeface="Arial" pitchFamily="34" charset="0"/>
              <a:buChar char="•"/>
              <a:defRPr/>
            </a:pPr>
            <a:endParaRPr lang="en-US" sz="1800"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kern="0" dirty="0" smtClean="0">
                <a:latin typeface="+mj-lt"/>
                <a:ea typeface="+mj-ea"/>
                <a:cs typeface="+mj-cs"/>
              </a:rPr>
              <a:t>Issues During the 8 Hour Test</a:t>
            </a:r>
            <a:endParaRPr lang="en-US"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1"/>
          <p:cNvSpPr>
            <a:spLocks noGrp="1"/>
          </p:cNvSpPr>
          <p:nvPr>
            <p:ph type="ftr" sz="quarter" idx="10"/>
          </p:nvPr>
        </p:nvSpPr>
        <p:spPr>
          <a:xfrm>
            <a:off x="5943600" y="6457950"/>
            <a:ext cx="28194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304800" y="838200"/>
            <a:ext cx="8686800" cy="4800600"/>
          </a:xfrm>
          <a:prstGeom prst="rect">
            <a:avLst/>
          </a:prstGeom>
          <a:noFill/>
          <a:ln w="9525">
            <a:noFill/>
            <a:miter lim="800000"/>
            <a:headEnd/>
            <a:tailEnd/>
          </a:ln>
        </p:spPr>
        <p:txBody>
          <a:bodyPr>
            <a:spAutoFit/>
          </a:bodyPr>
          <a:lstStyle/>
          <a:p>
            <a:pPr>
              <a:defRPr/>
            </a:pPr>
            <a:r>
              <a:rPr lang="en-US" sz="1800" u="sng" dirty="0"/>
              <a:t>West-to-North Stability Limit</a:t>
            </a:r>
          </a:p>
          <a:p>
            <a:pPr marL="461963" indent="-461963">
              <a:buFont typeface="Arial" pitchFamily="34" charset="0"/>
              <a:buChar char="•"/>
              <a:defRPr/>
            </a:pPr>
            <a:r>
              <a:rPr lang="en-US" sz="1800" dirty="0"/>
              <a:t>Two months ago ERCOT created nodal W-N limit to be less than zonal so that OC1 in zonal would not be activated</a:t>
            </a:r>
          </a:p>
          <a:p>
            <a:pPr marL="461963" indent="-461963">
              <a:buFont typeface="Arial" pitchFamily="34" charset="0"/>
              <a:buChar char="•"/>
              <a:defRPr/>
            </a:pPr>
            <a:r>
              <a:rPr lang="en-US" sz="1800" dirty="0"/>
              <a:t>At 0915 W-N activated in zonal</a:t>
            </a:r>
          </a:p>
          <a:p>
            <a:pPr marL="461963" indent="-461963">
              <a:buFont typeface="Arial" pitchFamily="34" charset="0"/>
              <a:buChar char="•"/>
              <a:defRPr/>
            </a:pPr>
            <a:r>
              <a:rPr lang="en-US" sz="1800" dirty="0"/>
              <a:t>Begin LFC test at 1000, nodal constraints for W-N limit were in place </a:t>
            </a:r>
          </a:p>
          <a:p>
            <a:pPr marL="461963" indent="-461963">
              <a:buFont typeface="Arial" pitchFamily="34" charset="0"/>
              <a:buChar char="•"/>
              <a:defRPr/>
            </a:pPr>
            <a:r>
              <a:rPr lang="en-US" sz="1800" dirty="0"/>
              <a:t>During transition to nodal and until 1300, Nodal and Zonal W-N limit exceeded, and QSE basepoints not being followed downward to relieve constraint and avoid impacting zonal prices</a:t>
            </a:r>
          </a:p>
          <a:p>
            <a:pPr marL="461963" indent="-461963">
              <a:buFont typeface="Arial" pitchFamily="34" charset="0"/>
              <a:buChar char="•"/>
              <a:defRPr/>
            </a:pPr>
            <a:r>
              <a:rPr lang="en-US" sz="1800" dirty="0"/>
              <a:t>ERCOT will work closely with market for W-N management for 48-hour test</a:t>
            </a:r>
          </a:p>
          <a:p>
            <a:pPr>
              <a:defRPr/>
            </a:pPr>
            <a:endParaRPr lang="en-US" sz="1800" u="sng" dirty="0"/>
          </a:p>
          <a:p>
            <a:pPr>
              <a:defRPr/>
            </a:pPr>
            <a:r>
              <a:rPr lang="en-US" sz="1800" u="sng" dirty="0"/>
              <a:t>Negative system lambda for some intervals</a:t>
            </a:r>
          </a:p>
          <a:p>
            <a:pPr marL="461963" indent="-461963">
              <a:buFont typeface="Arial" pitchFamily="34" charset="0"/>
              <a:buChar char="•"/>
              <a:defRPr/>
            </a:pPr>
            <a:r>
              <a:rPr lang="en-US" sz="1800" dirty="0"/>
              <a:t>Shift Factor cut-off at 3%</a:t>
            </a:r>
          </a:p>
          <a:p>
            <a:pPr marL="461963" indent="-461963">
              <a:buFont typeface="Arial" pitchFamily="34" charset="0"/>
              <a:buChar char="•"/>
              <a:defRPr/>
            </a:pPr>
            <a:r>
              <a:rPr lang="en-US" sz="1800" dirty="0"/>
              <a:t>Wind Resources became marginal</a:t>
            </a:r>
          </a:p>
          <a:p>
            <a:pPr marL="461963" indent="-461963">
              <a:buFont typeface="Arial" pitchFamily="34" charset="0"/>
              <a:buChar char="•"/>
              <a:defRPr/>
            </a:pPr>
            <a:r>
              <a:rPr lang="en-US" sz="1800" dirty="0"/>
              <a:t>42 WGRs did not have shift factors</a:t>
            </a:r>
          </a:p>
          <a:p>
            <a:pPr>
              <a:defRPr/>
            </a:pPr>
            <a:endParaRPr lang="en-US" sz="1800" u="sng" dirty="0"/>
          </a:p>
          <a:p>
            <a:pPr>
              <a:defRPr/>
            </a:pPr>
            <a:r>
              <a:rPr lang="en-US" sz="1800" u="sng" dirty="0"/>
              <a:t>Next steps</a:t>
            </a:r>
          </a:p>
          <a:p>
            <a:pPr marL="461963" indent="-461963">
              <a:buFont typeface="Arial" pitchFamily="34" charset="0"/>
              <a:buChar char="•"/>
              <a:defRPr/>
            </a:pPr>
            <a:r>
              <a:rPr lang="en-US" sz="1800" dirty="0"/>
              <a:t>ERCOT will continue to roll out updates on the market calls and next NATF</a:t>
            </a:r>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1800" kern="0" dirty="0">
                <a:latin typeface="+mj-lt"/>
                <a:ea typeface="+mj-ea"/>
                <a:cs typeface="+mj-cs"/>
              </a:rPr>
              <a:t>Other Observations and </a:t>
            </a:r>
            <a:r>
              <a:rPr lang="en-US" sz="1800" kern="0" dirty="0" smtClean="0">
                <a:latin typeface="+mj-lt"/>
                <a:ea typeface="+mj-ea"/>
                <a:cs typeface="+mj-cs"/>
              </a:rPr>
              <a:t>Analysis from the 8 Hour Test</a:t>
            </a:r>
            <a:endParaRPr lang="en-US" sz="18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1"/>
          <p:cNvSpPr>
            <a:spLocks noGrp="1"/>
          </p:cNvSpPr>
          <p:nvPr>
            <p:ph type="ftr" sz="quarter" idx="10"/>
          </p:nvPr>
        </p:nvSpPr>
        <p:spPr>
          <a:xfrm>
            <a:off x="6096000" y="6457950"/>
            <a:ext cx="2667000" cy="476250"/>
          </a:xfrm>
          <a:noFill/>
        </p:spPr>
        <p:txBody>
          <a:bodyPr/>
          <a:lstStyle/>
          <a:p>
            <a:r>
              <a:rPr lang="en-US" sz="1200" dirty="0" smtClean="0"/>
              <a:t>Technical Advisory Committee</a:t>
            </a:r>
          </a:p>
        </p:txBody>
      </p:sp>
      <p:sp>
        <p:nvSpPr>
          <p:cNvPr id="11267" name="TextBox 2"/>
          <p:cNvSpPr txBox="1">
            <a:spLocks noChangeArrowheads="1"/>
          </p:cNvSpPr>
          <p:nvPr/>
        </p:nvSpPr>
        <p:spPr bwMode="auto">
          <a:xfrm>
            <a:off x="304800" y="838200"/>
            <a:ext cx="8686800" cy="2308225"/>
          </a:xfrm>
          <a:prstGeom prst="rect">
            <a:avLst/>
          </a:prstGeom>
          <a:noFill/>
          <a:ln w="9525">
            <a:noFill/>
            <a:miter lim="800000"/>
            <a:headEnd/>
            <a:tailEnd/>
          </a:ln>
        </p:spPr>
        <p:txBody>
          <a:bodyPr>
            <a:spAutoFit/>
          </a:bodyPr>
          <a:lstStyle/>
          <a:p>
            <a:r>
              <a:rPr lang="en-US" sz="1800"/>
              <a:t>Continue analysis of 8-hour test and consider improvements to 48-hr test</a:t>
            </a:r>
          </a:p>
          <a:p>
            <a:r>
              <a:rPr lang="en-US" sz="1800"/>
              <a:t>	-Can discuss at next NATF</a:t>
            </a:r>
          </a:p>
          <a:p>
            <a:endParaRPr lang="en-US" sz="1800" u="sng"/>
          </a:p>
          <a:p>
            <a:r>
              <a:rPr lang="en-US" sz="1800"/>
              <a:t>Week of June 28</a:t>
            </a:r>
          </a:p>
          <a:p>
            <a:pPr lvl="1"/>
            <a:r>
              <a:rPr lang="en-US" sz="1800"/>
              <a:t>48-Hour LFC Test Workshop</a:t>
            </a:r>
          </a:p>
          <a:p>
            <a:endParaRPr lang="en-US" sz="1800"/>
          </a:p>
          <a:p>
            <a:r>
              <a:rPr lang="en-US" sz="1800"/>
              <a:t>Week of July 20</a:t>
            </a:r>
          </a:p>
          <a:p>
            <a:pPr lvl="1"/>
            <a:r>
              <a:rPr lang="en-US" sz="1800"/>
              <a:t>Conduct 48-Hour LFC Test (July 20, 21, 22)</a:t>
            </a:r>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1800" kern="0" dirty="0">
                <a:latin typeface="+mj-lt"/>
                <a:ea typeface="+mj-ea"/>
                <a:cs typeface="+mj-cs"/>
              </a:rPr>
              <a:t>Next Steps for the 48-hour </a:t>
            </a:r>
            <a:r>
              <a:rPr lang="en-US" sz="1800" kern="0" dirty="0" smtClean="0">
                <a:latin typeface="+mj-lt"/>
                <a:ea typeface="+mj-ea"/>
                <a:cs typeface="+mj-cs"/>
              </a:rPr>
              <a:t>LFC in July </a:t>
            </a:r>
            <a:r>
              <a:rPr lang="en-US" sz="1800" kern="0" dirty="0">
                <a:solidFill>
                  <a:schemeClr val="bg1"/>
                </a:solidFill>
                <a:latin typeface="+mj-lt"/>
                <a:ea typeface="+mj-ea"/>
                <a:cs typeface="+mj-cs"/>
              </a:rPr>
              <a:t>Test</a:t>
            </a:r>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p>
            <a:r>
              <a:rPr lang="en-US" dirty="0" smtClean="0"/>
              <a:t>Technical Advisory Committee</a:t>
            </a:r>
          </a:p>
        </p:txBody>
      </p:sp>
      <p:sp>
        <p:nvSpPr>
          <p:cNvPr id="8195" name="Date Placeholder 3"/>
          <p:cNvSpPr>
            <a:spLocks noGrp="1"/>
          </p:cNvSpPr>
          <p:nvPr>
            <p:ph type="dt" sz="quarter" idx="12"/>
          </p:nvPr>
        </p:nvSpPr>
        <p:spPr>
          <a:noFill/>
        </p:spPr>
        <p:txBody>
          <a:bodyPr/>
          <a:lstStyle/>
          <a:p>
            <a:r>
              <a:rPr lang="en-US" smtClean="0"/>
              <a:t>1 July 2010</a:t>
            </a:r>
            <a:endParaRPr lang="en-US" dirty="0" smtClean="0"/>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a:t>Program Status</a:t>
            </a:r>
          </a:p>
          <a:p>
            <a:pPr marL="285750" indent="-285750">
              <a:spcBef>
                <a:spcPct val="20000"/>
              </a:spcBef>
              <a:spcAft>
                <a:spcPct val="20000"/>
              </a:spcAft>
            </a:pPr>
            <a:endParaRPr lang="en-US" sz="2000" b="1" dirty="0" smtClean="0"/>
          </a:p>
          <a:p>
            <a:pPr marL="285750" indent="-285750">
              <a:spcBef>
                <a:spcPct val="20000"/>
              </a:spcBef>
              <a:spcAft>
                <a:spcPct val="20000"/>
              </a:spcAft>
              <a:buFont typeface="Arial" pitchFamily="34" charset="0"/>
              <a:buChar char="•"/>
            </a:pPr>
            <a:r>
              <a:rPr lang="en-US" sz="2000" b="1" dirty="0" smtClean="0"/>
              <a:t>LFC Overview</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Cut-Over Overview – Network Modeling</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Market Readiness</a:t>
            </a:r>
          </a:p>
          <a:p>
            <a:pPr marL="285750" indent="-285750">
              <a:spcBef>
                <a:spcPct val="20000"/>
              </a:spcBef>
              <a:spcAft>
                <a:spcPct val="20000"/>
              </a:spcAft>
            </a:pPr>
            <a:endParaRPr lang="en-US" sz="2000" b="1" dirty="0"/>
          </a:p>
          <a:p>
            <a:pPr marL="285750" indent="-285750">
              <a:spcBef>
                <a:spcPct val="20000"/>
              </a:spcBef>
              <a:spcAft>
                <a:spcPct val="20000"/>
              </a:spcAft>
              <a:buFont typeface="Arial" pitchFamily="34" charset="0"/>
              <a:buChar char="•"/>
            </a:pPr>
            <a:r>
              <a:rPr lang="en-US" sz="2000" b="1" dirty="0"/>
              <a:t>Follow-Up </a:t>
            </a:r>
            <a:r>
              <a:rPr lang="en-US" sz="2000" b="1" dirty="0" smtClean="0"/>
              <a:t>Discussion</a:t>
            </a:r>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Review of Network Modeling Go-Live Items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Market Trials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r>
              <a:rPr lang="en-US" dirty="0" smtClean="0"/>
              <a:t>ERCOT will measure readiness by the following categories:</a:t>
            </a:r>
          </a:p>
          <a:p>
            <a:pPr lvl="1"/>
            <a:r>
              <a:rPr lang="en-US" b="1" i="1" dirty="0" smtClean="0"/>
              <a:t>System Readiness</a:t>
            </a:r>
            <a:r>
              <a:rPr lang="en-US" dirty="0" smtClean="0"/>
              <a:t> – an evaluation of a particular system needed to support identified market activities</a:t>
            </a:r>
          </a:p>
          <a:p>
            <a:pPr lvl="1"/>
            <a:r>
              <a:rPr lang="en-US" b="1" i="1" dirty="0" smtClean="0"/>
              <a:t>Process Readiness</a:t>
            </a:r>
            <a:r>
              <a:rPr lang="en-US" dirty="0" smtClean="0"/>
              <a:t> – an evaluation of the Processes and Procedures necessary to support identified market activities</a:t>
            </a:r>
          </a:p>
          <a:p>
            <a:pPr lvl="1"/>
            <a:r>
              <a:rPr lang="en-US" b="1" i="1" dirty="0" smtClean="0"/>
              <a:t>People Readiness</a:t>
            </a:r>
            <a:r>
              <a:rPr lang="en-US" dirty="0" smtClean="0"/>
              <a:t> – an evaluation of ERCOT and Market Participant capabilities to support identified market activities</a:t>
            </a:r>
          </a:p>
          <a:p>
            <a:pPr>
              <a:buNone/>
            </a:pPr>
            <a:endParaRPr lang="en-US" dirty="0" smtClean="0"/>
          </a:p>
          <a:p>
            <a:r>
              <a:rPr lang="en-US" dirty="0" smtClean="0"/>
              <a:t>ERCOT reviewed the readiness criteria at the 6/23/10 NATF and is requesting a vote from the 7/1/10 TAC on the Market Readiness Criteria per Section 21.12.3, Notice to Market Participants of Effective Date for Nodal Protocol Provisions and Retirement of Zonal Protocol </a:t>
            </a:r>
            <a:r>
              <a:rPr lang="en-US" dirty="0" smtClean="0"/>
              <a:t>Provision</a:t>
            </a:r>
            <a:endParaRPr lang="en-US" dirty="0" smtClean="0"/>
          </a:p>
        </p:txBody>
      </p:sp>
      <p:sp>
        <p:nvSpPr>
          <p:cNvPr id="6" name="Date Placeholder 5"/>
          <p:cNvSpPr>
            <a:spLocks noGrp="1"/>
          </p:cNvSpPr>
          <p:nvPr>
            <p:ph type="dt" sz="half" idx="12"/>
          </p:nvPr>
        </p:nvSpPr>
        <p:spPr/>
        <p:txBody>
          <a:bodyPr/>
          <a:lstStyle/>
          <a:p>
            <a:pPr>
              <a:defRPr/>
            </a:pPr>
            <a:r>
              <a:rPr lang="en-US" smtClean="0"/>
              <a:t>1 July 2010</a:t>
            </a:r>
            <a:endParaRPr lang="en-US"/>
          </a:p>
        </p:txBody>
      </p:sp>
      <p:sp>
        <p:nvSpPr>
          <p:cNvPr id="7" name="Footer Placeholder 6"/>
          <p:cNvSpPr>
            <a:spLocks noGrp="1"/>
          </p:cNvSpPr>
          <p:nvPr>
            <p:ph type="ftr" sz="quarter" idx="11"/>
          </p:nvPr>
        </p:nvSpPr>
        <p:spPr>
          <a:xfrm>
            <a:off x="6400800" y="6477000"/>
            <a:ext cx="2590800" cy="3810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dirty="0" smtClean="0"/>
              <a:t>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 </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smtClean="0"/>
              <a:t>1 July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n-lt"/>
                <a:ea typeface="+mj-ea"/>
                <a:cs typeface="+mj-cs"/>
              </a:rPr>
              <a:t>Nodal Program Cutover</a:t>
            </a:r>
            <a:endParaRPr kumimoji="0" lang="en-US" sz="1800" b="1" i="0" u="none" strike="noStrike" kern="0" cap="none" spc="0" normalizeH="0" baseline="0" noProof="0" dirty="0" smtClean="0">
              <a:ln>
                <a:noFill/>
              </a:ln>
              <a:solidFill>
                <a:schemeClr val="bg1"/>
              </a:solidFill>
              <a:effectLst/>
              <a:uLnTx/>
              <a:uFillTx/>
              <a:latin typeface="+mn-lt"/>
              <a:ea typeface="+mj-ea"/>
              <a:cs typeface="+mj-cs"/>
            </a:endParaRPr>
          </a:p>
        </p:txBody>
      </p:sp>
      <p:graphicFrame>
        <p:nvGraphicFramePr>
          <p:cNvPr id="19" name="Table 18"/>
          <p:cNvGraphicFramePr>
            <a:graphicFrameLocks noGrp="1"/>
          </p:cNvGraphicFramePr>
          <p:nvPr/>
        </p:nvGraphicFramePr>
        <p:xfrm>
          <a:off x="304799" y="1295400"/>
          <a:ext cx="8458200" cy="3814825"/>
        </p:xfrm>
        <a:graphic>
          <a:graphicData uri="http://schemas.openxmlformats.org/drawingml/2006/table">
            <a:tbl>
              <a:tblPr firstRow="1" bandRow="1">
                <a:tableStyleId>{93296810-A885-4BE3-A3E7-6D5BEEA58F35}</a:tableStyleId>
              </a:tblPr>
              <a:tblGrid>
                <a:gridCol w="2590801"/>
                <a:gridCol w="838200"/>
                <a:gridCol w="5029199"/>
              </a:tblGrid>
              <a:tr h="400938">
                <a:tc gridSpan="3">
                  <a:txBody>
                    <a:bodyPr/>
                    <a:lstStyle/>
                    <a:p>
                      <a:r>
                        <a:rPr lang="en-US" sz="1400" dirty="0" smtClean="0"/>
                        <a:t>Cutover Timeline Key Dates (Aug – Oct)</a:t>
                      </a:r>
                      <a:endParaRPr lang="en-US" sz="1400" dirty="0"/>
                    </a:p>
                  </a:txBody>
                  <a:tcPr/>
                </a:tc>
                <a:tc hMerge="1">
                  <a:txBody>
                    <a:bodyPr/>
                    <a:lstStyle/>
                    <a:p>
                      <a:endParaRPr lang="en-US" sz="1400" dirty="0"/>
                    </a:p>
                  </a:txBody>
                  <a:tcPr/>
                </a:tc>
                <a:tc hMerge="1">
                  <a:txBody>
                    <a:bodyPr/>
                    <a:lstStyle/>
                    <a:p>
                      <a:endParaRPr lang="en-US" sz="1400" dirty="0"/>
                    </a:p>
                  </a:txBody>
                  <a:tcP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08/01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09/01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10/02</a:t>
                      </a:r>
                      <a:endParaRPr lang="en-US" sz="1400" b="0" baseline="30000" dirty="0" smtClean="0"/>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10/13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10/15</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 Network Modeling</a:t>
                      </a:r>
                      <a:r>
                        <a:rPr lang="en-US" sz="1400" b="0" baseline="0" dirty="0" smtClean="0"/>
                        <a:t> timelines</a:t>
                      </a:r>
                      <a:endParaRPr lang="en-US" sz="1400" b="0" dirty="0" smtClean="0"/>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Deadline</a:t>
                      </a:r>
                      <a:r>
                        <a:rPr lang="en-US" sz="1400" b="0" baseline="0" dirty="0" smtClean="0"/>
                        <a:t> to submit Model changes for Month of December</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PCRR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CRR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Model complete and available for Market Participant testing</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08/14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10/02</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10/13</a:t>
                      </a:r>
                      <a:endParaRPr lang="en-US" sz="14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a:t>
                      </a:r>
                      <a:r>
                        <a:rPr lang="en-US" sz="1400" b="0" baseline="0" dirty="0" smtClean="0"/>
                        <a:t> Outages occurring in December </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December Outages pulled</a:t>
                      </a:r>
                      <a:r>
                        <a:rPr lang="en-US" sz="1400" b="0" baseline="0" dirty="0" smtClean="0"/>
                        <a:t> for initial CRR Network Model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December Outages pulled for CRR Network Model</a:t>
                      </a:r>
                    </a:p>
                  </a:txBody>
                  <a:tcPr anchor="ctr"/>
                </a:tc>
              </a:tr>
              <a:tr h="487807">
                <a:tc>
                  <a:txBody>
                    <a:bodyPr/>
                    <a:lstStyle/>
                    <a:p>
                      <a:r>
                        <a:rPr lang="en-US" sz="1400" dirty="0" smtClean="0"/>
                        <a:t>Credit Management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10/21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t>Initial Credit Limit for CRR Auction posted</a:t>
                      </a:r>
                    </a:p>
                  </a:txBody>
                  <a:tcPr anchor="ctr"/>
                </a:tc>
              </a:tr>
              <a:tr h="487807">
                <a:tc>
                  <a:txBody>
                    <a:bodyPr/>
                    <a:lstStyle/>
                    <a:p>
                      <a:r>
                        <a:rPr lang="en-US" sz="14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08/13</a:t>
                      </a:r>
                      <a:endParaRPr lang="en-US" sz="1400" b="0" dirty="0" smtClean="0"/>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10/18</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10/20</a:t>
                      </a:r>
                      <a:r>
                        <a:rPr lang="en-US" sz="1400" b="0" baseline="0" dirty="0" smtClean="0"/>
                        <a:t> </a:t>
                      </a:r>
                      <a:endParaRPr lang="en-US" sz="1400" b="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Last day to Register for CRR Monthly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PCRR Nominations close for December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Allocation results published / Network Model Posted</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
        <p:nvSpPr>
          <p:cNvPr id="6" name="Rectangle 5"/>
          <p:cNvSpPr/>
          <p:nvPr/>
        </p:nvSpPr>
        <p:spPr>
          <a:xfrm>
            <a:off x="152400" y="819090"/>
            <a:ext cx="8991600" cy="369332"/>
          </a:xfrm>
          <a:prstGeom prst="rect">
            <a:avLst/>
          </a:prstGeom>
        </p:spPr>
        <p:txBody>
          <a:bodyPr wrap="square">
            <a:spAutoFit/>
          </a:bodyPr>
          <a:lstStyle/>
          <a:p>
            <a:pPr marL="342900" lvl="1" indent="-342900">
              <a:spcBef>
                <a:spcPct val="20000"/>
              </a:spcBef>
              <a:defRPr/>
            </a:pPr>
            <a:r>
              <a:rPr lang="en-US" dirty="0" smtClean="0"/>
              <a:t>The table below outlines key dates and activities requiring Market Participant support</a:t>
            </a:r>
            <a:endParaRPr lang="en-US" b="1" kern="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dirty="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t>Network Operations Modeling – Go Live</a:t>
            </a:r>
            <a:endParaRPr lang="en-US" sz="2000" b="1" kern="0" dirty="0" smtClean="0">
              <a:solidFill>
                <a:schemeClr val="bg1"/>
              </a:solidFill>
            </a:endParaRPr>
          </a:p>
        </p:txBody>
      </p:sp>
      <p:graphicFrame>
        <p:nvGraphicFramePr>
          <p:cNvPr id="19" name="Table 18"/>
          <p:cNvGraphicFramePr>
            <a:graphicFrameLocks noGrp="1"/>
          </p:cNvGraphicFramePr>
          <p:nvPr/>
        </p:nvGraphicFramePr>
        <p:xfrm>
          <a:off x="457200" y="1066800"/>
          <a:ext cx="8305800" cy="40386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400" dirty="0" smtClean="0"/>
                        <a:t>System Readiness</a:t>
                      </a:r>
                      <a:endParaRPr lang="en-US" sz="1400" dirty="0"/>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SEM Go-Live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8/31/09</a:t>
                      </a:r>
                    </a:p>
                  </a:txBody>
                  <a:tcPr anchor="ctr"/>
                </a:tc>
                <a:tc>
                  <a:txBody>
                    <a:bodyPr/>
                    <a:lstStyle/>
                    <a:p>
                      <a:pPr algn="ctr"/>
                      <a:r>
                        <a:rPr lang="en-US" sz="1200" b="1" dirty="0" smtClean="0"/>
                        <a:t>Complete</a:t>
                      </a:r>
                      <a:endParaRPr lang="en-US" sz="1200" b="1" dirty="0"/>
                    </a:p>
                  </a:txBody>
                  <a:tcPr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TSP</a:t>
                      </a:r>
                      <a:r>
                        <a:rPr lang="en-US" sz="1400" baseline="0" dirty="0" smtClean="0"/>
                        <a:t> Model Validation (Metric MP14C)</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4/30/10</a:t>
                      </a:r>
                    </a:p>
                  </a:txBody>
                  <a:tcPr anchor="ctr"/>
                </a:tc>
                <a:tc>
                  <a:txBody>
                    <a:bodyPr/>
                    <a:lstStyle/>
                    <a:p>
                      <a:pPr algn="ctr"/>
                      <a:r>
                        <a:rPr lang="en-US" sz="1200" b="1" dirty="0" smtClean="0"/>
                        <a:t>Complete</a:t>
                      </a:r>
                      <a:endParaRPr lang="en-US" sz="1200" b="1" dirty="0"/>
                    </a:p>
                  </a:txBody>
                  <a:tcPr anchor="ctr"/>
                </a:tc>
              </a:tr>
              <a:tr h="381000">
                <a:tc>
                  <a:txBody>
                    <a:bodyPr/>
                    <a:lstStyle/>
                    <a:p>
                      <a:r>
                        <a:rPr lang="en-US" sz="1400" dirty="0" smtClean="0"/>
                        <a:t>Model Change Request Tools Support</a:t>
                      </a:r>
                      <a:r>
                        <a:rPr lang="en-US" sz="1400" baseline="0" dirty="0" smtClean="0"/>
                        <a:t> Market Updates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304800">
                <a:tc>
                  <a:txBody>
                    <a:bodyPr/>
                    <a:lstStyle/>
                    <a:p>
                      <a:r>
                        <a:rPr lang="en-US" sz="1400" dirty="0" smtClean="0"/>
                        <a:t>Regular Model Loads</a:t>
                      </a:r>
                      <a:r>
                        <a:rPr lang="en-US" sz="1400" baseline="0" dirty="0" smtClean="0"/>
                        <a:t> into Market Trials Systems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487807">
                <a:tc>
                  <a:txBody>
                    <a:bodyPr/>
                    <a:lstStyle/>
                    <a:p>
                      <a:r>
                        <a:rPr lang="en-US" sz="1400" dirty="0" smtClean="0"/>
                        <a:t>8 Hour LFC Test Executed</a:t>
                      </a:r>
                      <a:r>
                        <a:rPr lang="en-US" sz="1400" baseline="0" dirty="0" smtClean="0"/>
                        <a:t> w/ Network Model from NMMS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6/17/10</a:t>
                      </a:r>
                      <a:endParaRPr lang="en-US" sz="1200" b="1" baseline="30000" dirty="0" smtClean="0"/>
                    </a:p>
                  </a:txBody>
                  <a:tcPr anchor="ctr"/>
                </a:tc>
                <a:tc>
                  <a:txBody>
                    <a:bodyPr/>
                    <a:lstStyle/>
                    <a:p>
                      <a:pPr algn="ctr"/>
                      <a:r>
                        <a:rPr lang="en-US" sz="1200" b="1" dirty="0" smtClean="0"/>
                        <a:t>Complete</a:t>
                      </a:r>
                      <a:endParaRPr lang="en-US" sz="1200" b="1" dirty="0"/>
                    </a:p>
                  </a:txBody>
                  <a:tcPr anchor="ctr"/>
                </a:tc>
              </a:tr>
              <a:tr h="345441">
                <a:tc gridSpan="3">
                  <a:txBody>
                    <a:bodyPr/>
                    <a:lstStyle/>
                    <a:p>
                      <a:r>
                        <a:rPr lang="en-US" sz="1400"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487807">
                <a:tc>
                  <a:txBody>
                    <a:bodyPr/>
                    <a:lstStyle/>
                    <a:p>
                      <a:r>
                        <a:rPr lang="en-US" sz="1400" b="0" dirty="0" smtClean="0"/>
                        <a:t>Network Operations</a:t>
                      </a:r>
                      <a:r>
                        <a:rPr lang="en-US" sz="1400" b="0" baseline="0" dirty="0" smtClean="0"/>
                        <a:t> Change Request Timeline Transition Plan established</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6/03/10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Complete</a:t>
                      </a:r>
                      <a:endParaRPr lang="en-US" sz="1200" b="1" baseline="0" dirty="0" smtClean="0"/>
                    </a:p>
                  </a:txBody>
                  <a:tcPr anchor="ctr"/>
                </a:tc>
              </a:tr>
              <a:tr h="401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a:t>
                      </a:r>
                      <a:r>
                        <a:rPr lang="en-US" sz="1400" baseline="0" dirty="0" smtClean="0"/>
                        <a:t> Modeling Procedures Ready</a:t>
                      </a:r>
                      <a:endParaRPr lang="en-US" sz="1400" b="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8/01/10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endParaRPr lang="en-US" sz="1800" b="1" baseline="0" dirty="0" smtClean="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Rules – Protocol Transition Plan for September </a:t>
                      </a:r>
                    </a:p>
                  </a:txBody>
                  <a:tcPr anchor="ctr"/>
                </a:tc>
                <a:tc>
                  <a:txBody>
                    <a:bodyPr/>
                    <a:lstStyle/>
                    <a:p>
                      <a:pPr algn="ctr"/>
                      <a:r>
                        <a:rPr lang="en-US" sz="1200" b="1" dirty="0" smtClean="0"/>
                        <a:t>7/23/10</a:t>
                      </a:r>
                      <a:endParaRPr lang="en-US" sz="1200" b="1" dirty="0"/>
                    </a:p>
                  </a:txBody>
                  <a:tcPr anchor="ctr"/>
                </a:tc>
                <a:tc>
                  <a:txBody>
                    <a:bodyPr/>
                    <a:lstStyle/>
                    <a:p>
                      <a:pPr algn="ctr"/>
                      <a:r>
                        <a:rPr lang="en-US" sz="1200" b="1" dirty="0" smtClean="0"/>
                        <a:t>In Progress</a:t>
                      </a:r>
                      <a:endParaRPr lang="en-US"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t>Network Operations Modeling – Go Live</a:t>
            </a:r>
            <a:endParaRPr lang="en-US" sz="2000" b="1" kern="0" dirty="0" smtClean="0">
              <a:solidFill>
                <a:schemeClr val="bg1"/>
              </a:solidFill>
            </a:endParaRPr>
          </a:p>
        </p:txBody>
      </p:sp>
      <p:graphicFrame>
        <p:nvGraphicFramePr>
          <p:cNvPr id="19" name="Table 18"/>
          <p:cNvGraphicFramePr>
            <a:graphicFrameLocks noGrp="1"/>
          </p:cNvGraphicFramePr>
          <p:nvPr/>
        </p:nvGraphicFramePr>
        <p:xfrm>
          <a:off x="457200" y="1066800"/>
          <a:ext cx="8305800" cy="45720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pPr marL="0" algn="l" defTabSz="914400" rtl="0" eaLnBrk="1" latinLnBrk="0" hangingPunct="1"/>
                      <a:r>
                        <a:rPr lang="en-US" sz="1400" b="1" kern="1200" dirty="0" smtClean="0">
                          <a:solidFill>
                            <a:schemeClr val="bg1"/>
                          </a:solidFill>
                          <a:latin typeface="+mn-lt"/>
                          <a:ea typeface="+mn-ea"/>
                          <a:cs typeface="+mn-cs"/>
                        </a:rPr>
                        <a:t>People Readiness</a:t>
                      </a:r>
                      <a:endParaRPr lang="en-US" sz="1400" b="1" kern="1200" dirty="0">
                        <a:solidFill>
                          <a:schemeClr val="bg1"/>
                        </a:solidFill>
                        <a:latin typeface="+mn-lt"/>
                        <a:ea typeface="+mn-ea"/>
                        <a:cs typeface="+mn-cs"/>
                      </a:endParaRPr>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Support</a:t>
                      </a:r>
                      <a:r>
                        <a:rPr lang="en-US" sz="1400" baseline="0" dirty="0" smtClean="0"/>
                        <a:t> of Market Trials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Trained on System and Processes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6/22/10 </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Participant Training Delivered</a:t>
                      </a: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7/29/09</a:t>
                      </a: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Green</a:t>
                      </a:r>
                    </a:p>
                  </a:txBody>
                  <a:tcPr anchor="ctr" horzOverflow="overflow"/>
                </a:tc>
              </a:tr>
              <a:tr h="381000">
                <a:tc gridSpan="3">
                  <a:txBody>
                    <a:bodyPr/>
                    <a:lstStyle/>
                    <a:p>
                      <a:r>
                        <a:rPr lang="en-US" sz="1400" b="1" dirty="0" smtClean="0">
                          <a:solidFill>
                            <a:schemeClr val="bg1"/>
                          </a:solidFill>
                        </a:rPr>
                        <a:t>Readiness</a:t>
                      </a:r>
                      <a:r>
                        <a:rPr lang="en-US" sz="1400" b="1" baseline="0" dirty="0" smtClean="0">
                          <a:solidFill>
                            <a:schemeClr val="bg1"/>
                          </a:solidFill>
                        </a:rPr>
                        <a:t> Review and Approval</a:t>
                      </a:r>
                      <a:endParaRPr lang="en-US" sz="1400" b="1" dirty="0" smtClean="0">
                        <a:solidFill>
                          <a:schemeClr val="bg1"/>
                        </a:solidFill>
                      </a:endParaRPr>
                    </a:p>
                  </a:txBody>
                  <a:tcPr anchor="ctr">
                    <a:solidFill>
                      <a:schemeClr val="accent6"/>
                    </a:solidFill>
                  </a:tcPr>
                </a:tc>
                <a:tc hMerge="1">
                  <a:txBody>
                    <a:bodyPr/>
                    <a:lstStyle/>
                    <a:p>
                      <a:endParaRPr lang="en-US"/>
                    </a:p>
                  </a:txBody>
                  <a:tcPr/>
                </a:tc>
                <a:tc hMerge="1">
                  <a:txBody>
                    <a:bodyPr/>
                    <a:lstStyle/>
                    <a:p>
                      <a:endParaRPr lang="en-US"/>
                    </a:p>
                  </a:txBody>
                  <a:tcPr/>
                </a:tc>
              </a:tr>
              <a:tr h="381000">
                <a:tc>
                  <a:txBody>
                    <a:bodyPr/>
                    <a:lstStyle/>
                    <a:p>
                      <a:r>
                        <a:rPr lang="en-US" sz="1400" dirty="0" smtClean="0"/>
                        <a:t>NATF Review</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6/23/10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In Progress</a:t>
                      </a:r>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Management</a:t>
                      </a:r>
                      <a:r>
                        <a:rPr lang="en-US" sz="1400" baseline="0" dirty="0" smtClean="0"/>
                        <a:t> Approval</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 6/26/10</a:t>
                      </a:r>
                    </a:p>
                  </a:txBody>
                  <a:tcPr anchor="ctr"/>
                </a:tc>
                <a:tc>
                  <a:txBody>
                    <a:bodyPr/>
                    <a:lstStyle/>
                    <a:p>
                      <a:pPr algn="ctr"/>
                      <a:r>
                        <a:rPr lang="en-US" sz="1200" b="1" dirty="0" smtClean="0"/>
                        <a:t>In</a:t>
                      </a:r>
                      <a:r>
                        <a:rPr lang="en-US" sz="1200" b="1" baseline="0" dirty="0" smtClean="0"/>
                        <a:t> Progress</a:t>
                      </a:r>
                      <a:endParaRPr lang="en-US" sz="1200" b="1" dirty="0"/>
                    </a:p>
                  </a:txBody>
                  <a:tcPr anchor="ctr"/>
                </a:tc>
              </a:tr>
              <a:tr h="381000">
                <a:tc>
                  <a:txBody>
                    <a:bodyPr/>
                    <a:lstStyle/>
                    <a:p>
                      <a:r>
                        <a:rPr lang="en-US" sz="1400" dirty="0" smtClean="0"/>
                        <a:t>TAC Approval</a:t>
                      </a:r>
                    </a:p>
                  </a:txBody>
                  <a:tcPr anchor="ctr"/>
                </a:tc>
                <a:tc>
                  <a:txBody>
                    <a:bodyPr/>
                    <a:lstStyle/>
                    <a:p>
                      <a:pPr algn="ctr"/>
                      <a:r>
                        <a:rPr lang="en-US" sz="1200" b="1" dirty="0" smtClean="0"/>
                        <a:t>7/01/10</a:t>
                      </a:r>
                      <a:endParaRPr lang="en-US" sz="1200" b="1" dirty="0"/>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7/20/10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7/30/10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8/20/10</a:t>
                      </a:r>
                    </a:p>
                  </a:txBody>
                  <a:tcPr anchor="ctr"/>
                </a:tc>
                <a:tc>
                  <a:txBody>
                    <a:bodyPr/>
                    <a:lstStyle/>
                    <a:p>
                      <a:pPr algn="ctr"/>
                      <a:endParaRPr lang="en-US" sz="12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dirty="0" smtClean="0"/>
              <a:t>For TAC Consideration</a:t>
            </a:r>
          </a:p>
        </p:txBody>
      </p:sp>
      <p:sp>
        <p:nvSpPr>
          <p:cNvPr id="17410" name="Content Placeholder 4"/>
          <p:cNvSpPr>
            <a:spLocks noGrp="1"/>
          </p:cNvSpPr>
          <p:nvPr>
            <p:ph idx="1"/>
          </p:nvPr>
        </p:nvSpPr>
        <p:spPr/>
        <p:txBody>
          <a:bodyPr/>
          <a:lstStyle/>
          <a:p>
            <a:pPr>
              <a:buNone/>
            </a:pPr>
            <a:r>
              <a:rPr lang="en-US" dirty="0" smtClean="0"/>
              <a:t>Possible motion for TAC consideration:</a:t>
            </a:r>
          </a:p>
          <a:p>
            <a:pPr>
              <a:buNone/>
            </a:pPr>
            <a:r>
              <a:rPr lang="en-US" i="1" dirty="0" smtClean="0"/>
              <a:t>	</a:t>
            </a:r>
            <a:r>
              <a:rPr lang="en-US" b="0" i="1" dirty="0" smtClean="0"/>
              <a:t>TAC certifies that all Network Operations Model Go-Live Market Readiness Criteria have been met or are on schedule to be delivered according to the go-live sequence.  TAC recommends that the Board also certify that all Market Readiness Criteria have been met for the Network Operations Model Go-Live on September 1, 2010.  TAC requests ERCOT Staff promptly notify NATF if any outstanding issues prevent proper maintenance and operation of the Network Operations Model.</a:t>
            </a:r>
            <a:endParaRPr lang="en-US" b="0" dirty="0" smtClean="0"/>
          </a:p>
          <a:p>
            <a:endParaRPr lang="en-US" i="1" dirty="0" smtClean="0"/>
          </a:p>
        </p:txBody>
      </p:sp>
      <p:sp>
        <p:nvSpPr>
          <p:cNvPr id="17411" name="Date Placeholder 5"/>
          <p:cNvSpPr>
            <a:spLocks noGrp="1"/>
          </p:cNvSpPr>
          <p:nvPr>
            <p:ph type="dt" sz="quarter" idx="12"/>
          </p:nvPr>
        </p:nvSpPr>
        <p:spPr>
          <a:noFill/>
        </p:spPr>
        <p:txBody>
          <a:bodyPr/>
          <a:lstStyle/>
          <a:p>
            <a:r>
              <a:rPr lang="en-US" smtClean="0"/>
              <a:t>1 July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381000" y="3581400"/>
            <a:ext cx="8305800" cy="1143000"/>
          </a:xfrm>
        </p:spPr>
        <p:txBody>
          <a:bodyPr/>
          <a:lstStyle/>
          <a:p>
            <a:pPr algn="ctr"/>
            <a:r>
              <a:rPr lang="en-US" dirty="0" smtClean="0"/>
              <a:t>Brandon McElfresh</a:t>
            </a:r>
          </a:p>
          <a:p>
            <a:pPr algn="ctr"/>
            <a:r>
              <a:rPr lang="en-US" dirty="0" smtClean="0"/>
              <a:t>Readiness &amp; Transformation</a:t>
            </a:r>
          </a:p>
        </p:txBody>
      </p:sp>
      <p:sp>
        <p:nvSpPr>
          <p:cNvPr id="69634" name="Title 5"/>
          <p:cNvSpPr>
            <a:spLocks noGrp="1"/>
          </p:cNvSpPr>
          <p:nvPr>
            <p:ph type="ctrTitle"/>
          </p:nvPr>
        </p:nvSpPr>
        <p:spPr>
          <a:xfrm>
            <a:off x="304800" y="1905000"/>
            <a:ext cx="8505825" cy="1241425"/>
          </a:xfrm>
        </p:spPr>
        <p:txBody>
          <a:bodyPr/>
          <a:lstStyle/>
          <a:p>
            <a:pPr algn="ctr"/>
            <a:r>
              <a:rPr lang="en-US" dirty="0" smtClean="0"/>
              <a:t>Market Readiness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Reminder – Nodal Registration Cutoff – QSEs and CRRAHs</a:t>
            </a:r>
            <a:endParaRPr lang="en-US" dirty="0"/>
          </a:p>
        </p:txBody>
      </p:sp>
      <p:sp>
        <p:nvSpPr>
          <p:cNvPr id="4" name="Footer Placeholder 3"/>
          <p:cNvSpPr>
            <a:spLocks noGrp="1"/>
          </p:cNvSpPr>
          <p:nvPr>
            <p:ph type="ftr" sz="quarter" idx="10"/>
          </p:nvPr>
        </p:nvSpPr>
        <p:spPr>
          <a:xfrm>
            <a:off x="5943600" y="6457950"/>
            <a:ext cx="2819400" cy="476250"/>
          </a:xfrm>
        </p:spPr>
        <p:txBody>
          <a:bodyPr/>
          <a:lstStyle/>
          <a:p>
            <a:pPr>
              <a:defRPr/>
            </a:pPr>
            <a:r>
              <a:rPr lang="en-US" sz="1200" dirty="0" smtClean="0"/>
              <a:t>Technical Advisory Committee</a:t>
            </a:r>
            <a:endParaRPr lang="en-US" sz="1200" dirty="0"/>
          </a:p>
        </p:txBody>
      </p:sp>
      <p:sp>
        <p:nvSpPr>
          <p:cNvPr id="5" name="Content Placeholder 2"/>
          <p:cNvSpPr>
            <a:spLocks noGrp="1"/>
          </p:cNvSpPr>
          <p:nvPr>
            <p:ph idx="1"/>
          </p:nvPr>
        </p:nvSpPr>
        <p:spPr>
          <a:xfrm>
            <a:off x="228600" y="685800"/>
            <a:ext cx="8686800" cy="4525963"/>
          </a:xfrm>
        </p:spPr>
        <p:txBody>
          <a:bodyPr/>
          <a:lstStyle/>
          <a:p>
            <a:pPr>
              <a:buFont typeface="Arial" pitchFamily="34" charset="0"/>
              <a:buChar char="•"/>
            </a:pPr>
            <a:r>
              <a:rPr lang="en-US" sz="1300" dirty="0" smtClean="0"/>
              <a:t>Scope</a:t>
            </a:r>
          </a:p>
          <a:p>
            <a:pPr lvl="1">
              <a:buFont typeface="Arial" pitchFamily="34" charset="0"/>
              <a:buChar char="•"/>
            </a:pPr>
            <a:r>
              <a:rPr lang="en-US" sz="1300" dirty="0" smtClean="0"/>
              <a:t>What is the cutoff date for QSEs and CRRAHs to begin registration for Nodal Go-Live (based on ERCOT resource availability)?</a:t>
            </a:r>
          </a:p>
          <a:p>
            <a:pPr>
              <a:buFont typeface="Arial" pitchFamily="34" charset="0"/>
              <a:buChar char="•"/>
            </a:pPr>
            <a:r>
              <a:rPr lang="en-US" sz="1300" dirty="0" smtClean="0"/>
              <a:t>Registration must begin by these dates to be qualified for Nodal Go-Live</a:t>
            </a:r>
          </a:p>
          <a:p>
            <a:pPr lvl="1">
              <a:buFont typeface="Arial" pitchFamily="34" charset="0"/>
              <a:buChar char="•"/>
            </a:pPr>
            <a:r>
              <a:rPr lang="en-US" sz="1300" b="1" u="sng" dirty="0" smtClean="0"/>
              <a:t>August 13</a:t>
            </a:r>
            <a:r>
              <a:rPr lang="en-US" sz="1300" b="1" u="sng" baseline="30000" dirty="0" smtClean="0"/>
              <a:t>th</a:t>
            </a:r>
            <a:r>
              <a:rPr lang="en-US" sz="1300" b="1" u="sng" dirty="0" smtClean="0"/>
              <a:t>, 2010</a:t>
            </a:r>
          </a:p>
          <a:p>
            <a:pPr lvl="2">
              <a:buFont typeface="Arial" pitchFamily="34" charset="0"/>
              <a:buChar char="•"/>
            </a:pPr>
            <a:r>
              <a:rPr lang="en-US" sz="1200" dirty="0" smtClean="0"/>
              <a:t>QSEs with Resources with a new WAN connection *</a:t>
            </a:r>
          </a:p>
          <a:p>
            <a:pPr lvl="2">
              <a:buFont typeface="Arial" pitchFamily="34" charset="0"/>
              <a:buChar char="•"/>
            </a:pPr>
            <a:r>
              <a:rPr lang="en-US" sz="1200" dirty="0" smtClean="0"/>
              <a:t>CRRAHs (to be qualified for the 10/13 PCRR nomination and for the 11/11 December 2010 CRR Auction) * ~</a:t>
            </a:r>
          </a:p>
          <a:p>
            <a:pPr lvl="1">
              <a:buFont typeface="Arial" pitchFamily="34" charset="0"/>
              <a:buChar char="•"/>
            </a:pPr>
            <a:r>
              <a:rPr lang="en-US" sz="1300" b="1" u="sng" dirty="0" smtClean="0"/>
              <a:t>October 1</a:t>
            </a:r>
            <a:r>
              <a:rPr lang="en-US" sz="1300" b="1" u="sng" baseline="30000" dirty="0" smtClean="0"/>
              <a:t>st</a:t>
            </a:r>
            <a:r>
              <a:rPr lang="en-US" sz="1300" b="1" u="sng" dirty="0" smtClean="0"/>
              <a:t>, 2010</a:t>
            </a:r>
          </a:p>
          <a:p>
            <a:pPr lvl="2">
              <a:buFont typeface="Arial" pitchFamily="34" charset="0"/>
              <a:buChar char="•"/>
            </a:pPr>
            <a:r>
              <a:rPr lang="en-US" sz="1200" dirty="0" smtClean="0"/>
              <a:t>QSE with Resources using a Nodal qualified service provider *</a:t>
            </a:r>
          </a:p>
          <a:p>
            <a:pPr lvl="2">
              <a:buFont typeface="Arial" pitchFamily="34" charset="0"/>
              <a:buChar char="•"/>
            </a:pPr>
            <a:r>
              <a:rPr lang="en-US" sz="1200" dirty="0" smtClean="0"/>
              <a:t>QSEs without Resources *</a:t>
            </a:r>
          </a:p>
          <a:p>
            <a:pPr lvl="2">
              <a:buFont typeface="Arial" pitchFamily="34" charset="0"/>
              <a:buChar char="•"/>
            </a:pPr>
            <a:r>
              <a:rPr lang="en-US" sz="1200" dirty="0" smtClean="0"/>
              <a:t>Sub-QSEs using a Nodal qualified parent QSE *</a:t>
            </a:r>
            <a:endParaRPr lang="en-US" sz="1300" dirty="0" smtClean="0"/>
          </a:p>
          <a:p>
            <a:pPr>
              <a:buFont typeface="Arial" pitchFamily="34" charset="0"/>
              <a:buChar char="•"/>
            </a:pPr>
            <a:r>
              <a:rPr lang="en-US" sz="1300" dirty="0" smtClean="0"/>
              <a:t> Mechanics</a:t>
            </a:r>
          </a:p>
          <a:p>
            <a:pPr lvl="2">
              <a:buFont typeface="Arial" pitchFamily="34" charset="0"/>
              <a:buChar char="•"/>
            </a:pPr>
            <a:r>
              <a:rPr lang="en-US" sz="1200" dirty="0" smtClean="0"/>
              <a:t>Qualification will follow the Nodal production qualification process and all testing will be done in the MOTE environment</a:t>
            </a:r>
          </a:p>
          <a:p>
            <a:pPr lvl="2">
              <a:buFont typeface="Arial" pitchFamily="34" charset="0"/>
              <a:buChar char="•"/>
            </a:pPr>
            <a:r>
              <a:rPr lang="en-US" sz="1200" dirty="0" smtClean="0"/>
              <a:t>MPs that want to begin registration past these </a:t>
            </a:r>
          </a:p>
          <a:p>
            <a:pPr lvl="2">
              <a:buNone/>
            </a:pPr>
            <a:r>
              <a:rPr lang="en-US" sz="1200" dirty="0" smtClean="0"/>
              <a:t>	deadlines will be examined on a case-by-case basis</a:t>
            </a:r>
          </a:p>
          <a:p>
            <a:pPr lvl="2">
              <a:buFont typeface="Arial" pitchFamily="34" charset="0"/>
              <a:buChar char="•"/>
            </a:pPr>
            <a:r>
              <a:rPr lang="en-US" sz="1200" dirty="0" smtClean="0"/>
              <a:t>Nodal Metric MP22 will measure progress of </a:t>
            </a:r>
          </a:p>
          <a:p>
            <a:pPr lvl="2">
              <a:buNone/>
            </a:pPr>
            <a:r>
              <a:rPr lang="en-US" sz="1200" dirty="0" smtClean="0"/>
              <a:t>	new entrants</a:t>
            </a:r>
          </a:p>
          <a:p>
            <a:pPr lvl="1">
              <a:buFont typeface="Arial" pitchFamily="34" charset="0"/>
              <a:buChar char="•"/>
            </a:pPr>
            <a:endParaRPr lang="en-US" sz="1300" dirty="0" smtClean="0"/>
          </a:p>
        </p:txBody>
      </p:sp>
      <p:sp>
        <p:nvSpPr>
          <p:cNvPr id="6" name="TextBox 5"/>
          <p:cNvSpPr txBox="1"/>
          <p:nvPr/>
        </p:nvSpPr>
        <p:spPr>
          <a:xfrm>
            <a:off x="76201" y="5187315"/>
            <a:ext cx="4724399" cy="984885"/>
          </a:xfrm>
          <a:prstGeom prst="rect">
            <a:avLst/>
          </a:prstGeom>
          <a:noFill/>
        </p:spPr>
        <p:txBody>
          <a:bodyPr wrap="square" rtlCol="0">
            <a:spAutoFit/>
          </a:bodyPr>
          <a:lstStyle/>
          <a:p>
            <a:pPr lvl="1"/>
            <a:endParaRPr lang="en-US" sz="1300" dirty="0" smtClean="0"/>
          </a:p>
          <a:p>
            <a:pPr lvl="1"/>
            <a:r>
              <a:rPr lang="en-US" sz="900" dirty="0" smtClean="0"/>
              <a:t>* QSE Application  or CRRAH Application must be submitted, which includes Credit Application</a:t>
            </a:r>
          </a:p>
          <a:p>
            <a:pPr lvl="1">
              <a:buFont typeface="Arial" pitchFamily="34" charset="0"/>
              <a:buChar char="•"/>
            </a:pPr>
            <a:endParaRPr lang="en-US" sz="900" dirty="0" smtClean="0"/>
          </a:p>
          <a:p>
            <a:pPr lvl="1"/>
            <a:r>
              <a:rPr lang="en-US" sz="900" dirty="0" smtClean="0"/>
              <a:t>~ Doesn’t include NOIE Allocation Eligibility Form, which must be submitted  by 6/30 for CRRAHs eligible for PCRRs</a:t>
            </a:r>
          </a:p>
        </p:txBody>
      </p:sp>
      <p:pic>
        <p:nvPicPr>
          <p:cNvPr id="7" name="Picture 4"/>
          <p:cNvPicPr>
            <a:picLocks noChangeAspect="1" noChangeArrowheads="1"/>
          </p:cNvPicPr>
          <p:nvPr/>
        </p:nvPicPr>
        <p:blipFill>
          <a:blip r:embed="rId2" cstate="print"/>
          <a:srcRect l="62461" t="74850" r="3894" b="7515"/>
          <a:stretch>
            <a:fillRect/>
          </a:stretch>
        </p:blipFill>
        <p:spPr bwMode="auto">
          <a:xfrm>
            <a:off x="5029200" y="4648200"/>
            <a:ext cx="4114800" cy="1676400"/>
          </a:xfrm>
          <a:prstGeom prst="rect">
            <a:avLst/>
          </a:prstGeom>
          <a:noFill/>
          <a:ln w="9525">
            <a:noFill/>
            <a:miter lim="800000"/>
            <a:headEnd/>
            <a:tailEnd/>
          </a:ln>
        </p:spPr>
      </p:pic>
      <p:pic>
        <p:nvPicPr>
          <p:cNvPr id="8" name="Picture 5"/>
          <p:cNvPicPr>
            <a:picLocks noChangeAspect="1" noChangeArrowheads="1"/>
          </p:cNvPicPr>
          <p:nvPr/>
        </p:nvPicPr>
        <p:blipFill>
          <a:blip r:embed="rId2" cstate="print"/>
          <a:srcRect l="62461" t="17134" r="3894" b="77255"/>
          <a:stretch>
            <a:fillRect/>
          </a:stretch>
        </p:blipFill>
        <p:spPr bwMode="auto">
          <a:xfrm>
            <a:off x="5029200" y="4114800"/>
            <a:ext cx="4114800" cy="533400"/>
          </a:xfrm>
          <a:prstGeom prst="rect">
            <a:avLst/>
          </a:prstGeom>
          <a:noFill/>
          <a:ln w="9525">
            <a:noFill/>
            <a:miter lim="800000"/>
            <a:headEnd/>
            <a:tailEnd/>
          </a:ln>
        </p:spPr>
      </p:pic>
      <p:sp>
        <p:nvSpPr>
          <p:cNvPr id="9" name="Isosceles Triangle 8"/>
          <p:cNvSpPr/>
          <p:nvPr/>
        </p:nvSpPr>
        <p:spPr bwMode="auto">
          <a:xfrm rot="10800000">
            <a:off x="5334000" y="4202874"/>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0" name="Isosceles Triangle 9"/>
          <p:cNvSpPr/>
          <p:nvPr/>
        </p:nvSpPr>
        <p:spPr bwMode="auto">
          <a:xfrm rot="10800000">
            <a:off x="6553200" y="4214749"/>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1" name="TextBox 10"/>
          <p:cNvSpPr txBox="1"/>
          <p:nvPr/>
        </p:nvSpPr>
        <p:spPr>
          <a:xfrm>
            <a:off x="5029200" y="3657600"/>
            <a:ext cx="932033" cy="553998"/>
          </a:xfrm>
          <a:prstGeom prst="rect">
            <a:avLst/>
          </a:prstGeom>
          <a:noFill/>
        </p:spPr>
        <p:txBody>
          <a:bodyPr wrap="square" rtlCol="0">
            <a:spAutoFit/>
          </a:bodyPr>
          <a:lstStyle/>
          <a:p>
            <a:pPr algn="ctr"/>
            <a:r>
              <a:rPr lang="en-US" sz="1000" b="1" dirty="0" smtClean="0"/>
              <a:t>QSERs (new wan),</a:t>
            </a:r>
          </a:p>
          <a:p>
            <a:pPr algn="ctr"/>
            <a:r>
              <a:rPr lang="en-US" sz="1000" b="1" dirty="0" smtClean="0"/>
              <a:t>CRRAHs</a:t>
            </a:r>
            <a:endParaRPr lang="en-US" sz="1000" b="1" dirty="0"/>
          </a:p>
        </p:txBody>
      </p:sp>
      <p:sp>
        <p:nvSpPr>
          <p:cNvPr id="12" name="TextBox 11"/>
          <p:cNvSpPr txBox="1"/>
          <p:nvPr/>
        </p:nvSpPr>
        <p:spPr>
          <a:xfrm>
            <a:off x="6781800" y="3657600"/>
            <a:ext cx="2362200" cy="553998"/>
          </a:xfrm>
          <a:prstGeom prst="rect">
            <a:avLst/>
          </a:prstGeom>
          <a:noFill/>
        </p:spPr>
        <p:txBody>
          <a:bodyPr wrap="square" rtlCol="0">
            <a:spAutoFit/>
          </a:bodyPr>
          <a:lstStyle/>
          <a:p>
            <a:pPr algn="ctr"/>
            <a:r>
              <a:rPr lang="en-US" sz="1000" b="1" dirty="0" smtClean="0"/>
              <a:t>QSERs (existing wan),</a:t>
            </a:r>
          </a:p>
          <a:p>
            <a:pPr algn="ctr"/>
            <a:r>
              <a:rPr lang="en-US" sz="1000" b="1" dirty="0" smtClean="0"/>
              <a:t>Sub-QSERs,</a:t>
            </a:r>
          </a:p>
          <a:p>
            <a:pPr algn="ctr"/>
            <a:r>
              <a:rPr lang="en-US" sz="1000" b="1" dirty="0" smtClean="0"/>
              <a:t>QSEs w/o Resources</a:t>
            </a:r>
            <a:endParaRPr lang="en-US" sz="1000" b="1" dirty="0"/>
          </a:p>
        </p:txBody>
      </p:sp>
      <p:cxnSp>
        <p:nvCxnSpPr>
          <p:cNvPr id="13" name="Straight Connector 12"/>
          <p:cNvCxnSpPr/>
          <p:nvPr/>
        </p:nvCxnSpPr>
        <p:spPr bwMode="auto">
          <a:xfrm rot="5400000">
            <a:off x="5905500" y="536715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a:off x="4686300" y="537210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5" name="Straight Arrow Connector 14"/>
          <p:cNvCxnSpPr/>
          <p:nvPr/>
        </p:nvCxnSpPr>
        <p:spPr bwMode="auto">
          <a:xfrm rot="10800000" flipV="1">
            <a:off x="6934200" y="3886200"/>
            <a:ext cx="381000" cy="228600"/>
          </a:xfrm>
          <a:prstGeom prst="straightConnector1">
            <a:avLst/>
          </a:prstGeom>
          <a:solidFill>
            <a:srgbClr val="FFCC99"/>
          </a:solidFill>
          <a:ln w="15875" cap="flat" cmpd="sng" algn="ctr">
            <a:solidFill>
              <a:schemeClr val="tx1"/>
            </a:solidFill>
            <a:prstDash val="solid"/>
            <a:round/>
            <a:headEnd type="none" w="med" len="med"/>
            <a:tailEnd type="arrow"/>
          </a:ln>
          <a:effectLst/>
        </p:spPr>
      </p:cxnSp>
      <p:sp>
        <p:nvSpPr>
          <p:cNvPr id="16" name="Date Placeholder 1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60-days of Classes/Workshops</a:t>
            </a:r>
            <a:endParaRPr lang="en-US" dirty="0"/>
          </a:p>
        </p:txBody>
      </p:sp>
      <p:sp>
        <p:nvSpPr>
          <p:cNvPr id="4"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graphicFrame>
        <p:nvGraphicFramePr>
          <p:cNvPr id="5" name="Group 69"/>
          <p:cNvGraphicFramePr>
            <a:graphicFrameLocks noGrp="1"/>
          </p:cNvGraphicFramePr>
          <p:nvPr/>
        </p:nvGraphicFramePr>
        <p:xfrm>
          <a:off x="304800" y="762000"/>
          <a:ext cx="8630713" cy="3278648"/>
        </p:xfrm>
        <a:graphic>
          <a:graphicData uri="http://schemas.openxmlformats.org/drawingml/2006/table">
            <a:tbl>
              <a:tblPr firstRow="1" bandRow="1">
                <a:tableStyleId>{793D81CF-94F2-401A-BA57-92F5A7B2D0C5}</a:tableStyleId>
              </a:tblPr>
              <a:tblGrid>
                <a:gridCol w="3200400"/>
                <a:gridCol w="1524000"/>
                <a:gridCol w="3906313"/>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Market Settlements 301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6</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101 for Wind Generation</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12</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Norris Conference Center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Generation 201</a:t>
                      </a:r>
                    </a:p>
                  </a:txBody>
                  <a:tcPr horzOverflow="overflow"/>
                </a:tc>
                <a:tc>
                  <a:txBody>
                    <a:bodyPr/>
                    <a:lstStyle/>
                    <a:p>
                      <a:pPr algn="ctr"/>
                      <a:r>
                        <a:rPr kumimoji="0" lang="en-US" sz="1600" b="0" i="0" u="none" strike="noStrike" kern="1200" cap="none" normalizeH="0" baseline="0" dirty="0" smtClean="0">
                          <a:ln>
                            <a:noFill/>
                          </a:ln>
                          <a:solidFill>
                            <a:srgbClr val="000000"/>
                          </a:solidFill>
                          <a:effectLst/>
                          <a:latin typeface="Arial" charset="0"/>
                          <a:ea typeface="+mn-ea"/>
                          <a:cs typeface="Arial" charset="0"/>
                        </a:rPr>
                        <a:t>July 13</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Norris Conference Center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Transmission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13</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CenterPoint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dirty="0" smtClean="0">
                          <a:ln>
                            <a:noFill/>
                          </a:ln>
                          <a:solidFill>
                            <a:srgbClr val="000000"/>
                          </a:solidFill>
                          <a:effectLst/>
                          <a:latin typeface="Arial" charset="0"/>
                          <a:cs typeface="Arial" charset="0"/>
                        </a:rPr>
                        <a:t>Outage Scheduler</a:t>
                      </a:r>
                    </a:p>
                  </a:txBody>
                  <a:tcPr horzOverflow="overflow"/>
                </a:tc>
                <a:tc>
                  <a:txBody>
                    <a:bodyPr/>
                    <a:lstStyle/>
                    <a:p>
                      <a:pPr algn="ctr"/>
                      <a:r>
                        <a:rPr kumimoji="0" lang="en-US" sz="1600" b="0" i="0" u="none" strike="noStrike" kern="1200" cap="none" normalizeH="0" baseline="0" dirty="0" smtClean="0">
                          <a:ln>
                            <a:noFill/>
                          </a:ln>
                          <a:solidFill>
                            <a:srgbClr val="000000"/>
                          </a:solidFill>
                          <a:effectLst/>
                          <a:latin typeface="Arial" charset="0"/>
                          <a:ea typeface="+mn-ea"/>
                          <a:cs typeface="Arial" charset="0"/>
                        </a:rPr>
                        <a:t>July 15</a:t>
                      </a:r>
                    </a:p>
                  </a:txBody>
                  <a:tcPr horzOverflow="overflow"/>
                </a:tc>
                <a:tc>
                  <a:txBody>
                    <a:bodyPr/>
                    <a:lstStyle/>
                    <a:p>
                      <a:pPr algn="ctr"/>
                      <a:r>
                        <a:rPr kumimoji="0" lang="en-US" sz="1600" b="0" i="0" u="none" strike="noStrike" kern="1200" cap="none" normalizeH="0" baseline="0" dirty="0" err="1" smtClean="0">
                          <a:ln>
                            <a:noFill/>
                          </a:ln>
                          <a:solidFill>
                            <a:srgbClr val="000000"/>
                          </a:solidFill>
                          <a:effectLst/>
                          <a:latin typeface="Arial" charset="0"/>
                          <a:ea typeface="+mn-ea"/>
                          <a:cs typeface="Arial" charset="0"/>
                        </a:rPr>
                        <a:t>CenterPoint</a:t>
                      </a:r>
                      <a:r>
                        <a:rPr kumimoji="0" lang="en-US" sz="1600" b="0" i="0" u="none" strike="noStrike" kern="1200" cap="none" normalizeH="0" baseline="0" dirty="0" smtClean="0">
                          <a:ln>
                            <a:noFill/>
                          </a:ln>
                          <a:solidFill>
                            <a:srgbClr val="000000"/>
                          </a:solidFill>
                          <a:effectLst/>
                          <a:latin typeface="Arial" charset="0"/>
                          <a:ea typeface="+mn-ea"/>
                          <a:cs typeface="Arial" charset="0"/>
                        </a:rPr>
                        <a:t>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Load Serving Entity 201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20</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algn="ctr"/>
                      <a:r>
                        <a:rPr kumimoji="0" lang="en-US" sz="1600" u="none" strike="noStrike" kern="1200" cap="none" normalizeH="0" baseline="0" dirty="0" smtClean="0">
                          <a:ln>
                            <a:noFill/>
                          </a:ln>
                          <a:effectLst/>
                        </a:rPr>
                        <a:t>Optim Energy (Dallas)</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Congestion Revenue Rights</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21</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algn="ctr"/>
                      <a:r>
                        <a:rPr kumimoji="0" lang="en-US" sz="1600" u="none" strike="noStrike" kern="1200" cap="none" normalizeH="0" baseline="0" dirty="0" smtClean="0">
                          <a:ln>
                            <a:noFill/>
                          </a:ln>
                          <a:effectLst/>
                        </a:rPr>
                        <a:t>Optim Energy (Dallas)</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Nodal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July 26</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First Choice (Dallas)</a:t>
                      </a:r>
                    </a:p>
                  </a:txBody>
                  <a:tcPr horzOverflow="overflow"/>
                </a:tc>
              </a:tr>
            </a:tbl>
          </a:graphicData>
        </a:graphic>
      </p:graphicFrame>
      <p:sp>
        <p:nvSpPr>
          <p:cNvPr id="6" name="TextBox 5"/>
          <p:cNvSpPr txBox="1"/>
          <p:nvPr/>
        </p:nvSpPr>
        <p:spPr>
          <a:xfrm>
            <a:off x="381000" y="5562600"/>
            <a:ext cx="7086600" cy="369332"/>
          </a:xfrm>
          <a:prstGeom prst="rect">
            <a:avLst/>
          </a:prstGeom>
          <a:noFill/>
        </p:spPr>
        <p:txBody>
          <a:bodyPr wrap="square" rtlCol="0">
            <a:spAutoFit/>
          </a:bodyPr>
          <a:lstStyle/>
          <a:p>
            <a:r>
              <a:rPr lang="en-US" dirty="0" smtClean="0"/>
              <a:t>Enrollment at: </a:t>
            </a:r>
            <a:r>
              <a:rPr lang="en-US" dirty="0" smtClean="0">
                <a:hlinkClick r:id="rId2"/>
              </a:rPr>
              <a:t>http://nodal.ercot.com/training/courses/index.html</a:t>
            </a:r>
            <a:r>
              <a:rPr lang="en-US" dirty="0" smtClean="0"/>
              <a:t> </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a:t>
            </a:r>
            <a:r>
              <a:rPr lang="en-US" baseline="30000" dirty="0" smtClean="0"/>
              <a:t>st</a:t>
            </a:r>
            <a:r>
              <a:rPr lang="en-US" dirty="0" smtClean="0"/>
              <a:t>,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smtClean="0">
                <a:latin typeface="Arial" charset="0"/>
              </a:rPr>
              <a:t>1 July 2010</a:t>
            </a:r>
            <a:endParaRPr lang="en-US" dirty="0">
              <a:latin typeface="Arial" charset="0"/>
            </a:endParaRPr>
          </a:p>
        </p:txBody>
      </p:sp>
      <p:pic>
        <p:nvPicPr>
          <p:cNvPr id="113665" name="Picture 1"/>
          <p:cNvPicPr>
            <a:picLocks noChangeAspect="1" noChangeArrowheads="1"/>
          </p:cNvPicPr>
          <p:nvPr/>
        </p:nvPicPr>
        <p:blipFill>
          <a:blip r:embed="rId3" cstate="print"/>
          <a:srcRect/>
          <a:stretch>
            <a:fillRect/>
          </a:stretch>
        </p:blipFill>
        <p:spPr bwMode="auto">
          <a:xfrm>
            <a:off x="0" y="685799"/>
            <a:ext cx="9144000" cy="55297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60-days of Classes/Workshops - continued</a:t>
            </a:r>
            <a:endParaRPr lang="en-US" dirty="0"/>
          </a:p>
        </p:txBody>
      </p:sp>
      <p:sp>
        <p:nvSpPr>
          <p:cNvPr id="4" name="Footer Placeholder 3"/>
          <p:cNvSpPr>
            <a:spLocks noGrp="1"/>
          </p:cNvSpPr>
          <p:nvPr>
            <p:ph type="ftr" sz="quarter" idx="10"/>
          </p:nvPr>
        </p:nvSpPr>
        <p:spPr>
          <a:xfrm>
            <a:off x="6172200" y="6457950"/>
            <a:ext cx="2590800" cy="476250"/>
          </a:xfrm>
        </p:spPr>
        <p:txBody>
          <a:bodyPr/>
          <a:lstStyle/>
          <a:p>
            <a:pPr>
              <a:defRPr/>
            </a:pPr>
            <a:r>
              <a:rPr lang="en-US" sz="1200" dirty="0" smtClean="0"/>
              <a:t>Technical Advisory Committee</a:t>
            </a:r>
            <a:endParaRPr lang="en-US" sz="1200" dirty="0"/>
          </a:p>
        </p:txBody>
      </p:sp>
      <p:graphicFrame>
        <p:nvGraphicFramePr>
          <p:cNvPr id="5" name="Group 69"/>
          <p:cNvGraphicFramePr>
            <a:graphicFrameLocks noGrp="1"/>
          </p:cNvGraphicFramePr>
          <p:nvPr/>
        </p:nvGraphicFramePr>
        <p:xfrm>
          <a:off x="304800" y="838200"/>
          <a:ext cx="8630713" cy="2386084"/>
        </p:xfrm>
        <a:graphic>
          <a:graphicData uri="http://schemas.openxmlformats.org/drawingml/2006/table">
            <a:tbl>
              <a:tblPr firstRow="1" bandRow="1">
                <a:tableStyleId>{793D81CF-94F2-401A-BA57-92F5A7B2D0C5}</a:tableStyleId>
              </a:tblPr>
              <a:tblGrid>
                <a:gridCol w="3200400"/>
                <a:gridCol w="1524000"/>
                <a:gridCol w="3906313"/>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Generation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July 27</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Transmission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Basic Training Program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Nodal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August 10</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Market Settlements 301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17</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City of Garland Fire Administration Building (Dallas)</a:t>
                      </a:r>
                    </a:p>
                  </a:txBody>
                  <a:tcPr horzOverflow="overflow"/>
                </a:tc>
              </a:tr>
            </a:tbl>
          </a:graphicData>
        </a:graphic>
      </p:graphicFrame>
      <p:sp>
        <p:nvSpPr>
          <p:cNvPr id="6" name="TextBox 5"/>
          <p:cNvSpPr txBox="1"/>
          <p:nvPr/>
        </p:nvSpPr>
        <p:spPr>
          <a:xfrm>
            <a:off x="381000" y="5562600"/>
            <a:ext cx="7086600" cy="369332"/>
          </a:xfrm>
          <a:prstGeom prst="rect">
            <a:avLst/>
          </a:prstGeom>
          <a:noFill/>
        </p:spPr>
        <p:txBody>
          <a:bodyPr wrap="square" rtlCol="0">
            <a:spAutoFit/>
          </a:bodyPr>
          <a:lstStyle/>
          <a:p>
            <a:r>
              <a:rPr lang="en-US" dirty="0" smtClean="0"/>
              <a:t>Enrollment at: </a:t>
            </a:r>
            <a:r>
              <a:rPr lang="en-US" dirty="0" smtClean="0">
                <a:hlinkClick r:id="rId2"/>
              </a:rPr>
              <a:t>http://nodal.ercot.com/training/courses/index.html</a:t>
            </a:r>
            <a:r>
              <a:rPr lang="en-US" dirty="0" smtClean="0"/>
              <a:t> </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RED/AMBER Metrics Summary</a:t>
            </a:r>
            <a:endParaRPr lang="en-US" dirty="0"/>
          </a:p>
        </p:txBody>
      </p:sp>
      <p:sp>
        <p:nvSpPr>
          <p:cNvPr id="5" name="TextBox 4"/>
          <p:cNvSpPr txBox="1"/>
          <p:nvPr/>
        </p:nvSpPr>
        <p:spPr>
          <a:xfrm>
            <a:off x="152400" y="3048000"/>
            <a:ext cx="1796326" cy="369332"/>
          </a:xfrm>
          <a:prstGeom prst="rect">
            <a:avLst/>
          </a:prstGeom>
          <a:noFill/>
        </p:spPr>
        <p:txBody>
          <a:bodyPr wrap="none" rtlCol="0">
            <a:spAutoFit/>
          </a:bodyPr>
          <a:lstStyle/>
          <a:p>
            <a:r>
              <a:rPr lang="en-US" dirty="0" smtClean="0"/>
              <a:t>ERCOT Metrics</a:t>
            </a:r>
            <a:endParaRPr lang="en-US" dirty="0"/>
          </a:p>
        </p:txBody>
      </p:sp>
      <p:sp>
        <p:nvSpPr>
          <p:cNvPr id="6" name="TextBox 5"/>
          <p:cNvSpPr txBox="1"/>
          <p:nvPr/>
        </p:nvSpPr>
        <p:spPr>
          <a:xfrm>
            <a:off x="228600" y="762000"/>
            <a:ext cx="2852063" cy="369332"/>
          </a:xfrm>
          <a:prstGeom prst="rect">
            <a:avLst/>
          </a:prstGeom>
          <a:noFill/>
        </p:spPr>
        <p:txBody>
          <a:bodyPr wrap="none" rtlCol="0">
            <a:spAutoFit/>
          </a:bodyPr>
          <a:lstStyle/>
          <a:p>
            <a:r>
              <a:rPr lang="en-US" dirty="0" smtClean="0"/>
              <a:t>Market Participant Metrics</a:t>
            </a:r>
            <a:endParaRPr lang="en-US" dirty="0"/>
          </a:p>
        </p:txBody>
      </p:sp>
      <p:graphicFrame>
        <p:nvGraphicFramePr>
          <p:cNvPr id="7" name="Table 6"/>
          <p:cNvGraphicFramePr>
            <a:graphicFrameLocks noGrp="1"/>
          </p:cNvGraphicFramePr>
          <p:nvPr/>
        </p:nvGraphicFramePr>
        <p:xfrm>
          <a:off x="228600" y="1269480"/>
          <a:ext cx="8686800" cy="13923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a:t>
                      </a:r>
                      <a:r>
                        <a:rPr lang="en-US" sz="1000" b="0" i="0" u="none" strike="noStrike" dirty="0" smtClean="0">
                          <a:solidFill>
                            <a:srgbClr val="000000"/>
                          </a:solidFill>
                          <a:latin typeface="Arial" pitchFamily="34" charset="0"/>
                          <a:cs typeface="Arial" pitchFamily="34" charset="0"/>
                        </a:rPr>
                        <a:t>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94.2%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66/74</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228600" y="3483739"/>
          <a:ext cx="8686800" cy="170147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537">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8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EMO9(A) State Estimator Convergence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95.44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kern="1200" baseline="0" dirty="0" smtClean="0">
                          <a:solidFill>
                            <a:srgbClr val="000000"/>
                          </a:solidFill>
                          <a:latin typeface="Arial" pitchFamily="34" charset="0"/>
                          <a:ea typeface="+mn-ea"/>
                          <a:cs typeface="Arial" pitchFamily="34" charset="0"/>
                        </a:rPr>
                        <a:t>State Estimator converges 97% of runs during a monthly test period.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84.33% Match for transformer tap settings.  1430 transformers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0" name="Date Placeholder 9"/>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RED/AMBER Metrics Summary</a:t>
            </a:r>
            <a:endParaRPr lang="en-US" dirty="0"/>
          </a:p>
        </p:txBody>
      </p:sp>
      <p:sp>
        <p:nvSpPr>
          <p:cNvPr id="4" name="Footer Placeholder 3"/>
          <p:cNvSpPr>
            <a:spLocks noGrp="1"/>
          </p:cNvSpPr>
          <p:nvPr>
            <p:ph type="ftr" sz="quarter" idx="10"/>
          </p:nvPr>
        </p:nvSpPr>
        <p:spPr>
          <a:xfrm>
            <a:off x="6172200" y="6457950"/>
            <a:ext cx="2590800" cy="476250"/>
          </a:xfrm>
        </p:spPr>
        <p:txBody>
          <a:bodyPr/>
          <a:lstStyle/>
          <a:p>
            <a:pPr>
              <a:defRPr/>
            </a:pPr>
            <a:r>
              <a:rPr lang="en-US" sz="1200" dirty="0" smtClean="0"/>
              <a:t>Technical Advisory Committee</a:t>
            </a:r>
            <a:endParaRPr lang="en-US" sz="1200" dirty="0"/>
          </a:p>
        </p:txBody>
      </p:sp>
      <p:sp>
        <p:nvSpPr>
          <p:cNvPr id="5" name="TextBox 4"/>
          <p:cNvSpPr txBox="1"/>
          <p:nvPr/>
        </p:nvSpPr>
        <p:spPr>
          <a:xfrm>
            <a:off x="152400" y="3577784"/>
            <a:ext cx="1796326" cy="369332"/>
          </a:xfrm>
          <a:prstGeom prst="rect">
            <a:avLst/>
          </a:prstGeom>
          <a:noFill/>
        </p:spPr>
        <p:txBody>
          <a:bodyPr wrap="none" rtlCol="0">
            <a:spAutoFit/>
          </a:bodyPr>
          <a:lstStyle/>
          <a:p>
            <a:r>
              <a:rPr lang="en-US" dirty="0" smtClean="0"/>
              <a:t>ERCOT Metrics</a:t>
            </a:r>
            <a:endParaRPr lang="en-US" dirty="0"/>
          </a:p>
        </p:txBody>
      </p:sp>
      <p:sp>
        <p:nvSpPr>
          <p:cNvPr id="6" name="TextBox 5"/>
          <p:cNvSpPr txBox="1"/>
          <p:nvPr/>
        </p:nvSpPr>
        <p:spPr>
          <a:xfrm>
            <a:off x="228600" y="762000"/>
            <a:ext cx="2852063" cy="369332"/>
          </a:xfrm>
          <a:prstGeom prst="rect">
            <a:avLst/>
          </a:prstGeom>
          <a:noFill/>
        </p:spPr>
        <p:txBody>
          <a:bodyPr wrap="none" rtlCol="0">
            <a:spAutoFit/>
          </a:bodyPr>
          <a:lstStyle/>
          <a:p>
            <a:r>
              <a:rPr lang="en-US" dirty="0" smtClean="0"/>
              <a:t>Market Participant Metrics</a:t>
            </a:r>
            <a:endParaRPr lang="en-US" dirty="0"/>
          </a:p>
        </p:txBody>
      </p:sp>
      <p:graphicFrame>
        <p:nvGraphicFramePr>
          <p:cNvPr id="7" name="Table 6"/>
          <p:cNvGraphicFramePr>
            <a:graphicFrameLocks noGrp="1"/>
          </p:cNvGraphicFramePr>
          <p:nvPr/>
        </p:nvGraphicFramePr>
        <p:xfrm>
          <a:off x="228600" y="1269480"/>
          <a:ext cx="8686800" cy="2007120"/>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a:t>
                      </a:r>
                      <a:r>
                        <a:rPr lang="en-US" sz="1000" b="0" i="0" u="none" strike="noStrike" dirty="0" smtClean="0">
                          <a:solidFill>
                            <a:srgbClr val="000000"/>
                          </a:solidFill>
                          <a:latin typeface="Arial" pitchFamily="34" charset="0"/>
                          <a:cs typeface="Arial" pitchFamily="34" charset="0"/>
                        </a:rPr>
                        <a:t>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94.2%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66/74</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CRRAHs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17.7%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at least one of the last two auctions or allocations.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56/66</a:t>
                      </a:r>
                      <a:r>
                        <a:rPr lang="en-US" sz="1000" b="0" i="0" u="none" strike="noStrike" baseline="0" dirty="0" smtClean="0">
                          <a:solidFill>
                            <a:srgbClr val="000000"/>
                          </a:solidFill>
                          <a:latin typeface="Arial" pitchFamily="34" charset="0"/>
                          <a:cs typeface="Arial" pitchFamily="34" charset="0"/>
                        </a:rPr>
                        <a:t> CRRAHs with adequate participation in  June or July auction or allocation</a:t>
                      </a:r>
                      <a:endParaRPr lang="en-US" sz="1000" b="0" i="0" u="none" strike="noStrike" dirty="0">
                        <a:solidFill>
                          <a:srgbClr val="FF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228600" y="4013523"/>
          <a:ext cx="8686800" cy="170147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537">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8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EMO9(A) State Estimator Convergence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95.44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kern="1200" baseline="0" dirty="0" smtClean="0">
                          <a:solidFill>
                            <a:srgbClr val="000000"/>
                          </a:solidFill>
                          <a:latin typeface="Arial" pitchFamily="34" charset="0"/>
                          <a:ea typeface="+mn-ea"/>
                          <a:cs typeface="Arial" pitchFamily="34" charset="0"/>
                        </a:rPr>
                        <a:t>State Estimator converges 97% of runs during a monthly test period.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84.33% Match for transformer tap settings.  1430 transformers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Nodal Program Risks &amp; Issues: Definitions</a:t>
            </a:r>
          </a:p>
        </p:txBody>
      </p:sp>
      <p:sp>
        <p:nvSpPr>
          <p:cNvPr id="4" name="Date Placeholder 3"/>
          <p:cNvSpPr>
            <a:spLocks noGrp="1"/>
          </p:cNvSpPr>
          <p:nvPr>
            <p:ph type="dt" sz="half" idx="12"/>
          </p:nvPr>
        </p:nvSpPr>
        <p:spPr/>
        <p:txBody>
          <a:bodyPr/>
          <a:lstStyle/>
          <a:p>
            <a:pPr>
              <a:defRPr/>
            </a:pPr>
            <a:r>
              <a:rPr lang="en-US" smtClean="0"/>
              <a:t>1 July 2010</a:t>
            </a:r>
            <a:endParaRPr lang="en-US" dirty="0"/>
          </a:p>
        </p:txBody>
      </p:sp>
      <p:sp>
        <p:nvSpPr>
          <p:cNvPr id="5" name="Footer Placeholder 4"/>
          <p:cNvSpPr>
            <a:spLocks noGrp="1"/>
          </p:cNvSpPr>
          <p:nvPr>
            <p:ph type="ftr" sz="quarter" idx="11"/>
          </p:nvPr>
        </p:nvSpPr>
        <p:spPr>
          <a:xfrm>
            <a:off x="6400800" y="6457950"/>
            <a:ext cx="2514600" cy="457200"/>
          </a:xfrm>
        </p:spPr>
        <p:txBody>
          <a:bodyPr/>
          <a:lstStyle/>
          <a:p>
            <a:pPr>
              <a:defRPr/>
            </a:pPr>
            <a:r>
              <a:rPr lang="en-US" dirty="0" smtClean="0"/>
              <a:t>Technical Advisory Committee</a:t>
            </a:r>
            <a:endParaRPr lang="en-US" dirty="0"/>
          </a:p>
        </p:txBody>
      </p:sp>
      <p:sp>
        <p:nvSpPr>
          <p:cNvPr id="9" name="Content Placeholder 2"/>
          <p:cNvSpPr>
            <a:spLocks noGrp="1"/>
          </p:cNvSpPr>
          <p:nvPr>
            <p:ph idx="1"/>
          </p:nvPr>
        </p:nvSpPr>
        <p:spPr>
          <a:xfrm>
            <a:off x="304800" y="762000"/>
            <a:ext cx="8458200" cy="5562600"/>
          </a:xfrm>
        </p:spPr>
        <p:txBody>
          <a:bodyPr/>
          <a:lstStyle/>
          <a:p>
            <a:pPr marL="457200" indent="-457200">
              <a:buNone/>
            </a:pPr>
            <a:r>
              <a:rPr lang="en-US" sz="1800" dirty="0" smtClean="0"/>
              <a:t>Definitions for Category, Probability and Severity of Risks &amp; Issues: </a:t>
            </a:r>
          </a:p>
          <a:p>
            <a:pPr marL="457200" indent="-457200">
              <a:buNone/>
            </a:pPr>
            <a:endParaRPr lang="en-US" sz="1050" dirty="0" smtClean="0"/>
          </a:p>
          <a:p>
            <a:pPr marL="457200" indent="-457200"/>
            <a:r>
              <a:rPr lang="en-US" sz="1600" dirty="0" smtClean="0">
                <a:latin typeface="Arial" pitchFamily="34" charset="0"/>
              </a:rPr>
              <a:t>Category</a:t>
            </a:r>
          </a:p>
          <a:p>
            <a:pPr marL="857250" lvl="1" indent="-457200"/>
            <a:r>
              <a:rPr lang="en-US" sz="1600" u="sng" dirty="0" smtClean="0"/>
              <a:t>Scope </a:t>
            </a:r>
            <a:r>
              <a:rPr lang="en-US" sz="1600" dirty="0" smtClean="0"/>
              <a:t>: Will require a scope change</a:t>
            </a:r>
            <a:endParaRPr lang="en-US" sz="1600" dirty="0" smtClean="0">
              <a:cs typeface="Times New Roman" pitchFamily="18" charset="0"/>
            </a:endParaRPr>
          </a:p>
          <a:p>
            <a:pPr marL="857250" lvl="1" indent="-457200"/>
            <a:r>
              <a:rPr lang="en-US" sz="1600" u="sng" dirty="0" smtClean="0"/>
              <a:t>Schedule</a:t>
            </a:r>
            <a:r>
              <a:rPr lang="en-US" sz="1600" dirty="0" smtClean="0"/>
              <a:t>: </a:t>
            </a:r>
            <a:r>
              <a:rPr lang="en-US" sz="1600" dirty="0" smtClean="0">
                <a:cs typeface="Times New Roman" pitchFamily="18" charset="0"/>
              </a:rPr>
              <a:t>Will require a schedule change</a:t>
            </a:r>
          </a:p>
          <a:p>
            <a:pPr marL="857250" lvl="1" indent="-457200"/>
            <a:r>
              <a:rPr lang="en-US" sz="1600" u="sng" dirty="0" smtClean="0"/>
              <a:t>Budget</a:t>
            </a:r>
            <a:r>
              <a:rPr lang="en-US" sz="1600" dirty="0" smtClean="0"/>
              <a:t>: </a:t>
            </a:r>
            <a:r>
              <a:rPr lang="en-US" sz="1600" dirty="0" smtClean="0">
                <a:cs typeface="Times New Roman" pitchFamily="18" charset="0"/>
              </a:rPr>
              <a:t>Will require a budget change</a:t>
            </a:r>
            <a:endParaRPr lang="en-US" sz="1600" dirty="0" smtClean="0">
              <a:latin typeface="Arial" pitchFamily="34" charset="0"/>
            </a:endParaRPr>
          </a:p>
          <a:p>
            <a:pPr marL="457200" indent="-457200"/>
            <a:endParaRPr lang="en-US" sz="1600" dirty="0" smtClean="0">
              <a:latin typeface="Arial" pitchFamily="34" charset="0"/>
            </a:endParaRPr>
          </a:p>
          <a:p>
            <a:pPr marL="457200" indent="-457200"/>
            <a:r>
              <a:rPr lang="en-US" sz="1600" dirty="0" smtClean="0">
                <a:latin typeface="Arial" pitchFamily="34" charset="0"/>
              </a:rPr>
              <a:t>Probability</a:t>
            </a:r>
          </a:p>
          <a:p>
            <a:pPr marL="857250" lvl="1" indent="-457200"/>
            <a:r>
              <a:rPr lang="en-US" sz="1600" u="sng" dirty="0" smtClean="0"/>
              <a:t>High</a:t>
            </a:r>
            <a:r>
              <a:rPr lang="en-US" sz="1600" dirty="0" smtClean="0"/>
              <a:t> : Probability to occur is ≥ 90%; perceived impact would require a C</a:t>
            </a:r>
            <a:r>
              <a:rPr lang="en-US" sz="1600" dirty="0" smtClean="0">
                <a:cs typeface="Times New Roman" pitchFamily="18" charset="0"/>
              </a:rPr>
              <a:t>hange Request over the next 1-3 months</a:t>
            </a:r>
          </a:p>
          <a:p>
            <a:pPr marL="857250" lvl="1" indent="-457200"/>
            <a:r>
              <a:rPr lang="en-US" sz="1600" u="sng" dirty="0" smtClean="0"/>
              <a:t>Medium</a:t>
            </a:r>
            <a:r>
              <a:rPr lang="en-US" sz="1600" dirty="0" smtClean="0"/>
              <a:t>: </a:t>
            </a:r>
            <a:r>
              <a:rPr lang="en-US" sz="1600" dirty="0" smtClean="0">
                <a:cs typeface="Times New Roman" pitchFamily="18" charset="0"/>
              </a:rPr>
              <a:t>Probability to occur is between 31 – 89%; perceived impact would require a Change Request over the next 4 -10 months</a:t>
            </a:r>
          </a:p>
          <a:p>
            <a:pPr marL="857250" lvl="1" indent="-457200"/>
            <a:r>
              <a:rPr lang="en-US" sz="1600" u="sng" dirty="0" smtClean="0"/>
              <a:t>Low</a:t>
            </a:r>
            <a:r>
              <a:rPr lang="en-US" sz="1600" dirty="0" smtClean="0"/>
              <a:t>: Probability to occur is ≤ 30 %; n</a:t>
            </a:r>
            <a:r>
              <a:rPr lang="en-US" sz="1600" dirty="0" smtClean="0">
                <a:cs typeface="Times New Roman" pitchFamily="18" charset="0"/>
              </a:rPr>
              <a:t>ot expected to require a Change Request</a:t>
            </a:r>
            <a:endParaRPr lang="en-US" sz="1600" dirty="0" smtClean="0"/>
          </a:p>
          <a:p>
            <a:pPr marL="457200" indent="-457200"/>
            <a:endParaRPr lang="en-US" sz="1600" dirty="0" smtClean="0">
              <a:cs typeface="Times New Roman" pitchFamily="18" charset="0"/>
            </a:endParaRPr>
          </a:p>
          <a:p>
            <a:pPr marL="457200" indent="-457200"/>
            <a:r>
              <a:rPr lang="en-US" sz="1600" dirty="0" smtClean="0">
                <a:cs typeface="Times New Roman" pitchFamily="18" charset="0"/>
              </a:rPr>
              <a:t>Severity </a:t>
            </a:r>
          </a:p>
          <a:p>
            <a:pPr marL="857250" lvl="1" indent="-457200"/>
            <a:r>
              <a:rPr lang="en-US" sz="1600" u="sng" dirty="0" smtClean="0">
                <a:cs typeface="Times New Roman" pitchFamily="18" charset="0"/>
              </a:rPr>
              <a:t>High</a:t>
            </a:r>
            <a:r>
              <a:rPr lang="en-US" sz="1600" dirty="0" smtClean="0">
                <a:cs typeface="Times New Roman" pitchFamily="18" charset="0"/>
              </a:rPr>
              <a:t>: Milestone impact, or budget impact  &gt;$</a:t>
            </a:r>
            <a:r>
              <a:rPr lang="en-US" sz="1600" dirty="0" smtClean="0"/>
              <a:t>250,000 </a:t>
            </a:r>
          </a:p>
          <a:p>
            <a:pPr marL="857250" lvl="1" indent="-457200"/>
            <a:r>
              <a:rPr lang="en-US" sz="1600" u="sng" dirty="0" smtClean="0">
                <a:cs typeface="Times New Roman" pitchFamily="18" charset="0"/>
              </a:rPr>
              <a:t>Medium</a:t>
            </a:r>
            <a:r>
              <a:rPr lang="en-US" sz="1600" dirty="0" smtClean="0">
                <a:cs typeface="Times New Roman" pitchFamily="18" charset="0"/>
              </a:rPr>
              <a:t>: Milestone impact - but expected to be mitigated, or budget impact between $0 - $</a:t>
            </a:r>
            <a:r>
              <a:rPr lang="en-US" sz="1600" dirty="0" smtClean="0"/>
              <a:t>250,000 </a:t>
            </a:r>
          </a:p>
          <a:p>
            <a:pPr marL="857250" lvl="1" indent="-457200"/>
            <a:r>
              <a:rPr lang="en-US" sz="1600" u="sng" dirty="0" smtClean="0">
                <a:cs typeface="Times New Roman" pitchFamily="18" charset="0"/>
              </a:rPr>
              <a:t>Low</a:t>
            </a:r>
            <a:r>
              <a:rPr lang="en-US" sz="1600" dirty="0" smtClean="0">
                <a:cs typeface="Times New Roman" pitchFamily="18" charset="0"/>
              </a:rPr>
              <a:t>:</a:t>
            </a:r>
            <a:r>
              <a:rPr lang="en-US" sz="1600" dirty="0" smtClean="0"/>
              <a:t> No milestone impact, or no budget impact</a:t>
            </a:r>
          </a:p>
          <a:p>
            <a:pPr marL="457200" indent="-457200">
              <a:buNone/>
            </a:pPr>
            <a:endParaRPr lang="en-US" sz="18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0" y="0"/>
            <a:ext cx="8839200" cy="685800"/>
          </a:xfrm>
        </p:spPr>
        <p:txBody>
          <a:bodyPr/>
          <a:lstStyle/>
          <a:p>
            <a:pPr>
              <a:defRPr/>
            </a:pPr>
            <a:r>
              <a:rPr lang="en-US" kern="1200" dirty="0" smtClean="0"/>
              <a:t>6</a:t>
            </a:r>
            <a:r>
              <a:rPr lang="en-US" sz="2000" kern="1200" dirty="0" smtClean="0"/>
              <a:t>0 Day Outlook : </a:t>
            </a:r>
            <a:r>
              <a:rPr lang="en-US" dirty="0" smtClean="0"/>
              <a:t>July Market Activities</a:t>
            </a:r>
          </a:p>
        </p:txBody>
      </p:sp>
      <p:sp>
        <p:nvSpPr>
          <p:cNvPr id="32" name="Rounded Rectangle 31"/>
          <p:cNvSpPr/>
          <p:nvPr/>
        </p:nvSpPr>
        <p:spPr>
          <a:xfrm>
            <a:off x="254000" y="1524000"/>
            <a:ext cx="3697288" cy="4800600"/>
          </a:xfrm>
          <a:prstGeom prst="roundRect">
            <a:avLst>
              <a:gd name="adj" fmla="val 3497"/>
            </a:avLst>
          </a:prstGeom>
          <a:solidFill>
            <a:srgbClr val="003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48" name="Text Box 14"/>
          <p:cNvSpPr txBox="1">
            <a:spLocks noChangeArrowheads="1"/>
          </p:cNvSpPr>
          <p:nvPr/>
        </p:nvSpPr>
        <p:spPr bwMode="auto">
          <a:xfrm>
            <a:off x="265113" y="1524000"/>
            <a:ext cx="3686175" cy="400050"/>
          </a:xfrm>
          <a:prstGeom prst="rect">
            <a:avLst/>
          </a:prstGeom>
          <a:noFill/>
          <a:ln w="9525">
            <a:noFill/>
            <a:miter lim="800000"/>
            <a:headEnd/>
            <a:tailEnd/>
          </a:ln>
        </p:spPr>
        <p:txBody>
          <a:bodyPr>
            <a:spAutoFit/>
          </a:bodyPr>
          <a:lstStyle/>
          <a:p>
            <a:pPr algn="ctr"/>
            <a:r>
              <a:rPr lang="en-US" sz="2000" b="1">
                <a:solidFill>
                  <a:schemeClr val="bg1"/>
                </a:solidFill>
              </a:rPr>
              <a:t>Functional Area</a:t>
            </a:r>
          </a:p>
        </p:txBody>
      </p:sp>
      <p:sp>
        <p:nvSpPr>
          <p:cNvPr id="6149" name="Text Box 15"/>
          <p:cNvSpPr txBox="1">
            <a:spLocks noChangeArrowheads="1"/>
          </p:cNvSpPr>
          <p:nvPr/>
        </p:nvSpPr>
        <p:spPr bwMode="auto">
          <a:xfrm>
            <a:off x="265113" y="1828800"/>
            <a:ext cx="3686175" cy="4554538"/>
          </a:xfrm>
          <a:prstGeom prst="rect">
            <a:avLst/>
          </a:prstGeom>
          <a:noFill/>
          <a:ln w="9525">
            <a:noFill/>
            <a:miter lim="800000"/>
            <a:headEnd/>
            <a:tailEnd/>
          </a:ln>
        </p:spPr>
        <p:txBody>
          <a:bodyPr>
            <a:spAutoFit/>
          </a:bodyPr>
          <a:lstStyle/>
          <a:p>
            <a:pPr marL="282575" indent="-282575">
              <a:spcBef>
                <a:spcPct val="50000"/>
              </a:spcBef>
              <a:buFont typeface="Wingdings" pitchFamily="2" charset="2"/>
              <a:buChar char="ü"/>
            </a:pPr>
            <a:r>
              <a:rPr lang="en-US" sz="2000">
                <a:solidFill>
                  <a:schemeClr val="bg1"/>
                </a:solidFill>
              </a:rPr>
              <a:t>Real-Time Market</a:t>
            </a:r>
          </a:p>
          <a:p>
            <a:pPr marL="282575" indent="-282575">
              <a:spcBef>
                <a:spcPct val="50000"/>
              </a:spcBef>
              <a:buFont typeface="Wingdings" pitchFamily="2" charset="2"/>
              <a:buChar char="ü"/>
            </a:pPr>
            <a:r>
              <a:rPr lang="en-US" sz="2000">
                <a:solidFill>
                  <a:schemeClr val="bg1"/>
                </a:solidFill>
              </a:rPr>
              <a:t>Congestion Revenue Rights</a:t>
            </a:r>
          </a:p>
          <a:p>
            <a:pPr marL="282575" indent="-282575">
              <a:spcBef>
                <a:spcPct val="50000"/>
              </a:spcBef>
              <a:buFont typeface="Wingdings" pitchFamily="2" charset="2"/>
              <a:buChar char="ü"/>
            </a:pPr>
            <a:r>
              <a:rPr lang="en-US" sz="2000">
                <a:solidFill>
                  <a:schemeClr val="bg1"/>
                </a:solidFill>
              </a:rPr>
              <a:t>Day-Ahead Market</a:t>
            </a:r>
          </a:p>
          <a:p>
            <a:pPr marL="282575" indent="-282575">
              <a:spcBef>
                <a:spcPct val="50000"/>
              </a:spcBef>
              <a:buFont typeface="Wingdings" pitchFamily="2" charset="2"/>
              <a:buChar char="ü"/>
            </a:pPr>
            <a:r>
              <a:rPr lang="en-US" sz="2000">
                <a:solidFill>
                  <a:schemeClr val="bg1"/>
                </a:solidFill>
              </a:rPr>
              <a:t>Reliability Unit Commitment</a:t>
            </a:r>
          </a:p>
          <a:p>
            <a:pPr marL="282575" indent="-282575">
              <a:spcBef>
                <a:spcPct val="50000"/>
              </a:spcBef>
              <a:buFont typeface="Wingdings" pitchFamily="2" charset="2"/>
              <a:buChar char="ü"/>
            </a:pPr>
            <a:r>
              <a:rPr lang="en-US" sz="2000">
                <a:solidFill>
                  <a:schemeClr val="bg1"/>
                </a:solidFill>
              </a:rPr>
              <a:t>Outage Scheduler</a:t>
            </a:r>
          </a:p>
          <a:p>
            <a:pPr marL="282575" indent="-282575">
              <a:spcBef>
                <a:spcPct val="50000"/>
              </a:spcBef>
              <a:buFont typeface="Wingdings" pitchFamily="2" charset="2"/>
              <a:buChar char="ü"/>
            </a:pPr>
            <a:r>
              <a:rPr lang="en-US" sz="2000">
                <a:solidFill>
                  <a:schemeClr val="bg1"/>
                </a:solidFill>
              </a:rPr>
              <a:t>COMS/Settlements</a:t>
            </a:r>
          </a:p>
          <a:p>
            <a:pPr marL="282575" indent="-282575">
              <a:spcBef>
                <a:spcPct val="50000"/>
              </a:spcBef>
              <a:buFont typeface="Wingdings" pitchFamily="2" charset="2"/>
              <a:buChar char="ü"/>
            </a:pPr>
            <a:r>
              <a:rPr lang="en-US" sz="2000">
                <a:solidFill>
                  <a:schemeClr val="bg1"/>
                </a:solidFill>
              </a:rPr>
              <a:t>Network Modeling</a:t>
            </a:r>
          </a:p>
          <a:p>
            <a:pPr marL="282575" indent="-282575">
              <a:spcBef>
                <a:spcPct val="50000"/>
              </a:spcBef>
              <a:buFont typeface="Wingdings" pitchFamily="2" charset="2"/>
              <a:buChar char="ü"/>
            </a:pPr>
            <a:r>
              <a:rPr lang="en-US" sz="2000">
                <a:solidFill>
                  <a:schemeClr val="bg1"/>
                </a:solidFill>
              </a:rPr>
              <a:t>Nodal Reports</a:t>
            </a:r>
          </a:p>
          <a:p>
            <a:pPr marL="282575" indent="-282575">
              <a:spcBef>
                <a:spcPct val="50000"/>
              </a:spcBef>
              <a:buFont typeface="Wingdings" pitchFamily="2" charset="2"/>
              <a:buChar char="ü"/>
            </a:pPr>
            <a:r>
              <a:rPr lang="en-US" sz="2000">
                <a:solidFill>
                  <a:schemeClr val="bg1"/>
                </a:solidFill>
              </a:rPr>
              <a:t>Credit</a:t>
            </a:r>
          </a:p>
          <a:p>
            <a:pPr marL="282575" indent="-282575">
              <a:spcBef>
                <a:spcPct val="50000"/>
              </a:spcBef>
              <a:buFont typeface="Wingdings" pitchFamily="2" charset="2"/>
              <a:buChar char="ü"/>
            </a:pPr>
            <a:r>
              <a:rPr lang="en-US" sz="2000">
                <a:solidFill>
                  <a:schemeClr val="bg1"/>
                </a:solidFill>
              </a:rPr>
              <a:t>Full Integration</a:t>
            </a:r>
          </a:p>
        </p:txBody>
      </p:sp>
      <p:sp>
        <p:nvSpPr>
          <p:cNvPr id="6150" name="Rectangle 3"/>
          <p:cNvSpPr txBox="1">
            <a:spLocks/>
          </p:cNvSpPr>
          <p:nvPr/>
        </p:nvSpPr>
        <p:spPr bwMode="auto">
          <a:xfrm>
            <a:off x="4168775" y="1752600"/>
            <a:ext cx="4975225" cy="4178300"/>
          </a:xfrm>
          <a:prstGeom prst="rect">
            <a:avLst/>
          </a:prstGeom>
          <a:noFill/>
          <a:ln w="9525">
            <a:noFill/>
            <a:miter lim="800000"/>
            <a:headEnd/>
            <a:tailEnd/>
          </a:ln>
        </p:spPr>
        <p:txBody>
          <a:bodyPr/>
          <a:lstStyle/>
          <a:p>
            <a:pPr marL="114300" indent="-114300" eaLnBrk="1" hangingPunct="1">
              <a:lnSpc>
                <a:spcPct val="90000"/>
              </a:lnSpc>
              <a:spcBef>
                <a:spcPct val="20000"/>
              </a:spcBef>
              <a:buFont typeface="Arial" charset="0"/>
              <a:buNone/>
            </a:pPr>
            <a:r>
              <a:rPr lang="en-US" sz="2000" b="1" dirty="0">
                <a:cs typeface="Arial" charset="0"/>
              </a:rPr>
              <a:t>Targeted Activities for July 2010</a:t>
            </a:r>
          </a:p>
          <a:p>
            <a:pPr lvl="1" indent="-228600">
              <a:lnSpc>
                <a:spcPct val="90000"/>
              </a:lnSpc>
              <a:spcBef>
                <a:spcPct val="20000"/>
              </a:spcBef>
              <a:buFont typeface="Arial" charset="0"/>
              <a:buChar char="•"/>
            </a:pPr>
            <a:r>
              <a:rPr lang="en-US" sz="1900" dirty="0">
                <a:cs typeface="Arial" charset="0"/>
              </a:rPr>
              <a:t>Exercise ‘Normal State’ processes and procedures, including weekends</a:t>
            </a:r>
          </a:p>
          <a:p>
            <a:pPr lvl="1" indent="-228600">
              <a:lnSpc>
                <a:spcPct val="90000"/>
              </a:lnSpc>
              <a:spcBef>
                <a:spcPct val="20000"/>
              </a:spcBef>
              <a:buFont typeface="Arial" charset="0"/>
              <a:buChar char="•"/>
            </a:pPr>
            <a:r>
              <a:rPr lang="en-US" sz="1900" dirty="0">
                <a:cs typeface="Arial" charset="0"/>
              </a:rPr>
              <a:t>48hr LFC closed loop test executed</a:t>
            </a:r>
          </a:p>
          <a:p>
            <a:pPr lvl="1" indent="-228600">
              <a:lnSpc>
                <a:spcPct val="90000"/>
              </a:lnSpc>
              <a:spcBef>
                <a:spcPct val="20000"/>
              </a:spcBef>
              <a:buFont typeface="Arial" charset="0"/>
              <a:buChar char="•"/>
            </a:pPr>
            <a:r>
              <a:rPr lang="en-US" sz="1900" dirty="0">
                <a:cs typeface="Arial" charset="0"/>
              </a:rPr>
              <a:t>DAM / DRUC executes 7x / weekly for two weeks</a:t>
            </a:r>
          </a:p>
          <a:p>
            <a:pPr lvl="1" indent="-228600">
              <a:lnSpc>
                <a:spcPct val="90000"/>
              </a:lnSpc>
              <a:spcBef>
                <a:spcPct val="20000"/>
              </a:spcBef>
              <a:buFont typeface="Arial" charset="0"/>
              <a:buChar char="•"/>
            </a:pPr>
            <a:r>
              <a:rPr lang="en-US" sz="1900" dirty="0">
                <a:cs typeface="Arial" charset="0"/>
              </a:rPr>
              <a:t>ERCOT executes HRUC 7x24 during 7 day weeks</a:t>
            </a:r>
          </a:p>
          <a:p>
            <a:pPr lvl="1" indent="-228600">
              <a:lnSpc>
                <a:spcPct val="90000"/>
              </a:lnSpc>
              <a:spcBef>
                <a:spcPct val="20000"/>
              </a:spcBef>
              <a:buFont typeface="Arial" charset="0"/>
              <a:buChar char="•"/>
            </a:pPr>
            <a:r>
              <a:rPr lang="en-US" sz="1900" dirty="0">
                <a:cs typeface="Arial" charset="0"/>
              </a:rPr>
              <a:t>Protocol timelines during 7 day weeks</a:t>
            </a:r>
          </a:p>
          <a:p>
            <a:pPr lvl="1" indent="-228600">
              <a:lnSpc>
                <a:spcPct val="90000"/>
              </a:lnSpc>
              <a:spcBef>
                <a:spcPct val="20000"/>
              </a:spcBef>
              <a:buFont typeface="Arial" charset="0"/>
              <a:buChar char="•"/>
            </a:pPr>
            <a:r>
              <a:rPr lang="en-US" sz="1900" dirty="0">
                <a:cs typeface="Arial" charset="0"/>
              </a:rPr>
              <a:t>ERCOT executes August Monthly CRR Auction</a:t>
            </a:r>
          </a:p>
          <a:p>
            <a:pPr lvl="1" indent="-228600" eaLnBrk="1" hangingPunct="1">
              <a:lnSpc>
                <a:spcPct val="90000"/>
              </a:lnSpc>
              <a:spcBef>
                <a:spcPct val="20000"/>
              </a:spcBef>
              <a:buFont typeface="Arial" charset="0"/>
              <a:buChar char="•"/>
            </a:pPr>
            <a:r>
              <a:rPr lang="en-US" sz="1900" dirty="0">
                <a:cs typeface="Arial" charset="0"/>
              </a:rPr>
              <a:t>SASM executed as needed</a:t>
            </a:r>
          </a:p>
        </p:txBody>
      </p:sp>
      <p:grpSp>
        <p:nvGrpSpPr>
          <p:cNvPr id="2" name="Group 4"/>
          <p:cNvGrpSpPr>
            <a:grpSpLocks/>
          </p:cNvGrpSpPr>
          <p:nvPr/>
        </p:nvGrpSpPr>
        <p:grpSpPr bwMode="auto">
          <a:xfrm>
            <a:off x="265113" y="685800"/>
            <a:ext cx="8650287" cy="835025"/>
            <a:chOff x="167" y="801"/>
            <a:chExt cx="4767" cy="526"/>
          </a:xfrm>
        </p:grpSpPr>
        <p:sp>
          <p:nvSpPr>
            <p:cNvPr id="37" name="AutoShape 5"/>
            <p:cNvSpPr>
              <a:spLocks noChangeArrowheads="1"/>
            </p:cNvSpPr>
            <p:nvPr/>
          </p:nvSpPr>
          <p:spPr bwMode="auto">
            <a:xfrm>
              <a:off x="167" y="801"/>
              <a:ext cx="735" cy="526"/>
            </a:xfrm>
            <a:prstGeom prst="homePlate">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dirty="0">
                  <a:solidFill>
                    <a:schemeClr val="bg1"/>
                  </a:solidFill>
                </a:rPr>
                <a:t>Jan</a:t>
              </a:r>
            </a:p>
          </p:txBody>
        </p:sp>
        <p:sp>
          <p:nvSpPr>
            <p:cNvPr id="38" name="AutoShape 6"/>
            <p:cNvSpPr>
              <a:spLocks noChangeArrowheads="1"/>
            </p:cNvSpPr>
            <p:nvPr/>
          </p:nvSpPr>
          <p:spPr bwMode="auto">
            <a:xfrm>
              <a:off x="743" y="801"/>
              <a:ext cx="737"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Feb</a:t>
              </a:r>
            </a:p>
          </p:txBody>
        </p:sp>
        <p:sp>
          <p:nvSpPr>
            <p:cNvPr id="14348" name="AutoShape 7"/>
            <p:cNvSpPr>
              <a:spLocks noChangeArrowheads="1"/>
            </p:cNvSpPr>
            <p:nvPr/>
          </p:nvSpPr>
          <p:spPr bwMode="auto">
            <a:xfrm>
              <a:off x="1319"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a:solidFill>
                    <a:schemeClr val="bg1"/>
                  </a:solidFill>
                </a:rPr>
                <a:t>Mar</a:t>
              </a:r>
            </a:p>
          </p:txBody>
        </p:sp>
        <p:sp>
          <p:nvSpPr>
            <p:cNvPr id="40" name="AutoShape 8"/>
            <p:cNvSpPr>
              <a:spLocks noChangeArrowheads="1"/>
            </p:cNvSpPr>
            <p:nvPr/>
          </p:nvSpPr>
          <p:spPr bwMode="auto">
            <a:xfrm>
              <a:off x="1895"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Apr</a:t>
              </a:r>
            </a:p>
          </p:txBody>
        </p:sp>
        <p:sp>
          <p:nvSpPr>
            <p:cNvPr id="16396" name="AutoShape 9"/>
            <p:cNvSpPr>
              <a:spLocks noChangeArrowheads="1"/>
            </p:cNvSpPr>
            <p:nvPr/>
          </p:nvSpPr>
          <p:spPr bwMode="auto">
            <a:xfrm>
              <a:off x="2471"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May</a:t>
              </a:r>
            </a:p>
          </p:txBody>
        </p:sp>
        <p:sp>
          <p:nvSpPr>
            <p:cNvPr id="42" name="AutoShape 10"/>
            <p:cNvSpPr>
              <a:spLocks noChangeArrowheads="1"/>
            </p:cNvSpPr>
            <p:nvPr/>
          </p:nvSpPr>
          <p:spPr bwMode="auto">
            <a:xfrm>
              <a:off x="3047"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June</a:t>
              </a:r>
            </a:p>
          </p:txBody>
        </p:sp>
        <p:sp>
          <p:nvSpPr>
            <p:cNvPr id="6158" name="AutoShape 11"/>
            <p:cNvSpPr>
              <a:spLocks noChangeArrowheads="1"/>
            </p:cNvSpPr>
            <p:nvPr/>
          </p:nvSpPr>
          <p:spPr bwMode="auto">
            <a:xfrm>
              <a:off x="3623" y="801"/>
              <a:ext cx="737" cy="526"/>
            </a:xfrm>
            <a:prstGeom prst="chevron">
              <a:avLst>
                <a:gd name="adj" fmla="val 34931"/>
              </a:avLst>
            </a:prstGeom>
            <a:solidFill>
              <a:srgbClr val="002060"/>
            </a:solidFill>
            <a:ln w="9525">
              <a:solidFill>
                <a:schemeClr val="tx1"/>
              </a:solidFill>
              <a:miter lim="800000"/>
              <a:headEnd/>
              <a:tailEnd/>
            </a:ln>
          </p:spPr>
          <p:txBody>
            <a:bodyPr wrap="none" anchor="ctr"/>
            <a:lstStyle/>
            <a:p>
              <a:pPr algn="ctr"/>
              <a:r>
                <a:rPr lang="en-US" sz="2000">
                  <a:solidFill>
                    <a:schemeClr val="bg1"/>
                  </a:solidFill>
                </a:rPr>
                <a:t>July</a:t>
              </a:r>
            </a:p>
          </p:txBody>
        </p:sp>
        <p:sp>
          <p:nvSpPr>
            <p:cNvPr id="44" name="AutoShape 12"/>
            <p:cNvSpPr>
              <a:spLocks noChangeArrowheads="1"/>
            </p:cNvSpPr>
            <p:nvPr/>
          </p:nvSpPr>
          <p:spPr bwMode="auto">
            <a:xfrm>
              <a:off x="4199" y="801"/>
              <a:ext cx="735"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Aug</a:t>
              </a:r>
            </a:p>
          </p:txBody>
        </p:sp>
      </p:grpSp>
      <p:sp>
        <p:nvSpPr>
          <p:cNvPr id="17" name="Date Placeholder 16"/>
          <p:cNvSpPr>
            <a:spLocks noGrp="1"/>
          </p:cNvSpPr>
          <p:nvPr>
            <p:ph type="dt" sz="half" idx="12"/>
          </p:nvPr>
        </p:nvSpPr>
        <p:spPr/>
        <p:txBody>
          <a:bodyPr/>
          <a:lstStyle/>
          <a:p>
            <a:pPr>
              <a:defRPr/>
            </a:pPr>
            <a:r>
              <a:rPr lang="en-US" smtClean="0"/>
              <a:t>1 July 2010</a:t>
            </a:r>
            <a:endParaRPr lang="en-US"/>
          </a:p>
        </p:txBody>
      </p:sp>
      <p:sp>
        <p:nvSpPr>
          <p:cNvPr id="18" name="Footer Placeholder 17"/>
          <p:cNvSpPr>
            <a:spLocks noGrp="1"/>
          </p:cNvSpPr>
          <p:nvPr>
            <p:ph type="ftr" sz="quarter" idx="11"/>
          </p:nvPr>
        </p:nvSpPr>
        <p:spPr>
          <a:xfrm>
            <a:off x="64008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0" y="0"/>
            <a:ext cx="8839200" cy="685800"/>
          </a:xfrm>
        </p:spPr>
        <p:txBody>
          <a:bodyPr/>
          <a:lstStyle/>
          <a:p>
            <a:pPr>
              <a:defRPr/>
            </a:pPr>
            <a:r>
              <a:rPr lang="en-US" kern="1200" dirty="0" smtClean="0"/>
              <a:t>6</a:t>
            </a:r>
            <a:r>
              <a:rPr lang="en-US" sz="2000" kern="1200" dirty="0" smtClean="0"/>
              <a:t>0 Day Outlook : </a:t>
            </a:r>
            <a:r>
              <a:rPr lang="en-US" dirty="0" smtClean="0"/>
              <a:t>August Market Activities</a:t>
            </a:r>
          </a:p>
        </p:txBody>
      </p:sp>
      <p:sp>
        <p:nvSpPr>
          <p:cNvPr id="32" name="Rounded Rectangle 31"/>
          <p:cNvSpPr/>
          <p:nvPr/>
        </p:nvSpPr>
        <p:spPr>
          <a:xfrm>
            <a:off x="254000" y="1524000"/>
            <a:ext cx="3697288" cy="4800600"/>
          </a:xfrm>
          <a:prstGeom prst="roundRect">
            <a:avLst>
              <a:gd name="adj" fmla="val 3497"/>
            </a:avLst>
          </a:prstGeom>
          <a:solidFill>
            <a:srgbClr val="003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72" name="Text Box 14"/>
          <p:cNvSpPr txBox="1">
            <a:spLocks noChangeArrowheads="1"/>
          </p:cNvSpPr>
          <p:nvPr/>
        </p:nvSpPr>
        <p:spPr bwMode="auto">
          <a:xfrm>
            <a:off x="265113" y="1524000"/>
            <a:ext cx="3686175" cy="400050"/>
          </a:xfrm>
          <a:prstGeom prst="rect">
            <a:avLst/>
          </a:prstGeom>
          <a:noFill/>
          <a:ln w="9525">
            <a:noFill/>
            <a:miter lim="800000"/>
            <a:headEnd/>
            <a:tailEnd/>
          </a:ln>
        </p:spPr>
        <p:txBody>
          <a:bodyPr>
            <a:spAutoFit/>
          </a:bodyPr>
          <a:lstStyle/>
          <a:p>
            <a:pPr algn="ctr"/>
            <a:r>
              <a:rPr lang="en-US" sz="2000" b="1">
                <a:solidFill>
                  <a:schemeClr val="bg1"/>
                </a:solidFill>
              </a:rPr>
              <a:t>Functional Area</a:t>
            </a:r>
          </a:p>
        </p:txBody>
      </p:sp>
      <p:sp>
        <p:nvSpPr>
          <p:cNvPr id="7173" name="Text Box 15"/>
          <p:cNvSpPr txBox="1">
            <a:spLocks noChangeArrowheads="1"/>
          </p:cNvSpPr>
          <p:nvPr/>
        </p:nvSpPr>
        <p:spPr bwMode="auto">
          <a:xfrm>
            <a:off x="265113" y="1828800"/>
            <a:ext cx="3686175" cy="4554538"/>
          </a:xfrm>
          <a:prstGeom prst="rect">
            <a:avLst/>
          </a:prstGeom>
          <a:noFill/>
          <a:ln w="9525">
            <a:noFill/>
            <a:miter lim="800000"/>
            <a:headEnd/>
            <a:tailEnd/>
          </a:ln>
        </p:spPr>
        <p:txBody>
          <a:bodyPr>
            <a:spAutoFit/>
          </a:bodyPr>
          <a:lstStyle/>
          <a:p>
            <a:pPr marL="282575" indent="-282575">
              <a:spcBef>
                <a:spcPct val="50000"/>
              </a:spcBef>
              <a:buFont typeface="Wingdings" pitchFamily="2" charset="2"/>
              <a:buChar char="ü"/>
            </a:pPr>
            <a:r>
              <a:rPr lang="en-US" sz="2000">
                <a:solidFill>
                  <a:schemeClr val="bg1"/>
                </a:solidFill>
              </a:rPr>
              <a:t>Real-Time Market</a:t>
            </a:r>
          </a:p>
          <a:p>
            <a:pPr marL="282575" indent="-282575">
              <a:spcBef>
                <a:spcPct val="50000"/>
              </a:spcBef>
              <a:buFont typeface="Wingdings" pitchFamily="2" charset="2"/>
              <a:buChar char="ü"/>
            </a:pPr>
            <a:r>
              <a:rPr lang="en-US" sz="2000">
                <a:solidFill>
                  <a:schemeClr val="bg1"/>
                </a:solidFill>
              </a:rPr>
              <a:t>Congestion Revenue Rights</a:t>
            </a:r>
          </a:p>
          <a:p>
            <a:pPr marL="282575" indent="-282575">
              <a:spcBef>
                <a:spcPct val="50000"/>
              </a:spcBef>
              <a:buFont typeface="Wingdings" pitchFamily="2" charset="2"/>
              <a:buChar char="ü"/>
            </a:pPr>
            <a:r>
              <a:rPr lang="en-US" sz="2000">
                <a:solidFill>
                  <a:schemeClr val="bg1"/>
                </a:solidFill>
              </a:rPr>
              <a:t>Day-Ahead Market</a:t>
            </a:r>
          </a:p>
          <a:p>
            <a:pPr marL="282575" indent="-282575">
              <a:spcBef>
                <a:spcPct val="50000"/>
              </a:spcBef>
              <a:buFont typeface="Wingdings" pitchFamily="2" charset="2"/>
              <a:buChar char="ü"/>
            </a:pPr>
            <a:r>
              <a:rPr lang="en-US" sz="2000">
                <a:solidFill>
                  <a:schemeClr val="bg1"/>
                </a:solidFill>
              </a:rPr>
              <a:t>Reliability Unit Commitment</a:t>
            </a:r>
          </a:p>
          <a:p>
            <a:pPr marL="282575" indent="-282575">
              <a:spcBef>
                <a:spcPct val="50000"/>
              </a:spcBef>
              <a:buFont typeface="Wingdings" pitchFamily="2" charset="2"/>
              <a:buChar char="ü"/>
            </a:pPr>
            <a:r>
              <a:rPr lang="en-US" sz="2000">
                <a:solidFill>
                  <a:schemeClr val="bg1"/>
                </a:solidFill>
              </a:rPr>
              <a:t>Outage Scheduler</a:t>
            </a:r>
          </a:p>
          <a:p>
            <a:pPr marL="282575" indent="-282575">
              <a:spcBef>
                <a:spcPct val="50000"/>
              </a:spcBef>
              <a:buFont typeface="Wingdings" pitchFamily="2" charset="2"/>
              <a:buChar char="ü"/>
            </a:pPr>
            <a:r>
              <a:rPr lang="en-US" sz="2000">
                <a:solidFill>
                  <a:schemeClr val="bg1"/>
                </a:solidFill>
              </a:rPr>
              <a:t>COMS/Settlements</a:t>
            </a:r>
          </a:p>
          <a:p>
            <a:pPr marL="282575" indent="-282575">
              <a:spcBef>
                <a:spcPct val="50000"/>
              </a:spcBef>
              <a:buFont typeface="Wingdings" pitchFamily="2" charset="2"/>
              <a:buChar char="ü"/>
            </a:pPr>
            <a:r>
              <a:rPr lang="en-US" sz="2000">
                <a:solidFill>
                  <a:schemeClr val="bg1"/>
                </a:solidFill>
              </a:rPr>
              <a:t>Network Modeling</a:t>
            </a:r>
          </a:p>
          <a:p>
            <a:pPr marL="282575" indent="-282575">
              <a:spcBef>
                <a:spcPct val="50000"/>
              </a:spcBef>
              <a:buFont typeface="Wingdings" pitchFamily="2" charset="2"/>
              <a:buChar char="ü"/>
            </a:pPr>
            <a:r>
              <a:rPr lang="en-US" sz="2000">
                <a:solidFill>
                  <a:schemeClr val="bg1"/>
                </a:solidFill>
              </a:rPr>
              <a:t>Nodal Reports</a:t>
            </a:r>
          </a:p>
          <a:p>
            <a:pPr marL="282575" indent="-282575">
              <a:spcBef>
                <a:spcPct val="50000"/>
              </a:spcBef>
              <a:buFont typeface="Wingdings" pitchFamily="2" charset="2"/>
              <a:buChar char="ü"/>
            </a:pPr>
            <a:r>
              <a:rPr lang="en-US" sz="2000">
                <a:solidFill>
                  <a:schemeClr val="bg1"/>
                </a:solidFill>
              </a:rPr>
              <a:t>Credit</a:t>
            </a:r>
          </a:p>
          <a:p>
            <a:pPr marL="282575" indent="-282575">
              <a:spcBef>
                <a:spcPct val="50000"/>
              </a:spcBef>
              <a:buFont typeface="Wingdings" pitchFamily="2" charset="2"/>
              <a:buChar char="ü"/>
            </a:pPr>
            <a:r>
              <a:rPr lang="en-US" sz="2000">
                <a:solidFill>
                  <a:schemeClr val="bg1"/>
                </a:solidFill>
              </a:rPr>
              <a:t>Full Integration</a:t>
            </a:r>
          </a:p>
        </p:txBody>
      </p:sp>
      <p:sp>
        <p:nvSpPr>
          <p:cNvPr id="7174" name="Rectangle 3"/>
          <p:cNvSpPr txBox="1">
            <a:spLocks/>
          </p:cNvSpPr>
          <p:nvPr/>
        </p:nvSpPr>
        <p:spPr bwMode="auto">
          <a:xfrm>
            <a:off x="4168775" y="1752600"/>
            <a:ext cx="4975225" cy="4178300"/>
          </a:xfrm>
          <a:prstGeom prst="rect">
            <a:avLst/>
          </a:prstGeom>
          <a:noFill/>
          <a:ln w="9525">
            <a:noFill/>
            <a:miter lim="800000"/>
            <a:headEnd/>
            <a:tailEnd/>
          </a:ln>
        </p:spPr>
        <p:txBody>
          <a:bodyPr/>
          <a:lstStyle/>
          <a:p>
            <a:pPr marL="114300" indent="-114300" eaLnBrk="1" hangingPunct="1">
              <a:lnSpc>
                <a:spcPct val="90000"/>
              </a:lnSpc>
              <a:spcBef>
                <a:spcPct val="20000"/>
              </a:spcBef>
              <a:buFont typeface="Arial" charset="0"/>
              <a:buNone/>
            </a:pPr>
            <a:r>
              <a:rPr lang="en-US" sz="2000" b="1" dirty="0">
                <a:cs typeface="Arial" charset="0"/>
              </a:rPr>
              <a:t>Targeted Activities for August 2010</a:t>
            </a:r>
          </a:p>
          <a:p>
            <a:pPr lvl="1" indent="-228600">
              <a:lnSpc>
                <a:spcPct val="90000"/>
              </a:lnSpc>
              <a:spcBef>
                <a:spcPct val="20000"/>
              </a:spcBef>
              <a:buFont typeface="Arial" charset="0"/>
              <a:buChar char="•"/>
            </a:pPr>
            <a:r>
              <a:rPr lang="en-US" sz="1900" dirty="0">
                <a:cs typeface="Arial" charset="0"/>
              </a:rPr>
              <a:t>August is reserved for focusing on any issues or scenarios encountered in the first 3 months of Phase 5</a:t>
            </a:r>
          </a:p>
          <a:p>
            <a:pPr lvl="1" indent="-228600">
              <a:lnSpc>
                <a:spcPct val="90000"/>
              </a:lnSpc>
              <a:spcBef>
                <a:spcPct val="20000"/>
              </a:spcBef>
              <a:buFont typeface="Arial" charset="0"/>
              <a:buChar char="•"/>
            </a:pPr>
            <a:r>
              <a:rPr lang="en-US" sz="1900" dirty="0">
                <a:cs typeface="Arial" charset="0"/>
              </a:rPr>
              <a:t>Real time submission continue</a:t>
            </a:r>
          </a:p>
          <a:p>
            <a:pPr lvl="1" indent="-228600">
              <a:lnSpc>
                <a:spcPct val="90000"/>
              </a:lnSpc>
              <a:spcBef>
                <a:spcPct val="20000"/>
              </a:spcBef>
              <a:buFont typeface="Arial" charset="0"/>
              <a:buChar char="•"/>
            </a:pPr>
            <a:r>
              <a:rPr lang="en-US" sz="1900" dirty="0">
                <a:cs typeface="Arial" charset="0"/>
              </a:rPr>
              <a:t>ERCOT executes August Monthly CRR Auction</a:t>
            </a:r>
          </a:p>
          <a:p>
            <a:pPr lvl="1" indent="-228600" eaLnBrk="1" hangingPunct="1">
              <a:lnSpc>
                <a:spcPct val="90000"/>
              </a:lnSpc>
              <a:spcBef>
                <a:spcPct val="20000"/>
              </a:spcBef>
              <a:buFont typeface="Arial" charset="0"/>
              <a:buChar char="•"/>
            </a:pPr>
            <a:r>
              <a:rPr lang="en-US" sz="1900" dirty="0">
                <a:cs typeface="Arial" charset="0"/>
              </a:rPr>
              <a:t>SASM executed as needed</a:t>
            </a:r>
          </a:p>
        </p:txBody>
      </p:sp>
      <p:grpSp>
        <p:nvGrpSpPr>
          <p:cNvPr id="2" name="Group 4"/>
          <p:cNvGrpSpPr>
            <a:grpSpLocks/>
          </p:cNvGrpSpPr>
          <p:nvPr/>
        </p:nvGrpSpPr>
        <p:grpSpPr bwMode="auto">
          <a:xfrm>
            <a:off x="265113" y="685800"/>
            <a:ext cx="8650287" cy="835025"/>
            <a:chOff x="167" y="801"/>
            <a:chExt cx="4767" cy="526"/>
          </a:xfrm>
        </p:grpSpPr>
        <p:sp>
          <p:nvSpPr>
            <p:cNvPr id="37" name="AutoShape 5"/>
            <p:cNvSpPr>
              <a:spLocks noChangeArrowheads="1"/>
            </p:cNvSpPr>
            <p:nvPr/>
          </p:nvSpPr>
          <p:spPr bwMode="auto">
            <a:xfrm>
              <a:off x="167" y="801"/>
              <a:ext cx="735" cy="526"/>
            </a:xfrm>
            <a:prstGeom prst="homePlate">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dirty="0">
                  <a:solidFill>
                    <a:schemeClr val="bg1"/>
                  </a:solidFill>
                </a:rPr>
                <a:t>Jan</a:t>
              </a:r>
            </a:p>
          </p:txBody>
        </p:sp>
        <p:sp>
          <p:nvSpPr>
            <p:cNvPr id="38" name="AutoShape 6"/>
            <p:cNvSpPr>
              <a:spLocks noChangeArrowheads="1"/>
            </p:cNvSpPr>
            <p:nvPr/>
          </p:nvSpPr>
          <p:spPr bwMode="auto">
            <a:xfrm>
              <a:off x="743" y="801"/>
              <a:ext cx="737"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Feb</a:t>
              </a:r>
            </a:p>
          </p:txBody>
        </p:sp>
        <p:sp>
          <p:nvSpPr>
            <p:cNvPr id="14348" name="AutoShape 7"/>
            <p:cNvSpPr>
              <a:spLocks noChangeArrowheads="1"/>
            </p:cNvSpPr>
            <p:nvPr/>
          </p:nvSpPr>
          <p:spPr bwMode="auto">
            <a:xfrm>
              <a:off x="1319"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a:solidFill>
                    <a:schemeClr val="bg1"/>
                  </a:solidFill>
                </a:rPr>
                <a:t>Mar</a:t>
              </a:r>
            </a:p>
          </p:txBody>
        </p:sp>
        <p:sp>
          <p:nvSpPr>
            <p:cNvPr id="40" name="AutoShape 8"/>
            <p:cNvSpPr>
              <a:spLocks noChangeArrowheads="1"/>
            </p:cNvSpPr>
            <p:nvPr/>
          </p:nvSpPr>
          <p:spPr bwMode="auto">
            <a:xfrm>
              <a:off x="1895"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Apr</a:t>
              </a:r>
            </a:p>
          </p:txBody>
        </p:sp>
        <p:sp>
          <p:nvSpPr>
            <p:cNvPr id="16396" name="AutoShape 9"/>
            <p:cNvSpPr>
              <a:spLocks noChangeArrowheads="1"/>
            </p:cNvSpPr>
            <p:nvPr/>
          </p:nvSpPr>
          <p:spPr bwMode="auto">
            <a:xfrm>
              <a:off x="2471"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May</a:t>
              </a:r>
            </a:p>
          </p:txBody>
        </p:sp>
        <p:sp>
          <p:nvSpPr>
            <p:cNvPr id="42" name="AutoShape 10"/>
            <p:cNvSpPr>
              <a:spLocks noChangeArrowheads="1"/>
            </p:cNvSpPr>
            <p:nvPr/>
          </p:nvSpPr>
          <p:spPr bwMode="auto">
            <a:xfrm>
              <a:off x="3047"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June</a:t>
              </a:r>
            </a:p>
          </p:txBody>
        </p:sp>
        <p:sp>
          <p:nvSpPr>
            <p:cNvPr id="12302" name="AutoShape 11"/>
            <p:cNvSpPr>
              <a:spLocks noChangeArrowheads="1"/>
            </p:cNvSpPr>
            <p:nvPr/>
          </p:nvSpPr>
          <p:spPr bwMode="auto">
            <a:xfrm>
              <a:off x="3623" y="801"/>
              <a:ext cx="737" cy="526"/>
            </a:xfrm>
            <a:prstGeom prst="chevron">
              <a:avLst>
                <a:gd name="adj" fmla="val 34931"/>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July</a:t>
              </a:r>
            </a:p>
          </p:txBody>
        </p:sp>
        <p:sp>
          <p:nvSpPr>
            <p:cNvPr id="7183" name="AutoShape 12"/>
            <p:cNvSpPr>
              <a:spLocks noChangeArrowheads="1"/>
            </p:cNvSpPr>
            <p:nvPr/>
          </p:nvSpPr>
          <p:spPr bwMode="auto">
            <a:xfrm>
              <a:off x="4199" y="801"/>
              <a:ext cx="735" cy="526"/>
            </a:xfrm>
            <a:prstGeom prst="chevron">
              <a:avLst>
                <a:gd name="adj" fmla="val 34933"/>
              </a:avLst>
            </a:prstGeom>
            <a:solidFill>
              <a:srgbClr val="002060"/>
            </a:solidFill>
            <a:ln w="9525">
              <a:solidFill>
                <a:schemeClr val="tx1"/>
              </a:solidFill>
              <a:miter lim="800000"/>
              <a:headEnd/>
              <a:tailEnd/>
            </a:ln>
          </p:spPr>
          <p:txBody>
            <a:bodyPr wrap="none" anchor="ctr"/>
            <a:lstStyle/>
            <a:p>
              <a:pPr algn="ctr"/>
              <a:r>
                <a:rPr lang="en-US" sz="2000">
                  <a:solidFill>
                    <a:schemeClr val="bg1"/>
                  </a:solidFill>
                </a:rPr>
                <a:t>Aug</a:t>
              </a:r>
            </a:p>
          </p:txBody>
        </p:sp>
      </p:grpSp>
      <p:sp>
        <p:nvSpPr>
          <p:cNvPr id="16" name="Footer Placeholder 15"/>
          <p:cNvSpPr>
            <a:spLocks noGrp="1"/>
          </p:cNvSpPr>
          <p:nvPr>
            <p:ph type="ftr" sz="quarter" idx="10"/>
          </p:nvPr>
        </p:nvSpPr>
        <p:spPr>
          <a:xfrm>
            <a:off x="6019800" y="6477000"/>
            <a:ext cx="2743200" cy="425450"/>
          </a:xfrm>
        </p:spPr>
        <p:txBody>
          <a:bodyPr/>
          <a:lstStyle/>
          <a:p>
            <a:pPr>
              <a:defRPr/>
            </a:pPr>
            <a:r>
              <a:rPr lang="en-US" sz="1200" dirty="0" smtClean="0"/>
              <a:t>Technical Advisory Committee</a:t>
            </a:r>
            <a:endParaRPr lang="en-US" sz="1200" dirty="0"/>
          </a:p>
        </p:txBody>
      </p:sp>
      <p:sp>
        <p:nvSpPr>
          <p:cNvPr id="18" name="Date Placeholder 17"/>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8196" name="Picture 2"/>
          <p:cNvPicPr>
            <a:picLocks noGrp="1" noChangeAspect="1" noChangeArrowheads="1"/>
          </p:cNvPicPr>
          <p:nvPr>
            <p:ph idx="1"/>
          </p:nvPr>
        </p:nvPicPr>
        <p:blipFill>
          <a:blip r:embed="rId3" cstate="print"/>
          <a:srcRect/>
          <a:stretch>
            <a:fillRect/>
          </a:stretch>
        </p:blipFill>
        <p:spPr>
          <a:xfrm>
            <a:off x="325160" y="873125"/>
            <a:ext cx="8084106" cy="4994276"/>
          </a:xfrm>
        </p:spPr>
      </p:pic>
      <p:sp>
        <p:nvSpPr>
          <p:cNvPr id="4" name="Date Placeholder 3"/>
          <p:cNvSpPr>
            <a:spLocks noGrp="1"/>
          </p:cNvSpPr>
          <p:nvPr>
            <p:ph type="dt" sz="half" idx="12"/>
          </p:nvPr>
        </p:nvSpPr>
        <p:spPr/>
        <p:txBody>
          <a:bodyPr/>
          <a:lstStyle/>
          <a:p>
            <a:pPr>
              <a:defRPr/>
            </a:pPr>
            <a:r>
              <a:rPr lang="en-US" smtClean="0"/>
              <a:t>1 July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9220" name="Picture 2"/>
          <p:cNvPicPr>
            <a:picLocks noGrp="1" noChangeAspect="1" noChangeArrowheads="1"/>
          </p:cNvPicPr>
          <p:nvPr>
            <p:ph idx="1"/>
          </p:nvPr>
        </p:nvPicPr>
        <p:blipFill>
          <a:blip r:embed="rId3" cstate="print"/>
          <a:srcRect/>
          <a:stretch>
            <a:fillRect/>
          </a:stretch>
        </p:blipFill>
        <p:spPr>
          <a:xfrm>
            <a:off x="304800" y="914400"/>
            <a:ext cx="8098128" cy="5029200"/>
          </a:xfrm>
        </p:spPr>
      </p:pic>
      <p:sp>
        <p:nvSpPr>
          <p:cNvPr id="4" name="Date Placeholder 3"/>
          <p:cNvSpPr>
            <a:spLocks noGrp="1"/>
          </p:cNvSpPr>
          <p:nvPr>
            <p:ph type="dt" sz="half" idx="12"/>
          </p:nvPr>
        </p:nvSpPr>
        <p:spPr/>
        <p:txBody>
          <a:bodyPr/>
          <a:lstStyle/>
          <a:p>
            <a:pPr>
              <a:defRPr/>
            </a:pPr>
            <a:r>
              <a:rPr lang="en-US" smtClean="0"/>
              <a:t>1 July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685804" y="1023797"/>
          <a:ext cx="7461336" cy="5094598"/>
        </p:xfrm>
        <a:graphic>
          <a:graphicData uri="http://schemas.openxmlformats.org/drawingml/2006/table">
            <a:tbl>
              <a:tblPr/>
              <a:tblGrid>
                <a:gridCol w="1179716"/>
                <a:gridCol w="2760533"/>
                <a:gridCol w="554467"/>
                <a:gridCol w="436495"/>
                <a:gridCol w="401104"/>
                <a:gridCol w="430235"/>
                <a:gridCol w="566262"/>
                <a:gridCol w="566262"/>
                <a:gridCol w="566262"/>
              </a:tblGrid>
              <a:tr h="200338">
                <a:tc gridSpan="9">
                  <a:txBody>
                    <a:bodyPr/>
                    <a:lstStyle/>
                    <a:p>
                      <a:pPr algn="l" fontAlgn="b"/>
                      <a:r>
                        <a:rPr lang="en-US" sz="1100" b="1" i="0" u="none" strike="noStrike" dirty="0">
                          <a:solidFill>
                            <a:srgbClr val="FFFFFF"/>
                          </a:solidFill>
                          <a:latin typeface="Calibri"/>
                        </a:rPr>
                        <a:t>ACTIVE NODAL METRICS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3099">
                <a:tc>
                  <a:txBody>
                    <a:bodyPr/>
                    <a:lstStyle/>
                    <a:p>
                      <a:pPr algn="ctr" fontAlgn="b"/>
                      <a:r>
                        <a:rPr lang="en-US" sz="1100" b="1" i="0" u="none" strike="noStrike">
                          <a:solidFill>
                            <a:srgbClr val="FFFFFF"/>
                          </a:solidFill>
                          <a:latin typeface="Calibri"/>
                        </a:rPr>
                        <a:t>Metric #</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Metrics Name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Category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QSERs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TSPs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CRRAHs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r>
              <a:tr h="143099">
                <a:tc>
                  <a:txBody>
                    <a:bodyPr/>
                    <a:lstStyle/>
                    <a:p>
                      <a:pPr algn="l" fontAlgn="b"/>
                      <a:r>
                        <a:rPr lang="en-US" sz="1100" b="0" i="0" u="none" strike="noStrike">
                          <a:solidFill>
                            <a:srgbClr val="000000"/>
                          </a:solidFill>
                          <a:latin typeface="Calibri"/>
                        </a:rPr>
                        <a:t>MO4</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SCED Execution Quality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LMPs for 6 months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 (ERCOT)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Day-Ahead LMPs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MO10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DRUC Execution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CO8</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CRR Auction Invoices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COMS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EMO9(A)</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smtClean="0">
                          <a:solidFill>
                            <a:srgbClr val="000000"/>
                          </a:solidFill>
                          <a:latin typeface="Calibri"/>
                        </a:rPr>
                        <a:t>State Estimator Convergence</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Amber</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a:solidFill>
                            <a:srgbClr val="000000"/>
                          </a:solidFill>
                          <a:latin typeface="Calibri"/>
                        </a:rPr>
                        <a:t>EMO9(B)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RTCA Modeling Differences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EMO10</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Anomalous/Auto-Disabled Telemeted Points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ERCOT Internal Training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Develop Nodal Procedures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Market Submissions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Outage Scheduler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Real-Time Market Daily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Amber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Outage Scheduler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N2</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100" b="0" i="0" u="none" strike="noStrike">
                          <a:solidFill>
                            <a:srgbClr val="000000"/>
                          </a:solidFill>
                          <a:latin typeface="Calibri"/>
                        </a:rPr>
                        <a:t>Telemetry/ICCP System Failover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MP6(SCED)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 (TSP)</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Participation in NOMCR Trials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MP14C</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Network Model Validation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Resource Registration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2" name="Title 1"/>
          <p:cNvSpPr>
            <a:spLocks noGrp="1"/>
          </p:cNvSpPr>
          <p:nvPr>
            <p:ph type="title"/>
          </p:nvPr>
        </p:nvSpPr>
        <p:spPr/>
        <p:txBody>
          <a:bodyPr/>
          <a:lstStyle/>
          <a:p>
            <a:r>
              <a:rPr lang="en-US" dirty="0" smtClean="0"/>
              <a:t>Active Nodal Metrics</a:t>
            </a:r>
            <a:endParaRPr lang="en-US" dirty="0"/>
          </a:p>
        </p:txBody>
      </p:sp>
      <p:sp>
        <p:nvSpPr>
          <p:cNvPr id="5"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 – Go-Live December 1</a:t>
            </a:r>
            <a:r>
              <a:rPr lang="en-US" baseline="30000" dirty="0" smtClean="0"/>
              <a:t>st</a:t>
            </a:r>
            <a:r>
              <a:rPr lang="en-US" dirty="0" smtClean="0"/>
              <a:t>, 2010</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1 July 2010</a:t>
            </a:r>
            <a:endParaRPr lang="en-US" dirty="0"/>
          </a:p>
        </p:txBody>
      </p:sp>
      <p:pic>
        <p:nvPicPr>
          <p:cNvPr id="111617" name="Picture 1"/>
          <p:cNvPicPr>
            <a:picLocks noChangeAspect="1" noChangeArrowheads="1"/>
          </p:cNvPicPr>
          <p:nvPr/>
        </p:nvPicPr>
        <p:blipFill>
          <a:blip r:embed="rId3" cstate="print"/>
          <a:srcRect/>
          <a:stretch>
            <a:fillRect/>
          </a:stretch>
        </p:blipFill>
        <p:spPr bwMode="auto">
          <a:xfrm>
            <a:off x="0" y="685800"/>
            <a:ext cx="9144000"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Content Placeholder 4"/>
          <p:cNvGraphicFramePr>
            <a:graphicFrameLocks noChangeAspect="1"/>
          </p:cNvGraphicFramePr>
          <p:nvPr/>
        </p:nvGraphicFramePr>
        <p:xfrm>
          <a:off x="228600" y="838200"/>
          <a:ext cx="8739187" cy="5656262"/>
        </p:xfrm>
        <a:graphic>
          <a:graphicData uri="http://schemas.openxmlformats.org/presentationml/2006/ole">
            <p:oleObj spid="_x0000_s135170" name="Acrobat Document" r:id="rId3" imgW="11016000" imgH="7128000" progId="AcroExch.Document.7">
              <p:embed/>
            </p:oleObj>
          </a:graphicData>
        </a:graphic>
      </p:graphicFrame>
      <p:cxnSp>
        <p:nvCxnSpPr>
          <p:cNvPr id="62" name="Straight Connector 61"/>
          <p:cNvCxnSpPr/>
          <p:nvPr/>
        </p:nvCxnSpPr>
        <p:spPr bwMode="auto">
          <a:xfrm rot="5400000">
            <a:off x="2171699" y="3762375"/>
            <a:ext cx="5562600" cy="0"/>
          </a:xfrm>
          <a:prstGeom prst="line">
            <a:avLst/>
          </a:prstGeom>
          <a:solidFill>
            <a:srgbClr val="FFCC99"/>
          </a:solidFill>
          <a:ln w="19050" cap="flat" cmpd="sng" algn="ctr">
            <a:solidFill>
              <a:srgbClr val="FF0000"/>
            </a:solidFill>
            <a:prstDash val="solid"/>
            <a:round/>
            <a:headEnd type="none" w="med" len="med"/>
            <a:tailEnd type="none" w="med" len="med"/>
          </a:ln>
          <a:effectLst/>
        </p:spPr>
      </p:cxnSp>
      <p:sp>
        <p:nvSpPr>
          <p:cNvPr id="5123" name="Rectangle 2"/>
          <p:cNvSpPr>
            <a:spLocks noGrp="1" noChangeArrowheads="1"/>
          </p:cNvSpPr>
          <p:nvPr>
            <p:ph type="title"/>
          </p:nvPr>
        </p:nvSpPr>
        <p:spPr/>
        <p:txBody>
          <a:bodyPr/>
          <a:lstStyle/>
          <a:p>
            <a:pPr eaLnBrk="1" hangingPunct="1"/>
            <a:r>
              <a:rPr lang="en-US" dirty="0" smtClean="0"/>
              <a:t>Metrics Roadmap</a:t>
            </a:r>
          </a:p>
        </p:txBody>
      </p:sp>
      <p:sp>
        <p:nvSpPr>
          <p:cNvPr id="64" name="Rectangle 63"/>
          <p:cNvSpPr/>
          <p:nvPr/>
        </p:nvSpPr>
        <p:spPr bwMode="auto">
          <a:xfrm>
            <a:off x="6934200" y="104775"/>
            <a:ext cx="661989"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solidFill>
                  <a:schemeClr val="bg1"/>
                </a:solidFill>
              </a:rPr>
              <a:t>PURPLE</a:t>
            </a:r>
            <a:endParaRPr kumimoji="0" lang="en-US" sz="800" b="0" i="0" u="none" strike="noStrike" cap="none" normalizeH="0" baseline="0" dirty="0" smtClean="0">
              <a:ln>
                <a:noFill/>
              </a:ln>
              <a:solidFill>
                <a:schemeClr val="bg1"/>
              </a:solidFill>
              <a:effectLst/>
              <a:latin typeface="Arial" charset="0"/>
            </a:endParaRPr>
          </a:p>
        </p:txBody>
      </p:sp>
      <p:sp>
        <p:nvSpPr>
          <p:cNvPr id="65" name="Rectangle 64"/>
          <p:cNvSpPr/>
          <p:nvPr/>
        </p:nvSpPr>
        <p:spPr bwMode="auto">
          <a:xfrm>
            <a:off x="6934200" y="333375"/>
            <a:ext cx="661989" cy="20002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ORANGE</a:t>
            </a:r>
            <a:endParaRPr kumimoji="0" lang="en-US" sz="800" b="0" i="0" u="none" strike="noStrike" cap="none" normalizeH="0" baseline="0" dirty="0" smtClean="0">
              <a:ln>
                <a:noFill/>
              </a:ln>
              <a:effectLst/>
              <a:latin typeface="Arial" charset="0"/>
            </a:endParaRPr>
          </a:p>
        </p:txBody>
      </p:sp>
      <p:sp>
        <p:nvSpPr>
          <p:cNvPr id="66" name="Rectangle 65"/>
          <p:cNvSpPr/>
          <p:nvPr/>
        </p:nvSpPr>
        <p:spPr>
          <a:xfrm>
            <a:off x="7620000" y="95250"/>
            <a:ext cx="1676400" cy="215444"/>
          </a:xfrm>
          <a:prstGeom prst="rect">
            <a:avLst/>
          </a:prstGeom>
        </p:spPr>
        <p:txBody>
          <a:bodyPr wrap="square">
            <a:spAutoFit/>
          </a:bodyPr>
          <a:lstStyle/>
          <a:p>
            <a:r>
              <a:rPr lang="en-US" sz="800" dirty="0" smtClean="0"/>
              <a:t>Timing and Design Confirmed</a:t>
            </a:r>
            <a:endParaRPr lang="en-US" sz="800" dirty="0"/>
          </a:p>
        </p:txBody>
      </p:sp>
      <p:sp>
        <p:nvSpPr>
          <p:cNvPr id="67" name="Rectangle 66"/>
          <p:cNvSpPr/>
          <p:nvPr/>
        </p:nvSpPr>
        <p:spPr>
          <a:xfrm>
            <a:off x="7620000" y="271046"/>
            <a:ext cx="1676400" cy="338554"/>
          </a:xfrm>
          <a:prstGeom prst="rect">
            <a:avLst/>
          </a:prstGeom>
        </p:spPr>
        <p:txBody>
          <a:bodyPr wrap="square">
            <a:spAutoFit/>
          </a:bodyPr>
          <a:lstStyle/>
          <a:p>
            <a:r>
              <a:rPr lang="en-US" sz="800" dirty="0" smtClean="0"/>
              <a:t>Timing subject to change, design in progress</a:t>
            </a:r>
            <a:endParaRPr lang="en-US" sz="800" dirty="0"/>
          </a:p>
        </p:txBody>
      </p:sp>
      <p:sp>
        <p:nvSpPr>
          <p:cNvPr id="58" name="Rectangle 57"/>
          <p:cNvSpPr/>
          <p:nvPr/>
        </p:nvSpPr>
        <p:spPr bwMode="auto">
          <a:xfrm>
            <a:off x="2057400" y="1066800"/>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MP15A</a:t>
            </a:r>
          </a:p>
        </p:txBody>
      </p:sp>
      <p:sp>
        <p:nvSpPr>
          <p:cNvPr id="60" name="Rectangle 59"/>
          <p:cNvSpPr/>
          <p:nvPr/>
        </p:nvSpPr>
        <p:spPr bwMode="auto">
          <a:xfrm>
            <a:off x="3276600" y="35718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MP16</a:t>
            </a:r>
          </a:p>
        </p:txBody>
      </p:sp>
      <p:sp>
        <p:nvSpPr>
          <p:cNvPr id="61" name="Rectangle 60"/>
          <p:cNvSpPr/>
          <p:nvPr/>
        </p:nvSpPr>
        <p:spPr bwMode="auto">
          <a:xfrm>
            <a:off x="2085975" y="29337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MP20</a:t>
            </a:r>
          </a:p>
        </p:txBody>
      </p:sp>
      <p:sp>
        <p:nvSpPr>
          <p:cNvPr id="68" name="Rectangle 67"/>
          <p:cNvSpPr/>
          <p:nvPr/>
        </p:nvSpPr>
        <p:spPr bwMode="auto">
          <a:xfrm>
            <a:off x="1457325" y="1423988"/>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69" name="Rectangle 68"/>
          <p:cNvSpPr/>
          <p:nvPr/>
        </p:nvSpPr>
        <p:spPr bwMode="auto">
          <a:xfrm>
            <a:off x="1447800" y="10668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MP6</a:t>
            </a:r>
          </a:p>
        </p:txBody>
      </p:sp>
      <p:sp>
        <p:nvSpPr>
          <p:cNvPr id="70" name="Rectangle 69"/>
          <p:cNvSpPr/>
          <p:nvPr/>
        </p:nvSpPr>
        <p:spPr bwMode="auto">
          <a:xfrm>
            <a:off x="1428750" y="5457825"/>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MP11</a:t>
            </a:r>
          </a:p>
        </p:txBody>
      </p:sp>
      <p:sp>
        <p:nvSpPr>
          <p:cNvPr id="71" name="Rectangle 70"/>
          <p:cNvSpPr/>
          <p:nvPr/>
        </p:nvSpPr>
        <p:spPr bwMode="auto">
          <a:xfrm>
            <a:off x="2357438" y="54673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MP14C</a:t>
            </a:r>
          </a:p>
        </p:txBody>
      </p:sp>
      <p:sp>
        <p:nvSpPr>
          <p:cNvPr id="72" name="Rectangle 71"/>
          <p:cNvSpPr/>
          <p:nvPr/>
        </p:nvSpPr>
        <p:spPr bwMode="auto">
          <a:xfrm>
            <a:off x="1446213" y="56959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E9</a:t>
            </a:r>
          </a:p>
        </p:txBody>
      </p:sp>
      <p:sp>
        <p:nvSpPr>
          <p:cNvPr id="73" name="Rectangle 72"/>
          <p:cNvSpPr/>
          <p:nvPr/>
        </p:nvSpPr>
        <p:spPr bwMode="auto">
          <a:xfrm>
            <a:off x="1446213" y="59340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E1</a:t>
            </a:r>
          </a:p>
        </p:txBody>
      </p:sp>
      <p:sp>
        <p:nvSpPr>
          <p:cNvPr id="74" name="Rectangle 87"/>
          <p:cNvSpPr>
            <a:spLocks noChangeArrowheads="1"/>
          </p:cNvSpPr>
          <p:nvPr/>
        </p:nvSpPr>
        <p:spPr bwMode="auto">
          <a:xfrm>
            <a:off x="3276600" y="1412875"/>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N2</a:t>
            </a:r>
          </a:p>
        </p:txBody>
      </p:sp>
      <p:sp>
        <p:nvSpPr>
          <p:cNvPr id="75" name="Rectangle 88"/>
          <p:cNvSpPr>
            <a:spLocks noChangeArrowheads="1"/>
          </p:cNvSpPr>
          <p:nvPr/>
        </p:nvSpPr>
        <p:spPr bwMode="auto">
          <a:xfrm>
            <a:off x="3913496" y="1412544"/>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EMO9(B)</a:t>
            </a:r>
            <a:endParaRPr lang="en-US" sz="700" dirty="0">
              <a:solidFill>
                <a:schemeClr val="bg1"/>
              </a:solidFill>
            </a:endParaRPr>
          </a:p>
        </p:txBody>
      </p:sp>
      <p:sp>
        <p:nvSpPr>
          <p:cNvPr id="76" name="Rectangle 75"/>
          <p:cNvSpPr/>
          <p:nvPr/>
        </p:nvSpPr>
        <p:spPr bwMode="auto">
          <a:xfrm>
            <a:off x="3276600" y="2181225"/>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CRR3</a:t>
            </a:r>
          </a:p>
        </p:txBody>
      </p:sp>
      <p:sp>
        <p:nvSpPr>
          <p:cNvPr id="77" name="Rectangle 91"/>
          <p:cNvSpPr>
            <a:spLocks noChangeArrowheads="1"/>
          </p:cNvSpPr>
          <p:nvPr/>
        </p:nvSpPr>
        <p:spPr bwMode="auto">
          <a:xfrm>
            <a:off x="3276600" y="1066800"/>
            <a:ext cx="542925" cy="200025"/>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EMO6</a:t>
            </a:r>
          </a:p>
        </p:txBody>
      </p:sp>
      <p:sp>
        <p:nvSpPr>
          <p:cNvPr id="78" name="Rectangle 77"/>
          <p:cNvSpPr/>
          <p:nvPr/>
        </p:nvSpPr>
        <p:spPr bwMode="auto">
          <a:xfrm>
            <a:off x="2052638" y="1409700"/>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MO4</a:t>
            </a:r>
          </a:p>
        </p:txBody>
      </p:sp>
      <p:sp>
        <p:nvSpPr>
          <p:cNvPr id="79" name="Rectangle 78"/>
          <p:cNvSpPr/>
          <p:nvPr/>
        </p:nvSpPr>
        <p:spPr bwMode="auto">
          <a:xfrm>
            <a:off x="2686050" y="1400175"/>
            <a:ext cx="509588"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MO5</a:t>
            </a:r>
          </a:p>
        </p:txBody>
      </p:sp>
      <p:sp>
        <p:nvSpPr>
          <p:cNvPr id="80" name="Rectangle 94"/>
          <p:cNvSpPr>
            <a:spLocks noChangeArrowheads="1"/>
          </p:cNvSpPr>
          <p:nvPr/>
        </p:nvSpPr>
        <p:spPr bwMode="auto">
          <a:xfrm>
            <a:off x="5781675" y="48291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CO1</a:t>
            </a:r>
          </a:p>
        </p:txBody>
      </p:sp>
      <p:sp>
        <p:nvSpPr>
          <p:cNvPr id="81" name="Rectangle 95"/>
          <p:cNvSpPr>
            <a:spLocks noChangeArrowheads="1"/>
          </p:cNvSpPr>
          <p:nvPr/>
        </p:nvSpPr>
        <p:spPr bwMode="auto">
          <a:xfrm>
            <a:off x="5143500" y="459105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CO2</a:t>
            </a:r>
          </a:p>
        </p:txBody>
      </p:sp>
      <p:sp>
        <p:nvSpPr>
          <p:cNvPr id="82" name="Rectangle 96"/>
          <p:cNvSpPr>
            <a:spLocks noChangeArrowheads="1"/>
          </p:cNvSpPr>
          <p:nvPr/>
        </p:nvSpPr>
        <p:spPr bwMode="auto">
          <a:xfrm>
            <a:off x="511968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CO3</a:t>
            </a:r>
          </a:p>
        </p:txBody>
      </p:sp>
      <p:sp>
        <p:nvSpPr>
          <p:cNvPr id="83" name="Rectangle 97"/>
          <p:cNvSpPr>
            <a:spLocks noChangeArrowheads="1"/>
          </p:cNvSpPr>
          <p:nvPr/>
        </p:nvSpPr>
        <p:spPr bwMode="auto">
          <a:xfrm>
            <a:off x="5781675" y="46005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CO4</a:t>
            </a:r>
          </a:p>
        </p:txBody>
      </p:sp>
      <p:sp>
        <p:nvSpPr>
          <p:cNvPr id="84" name="Rectangle 98"/>
          <p:cNvSpPr>
            <a:spLocks noChangeArrowheads="1"/>
          </p:cNvSpPr>
          <p:nvPr/>
        </p:nvSpPr>
        <p:spPr bwMode="auto">
          <a:xfrm>
            <a:off x="449103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CO5</a:t>
            </a:r>
          </a:p>
        </p:txBody>
      </p:sp>
      <p:sp>
        <p:nvSpPr>
          <p:cNvPr id="85" name="Rectangle 99"/>
          <p:cNvSpPr>
            <a:spLocks noChangeArrowheads="1"/>
          </p:cNvSpPr>
          <p:nvPr/>
        </p:nvSpPr>
        <p:spPr bwMode="auto">
          <a:xfrm>
            <a:off x="4491038"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CO6</a:t>
            </a:r>
          </a:p>
        </p:txBody>
      </p:sp>
      <p:sp>
        <p:nvSpPr>
          <p:cNvPr id="86" name="Rectangle 100"/>
          <p:cNvSpPr>
            <a:spLocks noChangeArrowheads="1"/>
          </p:cNvSpPr>
          <p:nvPr/>
        </p:nvSpPr>
        <p:spPr bwMode="auto">
          <a:xfrm>
            <a:off x="5148263"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CO7</a:t>
            </a:r>
          </a:p>
        </p:txBody>
      </p:sp>
      <p:sp>
        <p:nvSpPr>
          <p:cNvPr id="87" name="Rectangle 86"/>
          <p:cNvSpPr/>
          <p:nvPr/>
        </p:nvSpPr>
        <p:spPr bwMode="auto">
          <a:xfrm>
            <a:off x="3876675" y="4191000"/>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CO8</a:t>
            </a:r>
          </a:p>
        </p:txBody>
      </p:sp>
      <p:sp>
        <p:nvSpPr>
          <p:cNvPr id="88" name="Rectangle 102"/>
          <p:cNvSpPr>
            <a:spLocks noChangeArrowheads="1"/>
          </p:cNvSpPr>
          <p:nvPr/>
        </p:nvSpPr>
        <p:spPr bwMode="auto">
          <a:xfrm>
            <a:off x="5738813" y="41910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CO9</a:t>
            </a:r>
          </a:p>
        </p:txBody>
      </p:sp>
      <p:sp>
        <p:nvSpPr>
          <p:cNvPr id="89" name="Rectangle 103"/>
          <p:cNvSpPr>
            <a:spLocks noChangeArrowheads="1"/>
          </p:cNvSpPr>
          <p:nvPr/>
        </p:nvSpPr>
        <p:spPr bwMode="auto">
          <a:xfrm>
            <a:off x="5116033" y="39624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C10</a:t>
            </a:r>
          </a:p>
        </p:txBody>
      </p:sp>
      <p:sp>
        <p:nvSpPr>
          <p:cNvPr id="90" name="Rectangle 104"/>
          <p:cNvSpPr>
            <a:spLocks noChangeArrowheads="1"/>
          </p:cNvSpPr>
          <p:nvPr/>
        </p:nvSpPr>
        <p:spPr bwMode="auto">
          <a:xfrm>
            <a:off x="5780087" y="60547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E7</a:t>
            </a:r>
          </a:p>
        </p:txBody>
      </p:sp>
      <p:sp>
        <p:nvSpPr>
          <p:cNvPr id="91" name="Rectangle 105"/>
          <p:cNvSpPr>
            <a:spLocks noChangeArrowheads="1"/>
          </p:cNvSpPr>
          <p:nvPr/>
        </p:nvSpPr>
        <p:spPr bwMode="auto">
          <a:xfrm>
            <a:off x="5780087" y="65151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E11</a:t>
            </a:r>
          </a:p>
        </p:txBody>
      </p:sp>
      <p:sp>
        <p:nvSpPr>
          <p:cNvPr id="92" name="Rectangle 106"/>
          <p:cNvSpPr>
            <a:spLocks noChangeArrowheads="1"/>
          </p:cNvSpPr>
          <p:nvPr/>
        </p:nvSpPr>
        <p:spPr bwMode="auto">
          <a:xfrm>
            <a:off x="5783240" y="52292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E12</a:t>
            </a:r>
          </a:p>
        </p:txBody>
      </p:sp>
      <p:sp>
        <p:nvSpPr>
          <p:cNvPr id="97" name="Rectangle 96"/>
          <p:cNvSpPr/>
          <p:nvPr/>
        </p:nvSpPr>
        <p:spPr bwMode="auto">
          <a:xfrm>
            <a:off x="6829425" y="45958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C1-C10</a:t>
            </a:r>
          </a:p>
        </p:txBody>
      </p:sp>
      <p:sp>
        <p:nvSpPr>
          <p:cNvPr id="98" name="Rectangle 112"/>
          <p:cNvSpPr>
            <a:spLocks noChangeArrowheads="1"/>
          </p:cNvSpPr>
          <p:nvPr/>
        </p:nvSpPr>
        <p:spPr bwMode="auto">
          <a:xfrm>
            <a:off x="5722799" y="1412544"/>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EMO13</a:t>
            </a:r>
          </a:p>
        </p:txBody>
      </p:sp>
      <p:sp>
        <p:nvSpPr>
          <p:cNvPr id="99" name="Rectangle 113"/>
          <p:cNvSpPr>
            <a:spLocks noChangeArrowheads="1"/>
          </p:cNvSpPr>
          <p:nvPr/>
        </p:nvSpPr>
        <p:spPr bwMode="auto">
          <a:xfrm>
            <a:off x="5743575" y="358140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 MO7</a:t>
            </a:r>
          </a:p>
        </p:txBody>
      </p:sp>
      <p:sp>
        <p:nvSpPr>
          <p:cNvPr id="100" name="Rectangle 99"/>
          <p:cNvSpPr/>
          <p:nvPr/>
        </p:nvSpPr>
        <p:spPr bwMode="auto">
          <a:xfrm>
            <a:off x="8429625" y="5248275"/>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CRR4</a:t>
            </a:r>
          </a:p>
        </p:txBody>
      </p:sp>
      <p:sp>
        <p:nvSpPr>
          <p:cNvPr id="101" name="Rectangle 115"/>
          <p:cNvSpPr>
            <a:spLocks noChangeArrowheads="1"/>
          </p:cNvSpPr>
          <p:nvPr/>
        </p:nvSpPr>
        <p:spPr bwMode="auto">
          <a:xfrm>
            <a:off x="6829425" y="4367213"/>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E5</a:t>
            </a:r>
          </a:p>
        </p:txBody>
      </p:sp>
      <p:sp>
        <p:nvSpPr>
          <p:cNvPr id="102" name="Rectangle 116"/>
          <p:cNvSpPr>
            <a:spLocks noChangeArrowheads="1"/>
          </p:cNvSpPr>
          <p:nvPr/>
        </p:nvSpPr>
        <p:spPr bwMode="auto">
          <a:xfrm>
            <a:off x="7772400" y="50641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IMM1</a:t>
            </a:r>
          </a:p>
        </p:txBody>
      </p:sp>
      <p:sp>
        <p:nvSpPr>
          <p:cNvPr id="103" name="Rectangle 117"/>
          <p:cNvSpPr>
            <a:spLocks noChangeArrowheads="1"/>
          </p:cNvSpPr>
          <p:nvPr/>
        </p:nvSpPr>
        <p:spPr bwMode="auto">
          <a:xfrm>
            <a:off x="7772400" y="46069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R0</a:t>
            </a:r>
          </a:p>
        </p:txBody>
      </p:sp>
      <p:sp>
        <p:nvSpPr>
          <p:cNvPr id="104" name="Rectangle 103"/>
          <p:cNvSpPr/>
          <p:nvPr/>
        </p:nvSpPr>
        <p:spPr bwMode="auto">
          <a:xfrm>
            <a:off x="6829425" y="48244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R2</a:t>
            </a:r>
          </a:p>
        </p:txBody>
      </p:sp>
      <p:sp>
        <p:nvSpPr>
          <p:cNvPr id="105" name="Rectangle 104"/>
          <p:cNvSpPr/>
          <p:nvPr/>
        </p:nvSpPr>
        <p:spPr bwMode="auto">
          <a:xfrm>
            <a:off x="6829425" y="50530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R3</a:t>
            </a:r>
          </a:p>
        </p:txBody>
      </p:sp>
      <p:sp>
        <p:nvSpPr>
          <p:cNvPr id="106" name="Rectangle 105"/>
          <p:cNvSpPr/>
          <p:nvPr/>
        </p:nvSpPr>
        <p:spPr bwMode="auto">
          <a:xfrm>
            <a:off x="1447800" y="2181225"/>
            <a:ext cx="561975"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MP15B</a:t>
            </a:r>
          </a:p>
        </p:txBody>
      </p:sp>
      <p:sp>
        <p:nvSpPr>
          <p:cNvPr id="107" name="Rectangle 106"/>
          <p:cNvSpPr/>
          <p:nvPr/>
        </p:nvSpPr>
        <p:spPr bwMode="auto">
          <a:xfrm>
            <a:off x="1457325" y="3562350"/>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108" name="Rectangle 122"/>
          <p:cNvSpPr>
            <a:spLocks noChangeArrowheads="1"/>
          </p:cNvSpPr>
          <p:nvPr/>
        </p:nvSpPr>
        <p:spPr bwMode="auto">
          <a:xfrm>
            <a:off x="5131883" y="8382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N1</a:t>
            </a:r>
          </a:p>
        </p:txBody>
      </p:sp>
      <p:sp>
        <p:nvSpPr>
          <p:cNvPr id="109" name="Rectangle 123"/>
          <p:cNvSpPr>
            <a:spLocks noChangeArrowheads="1"/>
          </p:cNvSpPr>
          <p:nvPr/>
        </p:nvSpPr>
        <p:spPr bwMode="auto">
          <a:xfrm>
            <a:off x="5780087" y="58388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E3</a:t>
            </a:r>
          </a:p>
        </p:txBody>
      </p:sp>
      <p:sp>
        <p:nvSpPr>
          <p:cNvPr id="110" name="Rectangle 124"/>
          <p:cNvSpPr>
            <a:spLocks noChangeArrowheads="1"/>
          </p:cNvSpPr>
          <p:nvPr/>
        </p:nvSpPr>
        <p:spPr bwMode="auto">
          <a:xfrm>
            <a:off x="5781675" y="62833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E10</a:t>
            </a:r>
          </a:p>
        </p:txBody>
      </p:sp>
      <p:sp>
        <p:nvSpPr>
          <p:cNvPr id="111" name="Rectangle 125"/>
          <p:cNvSpPr>
            <a:spLocks noChangeArrowheads="1"/>
          </p:cNvSpPr>
          <p:nvPr/>
        </p:nvSpPr>
        <p:spPr bwMode="auto">
          <a:xfrm>
            <a:off x="7772400" y="483235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R1</a:t>
            </a:r>
          </a:p>
        </p:txBody>
      </p:sp>
      <p:sp>
        <p:nvSpPr>
          <p:cNvPr id="112" name="Rectangle 111"/>
          <p:cNvSpPr/>
          <p:nvPr/>
        </p:nvSpPr>
        <p:spPr bwMode="auto">
          <a:xfrm>
            <a:off x="6400800" y="5839968"/>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MP22</a:t>
            </a:r>
            <a:endParaRPr lang="en-US" sz="800" dirty="0">
              <a:solidFill>
                <a:schemeClr val="bg1"/>
              </a:solidFill>
            </a:endParaRPr>
          </a:p>
        </p:txBody>
      </p:sp>
      <p:sp>
        <p:nvSpPr>
          <p:cNvPr id="113" name="Rectangle 109"/>
          <p:cNvSpPr>
            <a:spLocks noChangeArrowheads="1"/>
          </p:cNvSpPr>
          <p:nvPr/>
        </p:nvSpPr>
        <p:spPr bwMode="auto">
          <a:xfrm>
            <a:off x="6313967" y="1066800"/>
            <a:ext cx="56197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EMO9(D)</a:t>
            </a:r>
            <a:endParaRPr lang="en-US" sz="660" dirty="0">
              <a:solidFill>
                <a:schemeClr val="bg1"/>
              </a:solidFill>
            </a:endParaRPr>
          </a:p>
        </p:txBody>
      </p:sp>
      <p:sp>
        <p:nvSpPr>
          <p:cNvPr id="115" name="Rectangle 114"/>
          <p:cNvSpPr/>
          <p:nvPr/>
        </p:nvSpPr>
        <p:spPr bwMode="auto">
          <a:xfrm>
            <a:off x="3886200" y="3354324"/>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MO9</a:t>
            </a:r>
            <a:endParaRPr lang="en-US" sz="800" dirty="0">
              <a:solidFill>
                <a:schemeClr val="bg1"/>
              </a:solidFill>
            </a:endParaRPr>
          </a:p>
        </p:txBody>
      </p:sp>
      <p:sp>
        <p:nvSpPr>
          <p:cNvPr id="116" name="Rectangle 115"/>
          <p:cNvSpPr/>
          <p:nvPr/>
        </p:nvSpPr>
        <p:spPr bwMode="auto">
          <a:xfrm>
            <a:off x="5132832" y="35814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MO8</a:t>
            </a:r>
            <a:endParaRPr lang="en-US" sz="800" dirty="0">
              <a:solidFill>
                <a:schemeClr val="bg1"/>
              </a:solidFill>
            </a:endParaRPr>
          </a:p>
        </p:txBody>
      </p:sp>
      <p:sp>
        <p:nvSpPr>
          <p:cNvPr id="117" name="Rectangle 116"/>
          <p:cNvSpPr/>
          <p:nvPr/>
        </p:nvSpPr>
        <p:spPr bwMode="auto">
          <a:xfrm>
            <a:off x="4509310" y="3584343"/>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MO3</a:t>
            </a:r>
            <a:endParaRPr lang="en-US" sz="800" dirty="0">
              <a:solidFill>
                <a:schemeClr val="bg1"/>
              </a:solidFill>
            </a:endParaRPr>
          </a:p>
        </p:txBody>
      </p:sp>
      <p:sp>
        <p:nvSpPr>
          <p:cNvPr id="119" name="Rectangle 118"/>
          <p:cNvSpPr/>
          <p:nvPr/>
        </p:nvSpPr>
        <p:spPr bwMode="auto">
          <a:xfrm>
            <a:off x="3886200" y="3581400"/>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MO10</a:t>
            </a:r>
            <a:endParaRPr lang="en-US" sz="800" dirty="0">
              <a:solidFill>
                <a:schemeClr val="bg1"/>
              </a:solidFill>
            </a:endParaRPr>
          </a:p>
        </p:txBody>
      </p:sp>
      <p:sp>
        <p:nvSpPr>
          <p:cNvPr id="121" name="Rectangle 122"/>
          <p:cNvSpPr>
            <a:spLocks noChangeArrowheads="1"/>
          </p:cNvSpPr>
          <p:nvPr/>
        </p:nvSpPr>
        <p:spPr bwMode="auto">
          <a:xfrm>
            <a:off x="4550734" y="1060599"/>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solidFill>
                  <a:schemeClr val="bg1"/>
                </a:solidFill>
              </a:rPr>
              <a:t>EMO10</a:t>
            </a:r>
            <a:endParaRPr lang="en-US" sz="800" dirty="0">
              <a:solidFill>
                <a:schemeClr val="bg1"/>
              </a:solidFill>
            </a:endParaRPr>
          </a:p>
        </p:txBody>
      </p:sp>
      <p:sp>
        <p:nvSpPr>
          <p:cNvPr id="122" name="Rectangle 122"/>
          <p:cNvSpPr>
            <a:spLocks noChangeArrowheads="1"/>
          </p:cNvSpPr>
          <p:nvPr/>
        </p:nvSpPr>
        <p:spPr bwMode="auto">
          <a:xfrm>
            <a:off x="5139068" y="1066800"/>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EMO9(C)</a:t>
            </a:r>
            <a:endParaRPr lang="en-US" sz="660" dirty="0">
              <a:solidFill>
                <a:schemeClr val="bg1"/>
              </a:solidFill>
            </a:endParaRPr>
          </a:p>
        </p:txBody>
      </p:sp>
      <p:sp>
        <p:nvSpPr>
          <p:cNvPr id="124" name="Rectangle 109"/>
          <p:cNvSpPr>
            <a:spLocks noChangeArrowheads="1"/>
          </p:cNvSpPr>
          <p:nvPr/>
        </p:nvSpPr>
        <p:spPr bwMode="auto">
          <a:xfrm>
            <a:off x="5721862" y="1060599"/>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EMO7</a:t>
            </a:r>
            <a:endParaRPr lang="en-US" sz="800" dirty="0"/>
          </a:p>
        </p:txBody>
      </p:sp>
      <p:sp>
        <p:nvSpPr>
          <p:cNvPr id="125" name="Rectangle 88"/>
          <p:cNvSpPr>
            <a:spLocks noChangeArrowheads="1"/>
          </p:cNvSpPr>
          <p:nvPr/>
        </p:nvSpPr>
        <p:spPr bwMode="auto">
          <a:xfrm>
            <a:off x="3918099" y="1066800"/>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EMO9(A)</a:t>
            </a:r>
            <a:endParaRPr lang="en-US" sz="700" dirty="0">
              <a:solidFill>
                <a:schemeClr val="bg1"/>
              </a:solidFill>
            </a:endParaRPr>
          </a:p>
        </p:txBody>
      </p:sp>
      <p:sp>
        <p:nvSpPr>
          <p:cNvPr id="129" name="Rectangle 128"/>
          <p:cNvSpPr/>
          <p:nvPr/>
        </p:nvSpPr>
        <p:spPr>
          <a:xfrm>
            <a:off x="7620000" y="546556"/>
            <a:ext cx="1676400" cy="215444"/>
          </a:xfrm>
          <a:prstGeom prst="rect">
            <a:avLst/>
          </a:prstGeom>
        </p:spPr>
        <p:txBody>
          <a:bodyPr wrap="square">
            <a:spAutoFit/>
          </a:bodyPr>
          <a:lstStyle/>
          <a:p>
            <a:r>
              <a:rPr lang="en-US" sz="800" dirty="0" smtClean="0">
                <a:solidFill>
                  <a:schemeClr val="bg1"/>
                </a:solidFill>
              </a:rPr>
              <a:t>New Metric</a:t>
            </a:r>
            <a:endParaRPr lang="en-US" sz="800" dirty="0">
              <a:solidFill>
                <a:schemeClr val="bg1"/>
              </a:solidFill>
            </a:endParaRPr>
          </a:p>
        </p:txBody>
      </p:sp>
      <p:sp>
        <p:nvSpPr>
          <p:cNvPr id="130" name="Rectangle 122"/>
          <p:cNvSpPr>
            <a:spLocks noChangeArrowheads="1"/>
          </p:cNvSpPr>
          <p:nvPr/>
        </p:nvSpPr>
        <p:spPr bwMode="auto">
          <a:xfrm>
            <a:off x="5150809" y="1770604"/>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MP23</a:t>
            </a:r>
            <a:endParaRPr lang="en-US" sz="800" dirty="0"/>
          </a:p>
        </p:txBody>
      </p:sp>
      <p:sp>
        <p:nvSpPr>
          <p:cNvPr id="95" name="Rectangle 122"/>
          <p:cNvSpPr>
            <a:spLocks noChangeArrowheads="1"/>
          </p:cNvSpPr>
          <p:nvPr/>
        </p:nvSpPr>
        <p:spPr bwMode="auto">
          <a:xfrm>
            <a:off x="5151381" y="1326812"/>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EMO2</a:t>
            </a:r>
            <a:endParaRPr lang="en-US" sz="800" dirty="0"/>
          </a:p>
        </p:txBody>
      </p:sp>
      <p:sp>
        <p:nvSpPr>
          <p:cNvPr id="96" name="Rectangle 122"/>
          <p:cNvSpPr>
            <a:spLocks noChangeArrowheads="1"/>
          </p:cNvSpPr>
          <p:nvPr/>
        </p:nvSpPr>
        <p:spPr bwMode="auto">
          <a:xfrm>
            <a:off x="5149701" y="1546188"/>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EMO8</a:t>
            </a:r>
            <a:endParaRPr lang="en-US" sz="800" dirty="0"/>
          </a:p>
        </p:txBody>
      </p:sp>
      <p:sp>
        <p:nvSpPr>
          <p:cNvPr id="93"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94" name="Date Placeholder 93"/>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CRR Metrics</a:t>
            </a:r>
            <a:endParaRPr lang="en-US" dirty="0"/>
          </a:p>
        </p:txBody>
      </p:sp>
      <p:graphicFrame>
        <p:nvGraphicFramePr>
          <p:cNvPr id="5" name="Table 4"/>
          <p:cNvGraphicFramePr>
            <a:graphicFrameLocks noGrp="1"/>
          </p:cNvGraphicFramePr>
          <p:nvPr/>
        </p:nvGraphicFramePr>
        <p:xfrm>
          <a:off x="228600" y="857620"/>
          <a:ext cx="8686800" cy="498559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90.7%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68/75 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CRRAHs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87.8%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at least 1of the last 2 auctions or allocations.  &gt; 80% total participating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58/66</a:t>
                      </a:r>
                      <a:r>
                        <a:rPr lang="en-US" sz="1000" b="0" i="0" u="none" strike="noStrike" baseline="0" dirty="0" smtClean="0">
                          <a:solidFill>
                            <a:srgbClr val="000000"/>
                          </a:solidFill>
                          <a:latin typeface="Arial" pitchFamily="34" charset="0"/>
                          <a:cs typeface="Arial" pitchFamily="34" charset="0"/>
                        </a:rPr>
                        <a:t> CRRAHs with adequate participation in  June or July auction or allocation</a:t>
                      </a:r>
                      <a:endParaRPr lang="en-US" sz="1000" b="0" i="0" u="none" strike="noStrike" dirty="0">
                        <a:solidFill>
                          <a:srgbClr val="FF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266">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rowSpan="2">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Auction results distributed to participants per</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schedule in CRR Handbook</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6/21</a:t>
                      </a:r>
                      <a:r>
                        <a:rPr lang="en-US" sz="1000" b="0" i="0" u="none" strike="noStrike" baseline="0" dirty="0" smtClean="0">
                          <a:solidFill>
                            <a:schemeClr val="tx1"/>
                          </a:solidFill>
                          <a:latin typeface="Arial" pitchFamily="34" charset="0"/>
                          <a:cs typeface="Arial" pitchFamily="34" charset="0"/>
                        </a:rPr>
                        <a:t> 2010 June Monthly Auction results posted to market.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787">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TBD</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Allocated Revenue</a:t>
                      </a:r>
                      <a:r>
                        <a:rPr lang="en-US" sz="1000" b="0" i="0" u="none" strike="noStrike" baseline="0" dirty="0" smtClean="0">
                          <a:solidFill>
                            <a:srgbClr val="000000"/>
                          </a:solidFill>
                          <a:latin typeface="Arial" pitchFamily="34" charset="0"/>
                          <a:cs typeface="Arial" pitchFamily="34" charset="0"/>
                        </a:rPr>
                        <a:t> Rights in statistical sample = 100% accurate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Source – Sink prices</a:t>
                      </a:r>
                      <a:r>
                        <a:rPr lang="en-US" sz="1000" b="0" i="0" u="none" strike="noStrike" baseline="0" dirty="0" smtClean="0">
                          <a:solidFill>
                            <a:schemeClr val="tx1"/>
                          </a:solidFill>
                          <a:latin typeface="Arial" pitchFamily="34" charset="0"/>
                          <a:cs typeface="Arial" pitchFamily="34" charset="0"/>
                        </a:rPr>
                        <a:t> = CRR Clearing prices for obligations for BOY auction.  ERCOT working on similar validation process for options.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308">
                <a:tc rowSpan="2">
                  <a:txBody>
                    <a:bodyPr/>
                    <a:lstStyle/>
                    <a:p>
                      <a:pPr algn="ctr" fontAlgn="ctr"/>
                      <a:r>
                        <a:rPr lang="en-US" sz="1000" b="0" i="0" u="none" strike="noStrike" dirty="0" smtClean="0">
                          <a:solidFill>
                            <a:srgbClr val="000000"/>
                          </a:solidFill>
                          <a:latin typeface="Arial" pitchFamily="34" charset="0"/>
                          <a:cs typeface="Arial" pitchFamily="34" charset="0"/>
                        </a:rPr>
                        <a:t>CO8 Verify</a:t>
                      </a:r>
                      <a:r>
                        <a:rPr lang="en-US" sz="1000" b="0" i="0" u="none" strike="noStrike" baseline="0" dirty="0" smtClean="0">
                          <a:solidFill>
                            <a:srgbClr val="000000"/>
                          </a:solidFill>
                          <a:latin typeface="Arial" pitchFamily="34" charset="0"/>
                          <a:cs typeface="Arial" pitchFamily="34" charset="0"/>
                        </a:rPr>
                        <a:t> CRR Auction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CRR Auction Result</a:t>
                      </a:r>
                      <a:r>
                        <a:rPr lang="en-US" sz="1000" b="0" i="0" u="none" strike="noStrike" baseline="0" dirty="0" smtClean="0">
                          <a:solidFill>
                            <a:srgbClr val="000000"/>
                          </a:solidFill>
                          <a:latin typeface="Arial" pitchFamily="34" charset="0"/>
                          <a:cs typeface="Arial" pitchFamily="34" charset="0"/>
                        </a:rPr>
                        <a:t> for MP(n) – CRR Auction Invoices for MP(n)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Arial" pitchFamily="34" charset="0"/>
                          <a:ea typeface="+mn-ea"/>
                          <a:cs typeface="Arial" pitchFamily="34" charset="0"/>
                        </a:rPr>
                        <a:t>S&amp;B validated invoices reflected awards</a:t>
                      </a:r>
                      <a:r>
                        <a:rPr lang="en-US" sz="1000" kern="1200" baseline="0" dirty="0" smtClean="0">
                          <a:solidFill>
                            <a:schemeClr val="tx1"/>
                          </a:solidFill>
                          <a:latin typeface="Arial" pitchFamily="34" charset="0"/>
                          <a:ea typeface="+mn-ea"/>
                          <a:cs typeface="Arial" pitchFamily="34" charset="0"/>
                        </a:rPr>
                        <a:t> for each CRRAH in the </a:t>
                      </a:r>
                      <a:r>
                        <a:rPr lang="en-US" sz="1000" kern="1200" dirty="0" smtClean="0">
                          <a:solidFill>
                            <a:schemeClr val="tx1"/>
                          </a:solidFill>
                          <a:latin typeface="Arial" pitchFamily="34" charset="0"/>
                          <a:ea typeface="+mn-ea"/>
                          <a:cs typeface="Arial" pitchFamily="34" charset="0"/>
                        </a:rPr>
                        <a:t>March, April, May, June,</a:t>
                      </a:r>
                      <a:r>
                        <a:rPr lang="en-US" sz="1000" kern="1200" baseline="0" dirty="0" smtClean="0">
                          <a:solidFill>
                            <a:schemeClr val="tx1"/>
                          </a:solidFill>
                          <a:latin typeface="Arial" pitchFamily="34" charset="0"/>
                          <a:ea typeface="+mn-ea"/>
                          <a:cs typeface="Arial" pitchFamily="34" charset="0"/>
                        </a:rPr>
                        <a:t> and July</a:t>
                      </a:r>
                      <a:r>
                        <a:rPr lang="en-US" sz="1000" kern="1200" dirty="0" smtClean="0">
                          <a:solidFill>
                            <a:schemeClr val="tx1"/>
                          </a:solidFill>
                          <a:latin typeface="Arial" pitchFamily="34" charset="0"/>
                          <a:ea typeface="+mn-ea"/>
                          <a:cs typeface="Arial" pitchFamily="34" charset="0"/>
                        </a:rPr>
                        <a:t> auctions,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6801">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System Generated CRR Auction 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000" kern="1200" dirty="0" smtClean="0">
                          <a:solidFill>
                            <a:schemeClr val="tx1"/>
                          </a:solidFill>
                          <a:latin typeface="Arial" pitchFamily="34" charset="0"/>
                          <a:ea typeface="+mn-ea"/>
                          <a:cs typeface="Arial" pitchFamily="34" charset="0"/>
                        </a:rPr>
                        <a:t>6/22 July CRR auction invoices submitted to</a:t>
                      </a:r>
                      <a:r>
                        <a:rPr lang="en-US" sz="1000" kern="1200" baseline="0" dirty="0" smtClean="0">
                          <a:solidFill>
                            <a:schemeClr val="tx1"/>
                          </a:solidFill>
                          <a:latin typeface="Arial" pitchFamily="34" charset="0"/>
                          <a:ea typeface="+mn-ea"/>
                          <a:cs typeface="Arial" pitchFamily="34" charset="0"/>
                        </a:rPr>
                        <a:t> all 48 CRRAHs who participated</a:t>
                      </a:r>
                      <a:endParaRPr lang="en-US" sz="1000" b="0" i="0" u="none" strike="noStrike" baseline="0"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Metrics</a:t>
            </a:r>
            <a:endParaRPr lang="en-US" dirty="0"/>
          </a:p>
        </p:txBody>
      </p:sp>
      <p:graphicFrame>
        <p:nvGraphicFramePr>
          <p:cNvPr id="5" name="Table 4"/>
          <p:cNvGraphicFramePr>
            <a:graphicFrameLocks noGrp="1"/>
          </p:cNvGraphicFramePr>
          <p:nvPr/>
        </p:nvGraphicFramePr>
        <p:xfrm>
          <a:off x="228600" y="705896"/>
          <a:ext cx="8686800" cy="57051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642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rowSpan="2">
                  <a:txBody>
                    <a:bodyPr/>
                    <a:lstStyle/>
                    <a:p>
                      <a:pPr algn="ctr" fontAlgn="ctr"/>
                      <a:r>
                        <a:rPr lang="en-US" sz="1000" b="0" i="0" u="none" strike="noStrike" dirty="0">
                          <a:solidFill>
                            <a:srgbClr val="000000"/>
                          </a:solidFill>
                          <a:latin typeface="+mn-lt"/>
                        </a:rPr>
                        <a:t>MP3 Market Submissions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99.0%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mn-lt"/>
                        </a:rPr>
                        <a:t>Successful submission of RT and DAM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79/81 </a:t>
                      </a:r>
                      <a:r>
                        <a:rPr lang="en-US" sz="1000" b="0" i="0" u="none" strike="noStrike" dirty="0">
                          <a:solidFill>
                            <a:srgbClr val="000000"/>
                          </a:solidFill>
                          <a:latin typeface="+mn-lt"/>
                        </a:rPr>
                        <a:t>QSERS </a:t>
                      </a:r>
                      <a:r>
                        <a:rPr lang="en-US" sz="1000" b="0" i="0" u="none" strike="noStrike" dirty="0" smtClean="0">
                          <a:solidFill>
                            <a:srgbClr val="000000"/>
                          </a:solidFill>
                          <a:latin typeface="+mn-lt"/>
                        </a:rPr>
                        <a:t>qualified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98.9%</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1.1%</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178/182 QSEs </a:t>
                      </a:r>
                      <a:r>
                        <a:rPr lang="en-US" sz="1000" b="0" i="0" u="none" strike="noStrike" dirty="0">
                          <a:solidFill>
                            <a:srgbClr val="000000"/>
                          </a:solidFill>
                          <a:latin typeface="+mn-lt"/>
                        </a:rPr>
                        <a:t>qualified.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059">
                <a:tc>
                  <a:txBody>
                    <a:bodyPr/>
                    <a:lstStyle/>
                    <a:p>
                      <a:pPr lvl="0" algn="ctr" fontAlgn="ctr"/>
                      <a:r>
                        <a:rPr lang="en-US" sz="1000" b="0" i="0" u="none" strike="noStrike" dirty="0" smtClean="0">
                          <a:solidFill>
                            <a:srgbClr val="000000"/>
                          </a:solidFill>
                          <a:latin typeface="Arial" pitchFamily="34" charset="0"/>
                          <a:cs typeface="Arial" pitchFamily="34" charset="0"/>
                        </a:rPr>
                        <a:t>EMO6 Individual</a:t>
                      </a:r>
                      <a:r>
                        <a:rPr lang="en-US" sz="1000" b="0" i="0" u="none" strike="noStrike" baseline="0" dirty="0" smtClean="0">
                          <a:solidFill>
                            <a:srgbClr val="000000"/>
                          </a:solidFill>
                          <a:latin typeface="Arial" pitchFamily="34" charset="0"/>
                          <a:cs typeface="Arial" pitchFamily="34" charset="0"/>
                        </a:rPr>
                        <a:t> LFC Testing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80% of system-wide generation has completed individual QSE tests for LFC</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70/73</a:t>
                      </a:r>
                      <a:r>
                        <a:rPr lang="en-US" sz="1000" b="0" i="0" u="none" strike="noStrike" baseline="0" dirty="0" smtClean="0">
                          <a:solidFill>
                            <a:srgbClr val="000000"/>
                          </a:solidFill>
                          <a:latin typeface="Arial" pitchFamily="34" charset="0"/>
                          <a:cs typeface="Arial" pitchFamily="34" charset="0"/>
                        </a:rPr>
                        <a:t> QSERs completed their individual LFC test or provided attestation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a:txBody>
                    <a:bodyPr/>
                    <a:lstStyle/>
                    <a:p>
                      <a:pPr lvl="0" algn="ctr" fontAlgn="ctr"/>
                      <a:r>
                        <a:rPr lang="en-US" sz="1000" b="0" i="0" u="none" strike="noStrike" dirty="0">
                          <a:solidFill>
                            <a:srgbClr val="000000"/>
                          </a:solidFill>
                          <a:latin typeface="Arial" pitchFamily="34" charset="0"/>
                          <a:cs typeface="Arial" pitchFamily="34" charset="0"/>
                        </a:rPr>
                        <a:t>MP15-A Real-time Market </a:t>
                      </a:r>
                      <a:r>
                        <a:rPr lang="en-US" sz="1000" b="0" i="0" u="none" strike="noStrike" dirty="0" smtClean="0">
                          <a:solidFill>
                            <a:srgbClr val="000000"/>
                          </a:solidFill>
                          <a:latin typeface="Arial" pitchFamily="34" charset="0"/>
                          <a:cs typeface="Arial" pitchFamily="34" charset="0"/>
                        </a:rPr>
                        <a:t>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Weekly average of daily SCED submissions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79/79 </a:t>
                      </a:r>
                      <a:r>
                        <a:rPr lang="en-US" sz="1000" b="0" i="0" u="none" strike="noStrike" dirty="0">
                          <a:solidFill>
                            <a:srgbClr val="000000"/>
                          </a:solidFill>
                          <a:latin typeface="Arial" pitchFamily="34" charset="0"/>
                          <a:cs typeface="Arial" pitchFamily="34" charset="0"/>
                        </a:rPr>
                        <a:t>QSERs above 95% weekly average for SCED submissions.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smtClean="0">
                          <a:solidFill>
                            <a:srgbClr val="000000"/>
                          </a:solidFill>
                          <a:latin typeface="+mn-lt"/>
                        </a:rPr>
                        <a:t>MO3</a:t>
                      </a:r>
                      <a:r>
                        <a:rPr lang="en-US" sz="1000" b="0" i="0" u="none" strike="noStrike" baseline="0" dirty="0" smtClean="0">
                          <a:solidFill>
                            <a:srgbClr val="000000"/>
                          </a:solidFill>
                          <a:latin typeface="+mn-lt"/>
                        </a:rPr>
                        <a:t> Verify SASM</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Multiple SASMs are successfully executed during Market Trials and the 168 hour test.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SASMs</a:t>
                      </a:r>
                      <a:r>
                        <a:rPr lang="en-US" sz="1000" b="0" i="0" u="none" strike="noStrike" baseline="0" dirty="0" smtClean="0">
                          <a:solidFill>
                            <a:srgbClr val="000000"/>
                          </a:solidFill>
                          <a:latin typeface="+mn-lt"/>
                        </a:rPr>
                        <a:t> successfully run on  4/28, 4/30, 5/4, 5/6, 5/7, 5/12, 5/14, 6/9, and 6/10.  No issues reported.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a:solidFill>
                            <a:srgbClr val="000000"/>
                          </a:solidFill>
                          <a:latin typeface="+mn-lt"/>
                        </a:rPr>
                        <a:t>MO4 Verify SCED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0%</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All successful SCED executions passed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period</a:t>
                      </a:r>
                      <a:r>
                        <a:rPr lang="en-US" sz="1000" b="0" i="0" u="none" strike="noStrike" baseline="0" dirty="0" smtClean="0">
                          <a:solidFill>
                            <a:srgbClr val="000000"/>
                          </a:solidFill>
                          <a:latin typeface="+mn-lt"/>
                        </a:rPr>
                        <a:t> - </a:t>
                      </a:r>
                      <a:r>
                        <a:rPr lang="en-US" sz="1000" b="0" i="0" u="none" strike="noStrike" dirty="0" smtClean="0">
                          <a:solidFill>
                            <a:srgbClr val="000000"/>
                          </a:solidFill>
                          <a:latin typeface="+mn-lt"/>
                        </a:rPr>
                        <a:t>4,035</a:t>
                      </a:r>
                      <a:r>
                        <a:rPr lang="en-US" sz="1000" b="0" i="0" u="none" strike="noStrike" baseline="0" dirty="0" smtClean="0">
                          <a:solidFill>
                            <a:srgbClr val="000000"/>
                          </a:solidFill>
                          <a:latin typeface="+mn-lt"/>
                        </a:rPr>
                        <a:t> Price Validation runs with no rule violations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lvl="0" algn="ctr" fontAlgn="b"/>
                      <a:r>
                        <a:rPr lang="en-US" sz="1000" b="0" i="0" u="none" strike="noStrike" dirty="0" smtClean="0">
                          <a:solidFill>
                            <a:srgbClr val="000000"/>
                          </a:solidFill>
                          <a:latin typeface="+mn-lt"/>
                        </a:rPr>
                        <a:t>MO5 Generate 6 Months of LMPs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98.1%.</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1.9%</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95% of SCED executions completed with LMPs posted on MIS.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baseline="0" dirty="0" smtClean="0">
                          <a:solidFill>
                            <a:srgbClr val="000000"/>
                          </a:solidFill>
                          <a:latin typeface="+mn-lt"/>
                        </a:rPr>
                        <a:t>6/1 - 6/14 period, </a:t>
                      </a:r>
                      <a:r>
                        <a:rPr lang="en-US" sz="1000" b="0" i="0" u="none" strike="noStrike" dirty="0" smtClean="0">
                          <a:solidFill>
                            <a:srgbClr val="000000"/>
                          </a:solidFill>
                          <a:latin typeface="+mn-lt"/>
                        </a:rPr>
                        <a:t>3,971</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out of 4,031 </a:t>
                      </a:r>
                      <a:r>
                        <a:rPr lang="en-US" sz="1000" b="0" i="0" u="none" strike="noStrike" baseline="0" dirty="0" smtClean="0">
                          <a:solidFill>
                            <a:srgbClr val="000000"/>
                          </a:solidFill>
                          <a:latin typeface="+mn-lt"/>
                        </a:rPr>
                        <a:t>SCED runs with LMPs posted.</a:t>
                      </a:r>
                      <a:r>
                        <a:rPr lang="en-US" sz="1000" b="0" i="0" u="none" strike="noStrike" dirty="0" smtClean="0">
                          <a:solidFill>
                            <a:srgbClr val="000000"/>
                          </a:solidFill>
                          <a:latin typeface="+mn-lt"/>
                        </a:rPr>
                        <a:t>  </a:t>
                      </a:r>
                    </a:p>
                    <a:p>
                      <a:pPr algn="ctr" fontAlgn="b"/>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0377">
                <a:tc rowSpan="2">
                  <a:txBody>
                    <a:bodyPr/>
                    <a:lstStyle/>
                    <a:p>
                      <a:pPr algn="ctr" fontAlgn="ctr"/>
                      <a:r>
                        <a:rPr lang="en-US" sz="1000" b="0" i="0" u="none" strike="noStrike" dirty="0" smtClean="0">
                          <a:solidFill>
                            <a:srgbClr val="000000"/>
                          </a:solidFill>
                          <a:latin typeface="Arial" pitchFamily="34" charset="0"/>
                          <a:cs typeface="Arial" pitchFamily="34" charset="0"/>
                        </a:rPr>
                        <a:t>CO5 Verify RTM Settlement Statements/CO6</a:t>
                      </a:r>
                      <a:r>
                        <a:rPr lang="en-US" sz="1000" b="0" i="0" u="none" strike="noStrike" baseline="0" dirty="0" smtClean="0">
                          <a:solidFill>
                            <a:srgbClr val="000000"/>
                          </a:solidFill>
                          <a:latin typeface="Arial" pitchFamily="34" charset="0"/>
                          <a:cs typeface="Arial" pitchFamily="34" charset="0"/>
                        </a:rPr>
                        <a:t> Verify RTM Settlement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validated $$ = system generated (with some rounding differences) </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posted on time</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Day-Ahead Market Metrics</a:t>
            </a:r>
            <a:endParaRPr lang="en-US" dirty="0"/>
          </a:p>
        </p:txBody>
      </p:sp>
      <p:graphicFrame>
        <p:nvGraphicFramePr>
          <p:cNvPr id="5" name="Table 4"/>
          <p:cNvGraphicFramePr>
            <a:graphicFrameLocks noGrp="1"/>
          </p:cNvGraphicFramePr>
          <p:nvPr/>
        </p:nvGraphicFramePr>
        <p:xfrm>
          <a:off x="228600" y="762000"/>
          <a:ext cx="8686800" cy="5120952"/>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39500">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500">
                <a:tc rowSpan="2">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QSEs</a:t>
                      </a:r>
                      <a:r>
                        <a:rPr lang="en-US" sz="1000" b="0" i="0" u="none" strike="noStrike" baseline="0" dirty="0" smtClean="0">
                          <a:solidFill>
                            <a:srgbClr val="000000"/>
                          </a:solidFill>
                          <a:latin typeface="Arial" pitchFamily="34" charset="0"/>
                          <a:cs typeface="Arial" pitchFamily="34" charset="0"/>
                        </a:rPr>
                        <a:t> with Resources</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348">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6/30/2010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r>
                        <a:rPr lang="en-US" sz="1000" b="0" i="0" u="none" strike="noStrike" baseline="0" dirty="0" smtClean="0">
                          <a:solidFill>
                            <a:srgbClr val="000000"/>
                          </a:solidFill>
                          <a:latin typeface="Arial" pitchFamily="34" charset="0"/>
                          <a:cs typeface="Arial" pitchFamily="34" charset="0"/>
                        </a:rPr>
                        <a:t> 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 Ratio Share, 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&lt;= 25% of MPs credit limits inconsistent with protocols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8310">
                <a:tc>
                  <a:txBody>
                    <a:bodyPr/>
                    <a:lstStyle/>
                    <a:p>
                      <a:pPr lvl="0" algn="ctr" fontAlgn="b"/>
                      <a:r>
                        <a:rPr lang="en-US" sz="1000" b="0" i="0" u="none" strike="noStrike" baseline="0" dirty="0" smtClean="0">
                          <a:solidFill>
                            <a:srgbClr val="000000"/>
                          </a:solidFill>
                          <a:latin typeface="Arial" pitchFamily="34" charset="0"/>
                          <a:cs typeface="Arial" pitchFamily="34" charset="0"/>
                        </a:rPr>
                        <a:t>MO8 Verify DAM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Report</a:t>
                      </a:r>
                      <a:r>
                        <a:rPr lang="en-US" sz="1000" b="0" i="0" u="none" strike="noStrike" baseline="0" dirty="0" smtClean="0">
                          <a:solidFill>
                            <a:srgbClr val="000000"/>
                          </a:solidFill>
                          <a:latin typeface="Arial" pitchFamily="34" charset="0"/>
                          <a:cs typeface="Arial" pitchFamily="34" charset="0"/>
                        </a:rPr>
                        <a:t> in Progress</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FFFFFF"/>
                          </a:solidFill>
                          <a:latin typeface="+mn-lt"/>
                        </a:rPr>
                        <a:t>Red</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DAM executions pass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Report in progress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684">
                <a:tc>
                  <a:txBody>
                    <a:bodyPr/>
                    <a:lstStyle/>
                    <a:p>
                      <a:pPr lvl="0" algn="ctr" fontAlgn="b"/>
                      <a:r>
                        <a:rPr lang="en-US" sz="1000" b="0" i="0" u="none" strike="noStrike" baseline="0" dirty="0" smtClean="0">
                          <a:solidFill>
                            <a:srgbClr val="000000"/>
                          </a:solidFill>
                          <a:latin typeface="Arial" pitchFamily="34" charset="0"/>
                          <a:cs typeface="Arial" pitchFamily="34" charset="0"/>
                        </a:rPr>
                        <a:t>MO9 Generate DAM LMPs</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kern="1200" dirty="0" smtClean="0">
                          <a:solidFill>
                            <a:schemeClr val="tx1"/>
                          </a:solidFill>
                          <a:latin typeface="+mn-lt"/>
                          <a:ea typeface="+mn-ea"/>
                          <a:cs typeface="+mn-cs"/>
                        </a:rPr>
                        <a:t>95 percent DAM execution as evidenced by DAM LMP postings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 7/7 DAM runs execute(doesn’t measure</a:t>
                      </a:r>
                      <a:r>
                        <a:rPr lang="en-US" sz="1000" b="0" i="0" u="none" strike="noStrike" baseline="0" dirty="0" smtClean="0">
                          <a:solidFill>
                            <a:srgbClr val="000000"/>
                          </a:solidFill>
                          <a:latin typeface="+mn-lt"/>
                        </a:rPr>
                        <a:t> quality)</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1576">
                <a:tc>
                  <a:txBody>
                    <a:bodyPr/>
                    <a:lstStyle/>
                    <a:p>
                      <a:pPr lvl="0" algn="ctr" fontAlgn="b"/>
                      <a:r>
                        <a:rPr lang="en-US" sz="1000" b="0" i="0" u="none" strike="noStrike" baseline="0" dirty="0" smtClean="0">
                          <a:solidFill>
                            <a:srgbClr val="000000"/>
                          </a:solidFill>
                          <a:latin typeface="Arial" pitchFamily="34" charset="0"/>
                          <a:cs typeface="Arial" pitchFamily="34" charset="0"/>
                        </a:rPr>
                        <a:t>MO10 DRUC Execution</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95 percent DRUC execution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a:t>
                      </a:r>
                      <a:r>
                        <a:rPr lang="en-US" sz="1000" b="0" i="0" u="none" strike="noStrike" baseline="0" dirty="0" smtClean="0">
                          <a:solidFill>
                            <a:srgbClr val="000000"/>
                          </a:solidFill>
                          <a:latin typeface="+mn-lt"/>
                        </a:rPr>
                        <a:t> – 6/14</a:t>
                      </a:r>
                      <a:r>
                        <a:rPr lang="en-US" sz="1000" b="0" i="0" u="none" strike="noStrike" dirty="0" smtClean="0">
                          <a:solidFill>
                            <a:srgbClr val="000000"/>
                          </a:solidFill>
                          <a:latin typeface="+mn-lt"/>
                        </a:rPr>
                        <a:t> -  7 out</a:t>
                      </a:r>
                      <a:r>
                        <a:rPr lang="en-US" sz="1000" b="0" i="0" u="none" strike="noStrike" baseline="0" dirty="0" smtClean="0">
                          <a:solidFill>
                            <a:srgbClr val="000000"/>
                          </a:solidFill>
                          <a:latin typeface="+mn-lt"/>
                        </a:rPr>
                        <a:t> of 7 DRUC runs executed (doesn’t measure quality)</a:t>
                      </a:r>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2742">
                <a:tc rowSpan="2">
                  <a:txBody>
                    <a:bodyPr/>
                    <a:lstStyle/>
                    <a:p>
                      <a:pPr algn="ctr" fontAlgn="ctr"/>
                      <a:r>
                        <a:rPr lang="en-US" sz="1000" b="0" i="0" u="none" strike="noStrike" dirty="0" smtClean="0">
                          <a:solidFill>
                            <a:srgbClr val="000000"/>
                          </a:solidFill>
                          <a:latin typeface="Arial" pitchFamily="34" charset="0"/>
                          <a:cs typeface="Arial" pitchFamily="34" charset="0"/>
                        </a:rPr>
                        <a:t>CO3</a:t>
                      </a:r>
                      <a:r>
                        <a:rPr lang="en-US" sz="1000" b="0" i="0" u="none" strike="noStrike" baseline="0" dirty="0" smtClean="0">
                          <a:solidFill>
                            <a:srgbClr val="000000"/>
                          </a:solidFill>
                          <a:latin typeface="Arial" pitchFamily="34" charset="0"/>
                          <a:cs typeface="Arial" pitchFamily="34" charset="0"/>
                        </a:rPr>
                        <a:t> Verify DAM Settlement Statements/</a:t>
                      </a:r>
                      <a:r>
                        <a:rPr lang="en-US" sz="1000" b="0" i="0" u="none" strike="noStrike" dirty="0" smtClean="0">
                          <a:solidFill>
                            <a:srgbClr val="000000"/>
                          </a:solidFill>
                          <a:latin typeface="Arial" pitchFamily="34" charset="0"/>
                          <a:cs typeface="Arial" pitchFamily="34" charset="0"/>
                        </a:rPr>
                        <a:t>CO7 Verify DAM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validated $$ = system generated (with some rounding differences)</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posted on time</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6/30/2010</a:t>
                      </a: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ERCOT performs credit calcs for a stat. sample of MPs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228600" y="5867400"/>
            <a:ext cx="8686800" cy="400110"/>
          </a:xfrm>
          <a:prstGeom prst="rect">
            <a:avLst/>
          </a:prstGeom>
          <a:noFill/>
        </p:spPr>
        <p:txBody>
          <a:bodyPr wrap="square" rtlCol="0">
            <a:spAutoFit/>
          </a:bodyPr>
          <a:lstStyle/>
          <a:p>
            <a:pPr marL="228600" indent="-228600">
              <a:buAutoNum type="arabicPeriod"/>
            </a:pPr>
            <a:r>
              <a:rPr lang="en-US" sz="1000" dirty="0" smtClean="0"/>
              <a:t>MP16 – Metric is based on a 2 week rolling average (6/7 – 6/18 – 9 runs).</a:t>
            </a:r>
          </a:p>
          <a:p>
            <a:pPr marL="228600" indent="-228600">
              <a:buAutoNum type="arabicPeriod"/>
            </a:pPr>
            <a:r>
              <a:rPr lang="en-US" sz="1000" dirty="0" smtClean="0"/>
              <a:t>MP16 – 97% Load participating.</a:t>
            </a:r>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28600" y="533400"/>
          <a:ext cx="8686800" cy="5238624"/>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396">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73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MP14-C TSP Model Validation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Network Model data validated by TSP</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24/28 </a:t>
                      </a:r>
                      <a:r>
                        <a:rPr lang="en-US" sz="1000" b="0" i="0" u="none" strike="noStrike" dirty="0">
                          <a:solidFill>
                            <a:srgbClr val="000000"/>
                          </a:solidFill>
                          <a:latin typeface="Arial" pitchFamily="34" charset="0"/>
                          <a:cs typeface="Arial" pitchFamily="34" charset="0"/>
                        </a:rPr>
                        <a:t>TSPs have submitted model validation e-mail to ERCOT.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MP6 Telemetry Compliance with Nodal Protocols 3.10.7.5</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State Estimator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3502 total SE points provided  </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96">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SCED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7629 </a:t>
                      </a:r>
                      <a:r>
                        <a:rPr lang="en-US" sz="1000" b="0" i="0" u="none" strike="noStrike" dirty="0">
                          <a:solidFill>
                            <a:srgbClr val="000000"/>
                          </a:solidFill>
                          <a:latin typeface="+mn-lt"/>
                        </a:rPr>
                        <a:t>SCED points </a:t>
                      </a:r>
                      <a:r>
                        <a:rPr lang="en-US" sz="1000" b="0" i="0" u="none" strike="noStrike" dirty="0" smtClean="0">
                          <a:solidFill>
                            <a:srgbClr val="000000"/>
                          </a:solidFill>
                          <a:latin typeface="+mn-lt"/>
                        </a:rPr>
                        <a:t>provided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99.3%</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TSP telemetry per ICCP Handbook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14/17 </a:t>
                      </a:r>
                      <a:r>
                        <a:rPr lang="en-US" sz="1000" b="0" i="0" u="none" strike="noStrike" dirty="0">
                          <a:solidFill>
                            <a:srgbClr val="000000"/>
                          </a:solidFill>
                          <a:latin typeface="+mn-lt"/>
                        </a:rPr>
                        <a:t>TSPs </a:t>
                      </a:r>
                      <a:r>
                        <a:rPr lang="en-US" sz="1000" b="0" i="0" u="none" strike="noStrike" dirty="0" smtClean="0">
                          <a:solidFill>
                            <a:srgbClr val="000000"/>
                          </a:solidFill>
                          <a:latin typeface="+mn-lt"/>
                        </a:rPr>
                        <a:t>above</a:t>
                      </a:r>
                      <a:r>
                        <a:rPr lang="en-US" sz="1000" b="0" i="0" u="none" strike="noStrike" baseline="0" dirty="0" smtClean="0">
                          <a:solidFill>
                            <a:srgbClr val="000000"/>
                          </a:solidFill>
                          <a:latin typeface="+mn-lt"/>
                        </a:rPr>
                        <a:t> 98% threshold for GREEN.  143</a:t>
                      </a:r>
                      <a:r>
                        <a:rPr lang="en-US" sz="1000" b="0" i="0" u="none" strike="noStrike" dirty="0" smtClean="0">
                          <a:solidFill>
                            <a:srgbClr val="000000"/>
                          </a:solidFill>
                          <a:latin typeface="+mn-lt"/>
                        </a:rPr>
                        <a:t> points outstanding</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lvl="0" algn="ctr" fontAlgn="ctr"/>
                      <a:r>
                        <a:rPr lang="en-US" sz="1000" b="0" i="0" u="none" strike="noStrike" dirty="0" smtClean="0">
                          <a:solidFill>
                            <a:srgbClr val="000000"/>
                          </a:solidFill>
                          <a:latin typeface="Arial" pitchFamily="34" charset="0"/>
                          <a:cs typeface="Arial" pitchFamily="34" charset="0"/>
                        </a:rPr>
                        <a:t>N2 Telemetry</a:t>
                      </a:r>
                      <a:r>
                        <a:rPr lang="en-US" sz="1000" b="0" i="0" u="none" strike="noStrike" baseline="0" dirty="0" smtClean="0">
                          <a:solidFill>
                            <a:srgbClr val="000000"/>
                          </a:solidFill>
                          <a:latin typeface="Arial" pitchFamily="34" charset="0"/>
                          <a:cs typeface="Arial" pitchFamily="34" charset="0"/>
                        </a:rPr>
                        <a:t> ICCP System Failover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Green/White only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ICCP Failover test completed successfully prior to the 8-hour LFC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37/78 QSERs completed ICCP telemetry failover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MP18 Mapping of Resources and Loads in Private Use Networks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QSE(n) PUN Points Provided / # of QSE(n) PUN Points Expected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306 points across</a:t>
                      </a:r>
                      <a:r>
                        <a:rPr lang="en-US" sz="1000" b="0" i="0" u="none" strike="noStrike" baseline="0" dirty="0" smtClean="0">
                          <a:solidFill>
                            <a:srgbClr val="000000"/>
                          </a:solidFill>
                          <a:latin typeface="+mn-lt"/>
                        </a:rPr>
                        <a:t> 7 QSEs with Resources.  15 points still assigned to TSP.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a:txBody>
                    <a:bodyPr/>
                    <a:lstStyle/>
                    <a:p>
                      <a:pPr algn="ctr" fontAlgn="ctr"/>
                      <a:r>
                        <a:rPr lang="en-US" sz="1000" b="0" i="0" u="none" strike="noStrike" dirty="0" smtClean="0">
                          <a:solidFill>
                            <a:srgbClr val="000000"/>
                          </a:solidFill>
                          <a:latin typeface="Arial" pitchFamily="34" charset="0"/>
                          <a:cs typeface="Arial" pitchFamily="34" charset="0"/>
                        </a:rPr>
                        <a:t>MP21 WGRs</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ICCP Meteorological</a:t>
                      </a:r>
                      <a:r>
                        <a:rPr lang="en-US" sz="1000" b="0" i="0" u="none" strike="noStrike" baseline="0" dirty="0" smtClean="0">
                          <a:solidFill>
                            <a:srgbClr val="000000"/>
                          </a:solidFill>
                          <a:latin typeface="Arial" pitchFamily="34" charset="0"/>
                          <a:cs typeface="Arial" pitchFamily="34" charset="0"/>
                        </a:rPr>
                        <a:t> Telemetry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REs</a:t>
                      </a:r>
                      <a:r>
                        <a:rPr lang="en-US" sz="1000" b="0" i="0" u="none" strike="noStrike" baseline="0" dirty="0" smtClean="0">
                          <a:solidFill>
                            <a:srgbClr val="000000"/>
                          </a:solidFill>
                          <a:latin typeface="+mn-lt"/>
                        </a:rPr>
                        <a:t> (only WGRs)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WGRs must meet</a:t>
                      </a:r>
                      <a:r>
                        <a:rPr lang="en-US" sz="1000" b="0" i="0" u="none" strike="noStrike" baseline="0" dirty="0" smtClean="0">
                          <a:solidFill>
                            <a:srgbClr val="000000"/>
                          </a:solidFill>
                          <a:latin typeface="+mn-lt"/>
                        </a:rPr>
                        <a:t> reasonability tests for MET ICCP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rowSpan="2">
                  <a:txBody>
                    <a:bodyPr/>
                    <a:lstStyle/>
                    <a:p>
                      <a:pPr algn="ctr" fontAlgn="ctr"/>
                      <a:r>
                        <a:rPr lang="en-US" sz="1000" b="0" i="0" u="none" strike="noStrike" dirty="0" smtClean="0">
                          <a:solidFill>
                            <a:srgbClr val="000000"/>
                          </a:solidFill>
                          <a:latin typeface="Arial" pitchFamily="34" charset="0"/>
                          <a:cs typeface="Arial" pitchFamily="34" charset="0"/>
                        </a:rPr>
                        <a:t>MP23 Telemetry Quality (MP to ICCP server)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TSPs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Ownership Ratio Share</a:t>
                      </a:r>
                    </a:p>
                    <a:p>
                      <a:pPr algn="ctr" fontAlgn="ct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TSP(n)</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Suspect/Bad points provided / # of TSP(n)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1077 Suspect/Bad points (98.3%</a:t>
                      </a:r>
                      <a:r>
                        <a:rPr lang="en-US" sz="1000" b="0" i="0" u="none" strike="noStrike" baseline="0" dirty="0" smtClean="0">
                          <a:solidFill>
                            <a:srgbClr val="000000"/>
                          </a:solidFill>
                          <a:latin typeface="+mn-lt"/>
                        </a:rPr>
                        <a:t>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QSER(n) Suspect/Bad points provides / # of QSER(n)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277 Suspect/Bad</a:t>
                      </a:r>
                      <a:r>
                        <a:rPr lang="en-US" sz="1000" b="0" i="0" u="none" strike="noStrike" baseline="0" dirty="0" smtClean="0">
                          <a:solidFill>
                            <a:srgbClr val="000000"/>
                          </a:solidFill>
                          <a:latin typeface="+mn-lt"/>
                        </a:rPr>
                        <a:t> points (98%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28600" y="0"/>
            <a:ext cx="8991600" cy="528638"/>
          </a:xfrm>
        </p:spPr>
        <p:txBody>
          <a:bodyPr/>
          <a:lstStyle/>
          <a:p>
            <a:r>
              <a:rPr lang="en-US" dirty="0" smtClean="0"/>
              <a:t>Network Modeling Metrics</a:t>
            </a:r>
            <a:endParaRPr lang="en-US" dirty="0"/>
          </a:p>
        </p:txBody>
      </p:sp>
      <p:sp>
        <p:nvSpPr>
          <p:cNvPr id="8" name="TextBox 7"/>
          <p:cNvSpPr txBox="1"/>
          <p:nvPr/>
        </p:nvSpPr>
        <p:spPr>
          <a:xfrm>
            <a:off x="228600" y="5846802"/>
            <a:ext cx="8686800" cy="400110"/>
          </a:xfrm>
          <a:prstGeom prst="rect">
            <a:avLst/>
          </a:prstGeom>
          <a:noFill/>
        </p:spPr>
        <p:txBody>
          <a:bodyPr wrap="square" rtlCol="0">
            <a:spAutoFit/>
          </a:bodyPr>
          <a:lstStyle/>
          <a:p>
            <a:pPr marL="228600" indent="-228600">
              <a:buAutoNum type="arabicPeriod"/>
            </a:pPr>
            <a:r>
              <a:rPr lang="en-US" sz="1000" dirty="0" smtClean="0"/>
              <a:t>MP6 does </a:t>
            </a:r>
            <a:r>
              <a:rPr lang="en-US" sz="1000" dirty="0" smtClean="0">
                <a:solidFill>
                  <a:srgbClr val="000000"/>
                </a:solidFill>
              </a:rPr>
              <a:t>not include 405 QSE CB and DSC points from TSP outreach.   ERCOT is determining whether these rollback into the QSER MP6 measurement.</a:t>
            </a:r>
            <a:endParaRPr lang="en-US" sz="1000" dirty="0" smtClean="0"/>
          </a:p>
        </p:txBody>
      </p:sp>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Model Metrics</a:t>
            </a:r>
            <a:endParaRPr lang="en-US" dirty="0"/>
          </a:p>
        </p:txBody>
      </p:sp>
      <p:sp>
        <p:nvSpPr>
          <p:cNvPr id="5" name="Title 1"/>
          <p:cNvSpPr txBox="1">
            <a:spLocks/>
          </p:cNvSpPr>
          <p:nvPr/>
        </p:nvSpPr>
        <p:spPr bwMode="auto">
          <a:xfrm>
            <a:off x="228600" y="106680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latin typeface="+mj-lt"/>
                <a:ea typeface="+mj-ea"/>
                <a:cs typeface="+mj-cs"/>
              </a:rPr>
              <a:t>Network Modeling Metrics</a:t>
            </a:r>
            <a:endParaRPr kumimoji="0" lang="en-US" sz="1800" b="0"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Table 5"/>
          <p:cNvGraphicFramePr>
            <a:graphicFrameLocks noGrp="1"/>
          </p:cNvGraphicFramePr>
          <p:nvPr/>
        </p:nvGraphicFramePr>
        <p:xfrm>
          <a:off x="228600" y="791544"/>
          <a:ext cx="8686800" cy="522825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19963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1488">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88">
                <a:tc>
                  <a:txBody>
                    <a:bodyPr/>
                    <a:lstStyle/>
                    <a:p>
                      <a:pPr algn="ctr" fontAlgn="ctr"/>
                      <a:r>
                        <a:rPr lang="en-US" sz="1000" b="0" i="0" u="none" strike="noStrike" dirty="0" smtClean="0">
                          <a:solidFill>
                            <a:srgbClr val="000000"/>
                          </a:solidFill>
                          <a:latin typeface="Arial" pitchFamily="34" charset="0"/>
                          <a:cs typeface="Arial" pitchFamily="34" charset="0"/>
                        </a:rPr>
                        <a:t>EMO9(A)</a:t>
                      </a:r>
                      <a:r>
                        <a:rPr lang="en-US" sz="1000" b="0" i="0" u="none" strike="noStrike" baseline="0" dirty="0" smtClean="0">
                          <a:solidFill>
                            <a:srgbClr val="000000"/>
                          </a:solidFill>
                          <a:latin typeface="Arial" pitchFamily="34" charset="0"/>
                          <a:cs typeface="Arial" pitchFamily="34" charset="0"/>
                        </a:rPr>
                        <a:t> State Estimator Standards Performance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State Estimator converges 97% during monthly test period</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rowSpan="3">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impedance values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97.9% match for impedances for lines and transformers.  6718 lines and transformers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dynamic line ratings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97.5% match for ratings</a:t>
                      </a:r>
                      <a:r>
                        <a:rPr lang="en-US" sz="1000" b="0" i="0" u="none" strike="noStrike" baseline="0" dirty="0" smtClean="0">
                          <a:solidFill>
                            <a:srgbClr val="000000"/>
                          </a:solidFill>
                          <a:latin typeface="+mn-lt"/>
                        </a:rPr>
                        <a:t> for lines.  5288 lines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 Match for transformer tap settings.  1430 </a:t>
                      </a:r>
                      <a:r>
                        <a:rPr lang="en-US" sz="1000" b="0" i="0" u="none" strike="noStrike" baseline="0" dirty="0" err="1" smtClean="0">
                          <a:solidFill>
                            <a:schemeClr val="tx1"/>
                          </a:solidFill>
                          <a:latin typeface="Arial" pitchFamily="34" charset="0"/>
                          <a:cs typeface="Arial" pitchFamily="34" charset="0"/>
                        </a:rPr>
                        <a:t>xfrms</a:t>
                      </a:r>
                      <a:r>
                        <a:rPr lang="en-US" sz="1000" b="0" i="0" u="none" strike="noStrike" baseline="0" dirty="0" smtClean="0">
                          <a:solidFill>
                            <a:schemeClr val="tx1"/>
                          </a:solidFill>
                          <a:latin typeface="Arial" pitchFamily="34" charset="0"/>
                          <a:cs typeface="Arial" pitchFamily="34" charset="0"/>
                        </a:rPr>
                        <a:t>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a:txBody>
                    <a:bodyPr/>
                    <a:lstStyle/>
                    <a:p>
                      <a:pPr algn="ctr" fontAlgn="ctr"/>
                      <a:r>
                        <a:rPr lang="en-US" sz="1000" b="0" i="0" u="none" strike="noStrike" dirty="0" smtClean="0">
                          <a:solidFill>
                            <a:srgbClr val="000000"/>
                          </a:solidFill>
                          <a:latin typeface="+mn-lt"/>
                          <a:cs typeface="Arial" pitchFamily="34" charset="0"/>
                        </a:rPr>
                        <a:t>EMO10 </a:t>
                      </a:r>
                      <a:r>
                        <a:rPr lang="en-US" sz="1000" kern="1200" dirty="0" smtClean="0">
                          <a:solidFill>
                            <a:schemeClr val="tx1"/>
                          </a:solidFill>
                          <a:latin typeface="+mn-lt"/>
                          <a:ea typeface="+mn-ea"/>
                          <a:cs typeface="+mn-cs"/>
                        </a:rPr>
                        <a:t>Anomalous / Auto-Disabled Telemetered Points</a:t>
                      </a:r>
                      <a:endParaRPr lang="en-US" sz="1000" b="0" i="0" u="none" strike="noStrike" dirty="0">
                        <a:solidFill>
                          <a:srgbClr val="000000"/>
                        </a:solidFill>
                        <a:latin typeface="+mn-lt"/>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1.91%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The % of Anomalous and Auto-Disabled Measurements &lt; 2% of Total Measurements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baseline="0" dirty="0" smtClean="0">
                          <a:solidFill>
                            <a:schemeClr val="tx1"/>
                          </a:solidFill>
                          <a:latin typeface="Arial" pitchFamily="34" charset="0"/>
                          <a:cs typeface="Arial" pitchFamily="34" charset="0"/>
                        </a:rPr>
                        <a:t>April Nodal 2.58%</a:t>
                      </a:r>
                    </a:p>
                    <a:p>
                      <a:pPr algn="ctr" fontAlgn="ctr"/>
                      <a:r>
                        <a:rPr lang="en-US" sz="1000" b="0" i="0" u="none" strike="noStrike" baseline="0" dirty="0" smtClean="0">
                          <a:solidFill>
                            <a:schemeClr val="tx1"/>
                          </a:solidFill>
                          <a:latin typeface="Arial" pitchFamily="34" charset="0"/>
                          <a:cs typeface="Arial" pitchFamily="34" charset="0"/>
                        </a:rPr>
                        <a:t>May Nodal 1.92%</a:t>
                      </a:r>
                    </a:p>
                    <a:p>
                      <a:pPr algn="ctr" fontAlgn="ctr"/>
                      <a:r>
                        <a:rPr lang="en-US" sz="1000" b="0" i="0" u="none" strike="noStrike" baseline="0" dirty="0" smtClean="0">
                          <a:solidFill>
                            <a:schemeClr val="tx1"/>
                          </a:solidFill>
                          <a:latin typeface="Arial" pitchFamily="34" charset="0"/>
                          <a:cs typeface="Arial" pitchFamily="34" charset="0"/>
                        </a:rPr>
                        <a:t>June Nodal 1.91%</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853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EMO9(C)</a:t>
                      </a:r>
                      <a:r>
                        <a:rPr lang="en-US" sz="1000" b="0" i="0" u="none" strike="noStrike" baseline="0" dirty="0" smtClean="0">
                          <a:solidFill>
                            <a:srgbClr val="000000"/>
                          </a:solidFill>
                          <a:latin typeface="Arial" pitchFamily="34" charset="0"/>
                          <a:cs typeface="Arial" pitchFamily="34" charset="0"/>
                        </a:rPr>
                        <a:t> RTCA CSC Comparison</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7/14/2010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r>
                        <a:rPr lang="en-US" sz="1000" kern="1200" dirty="0" smtClean="0">
                          <a:solidFill>
                            <a:schemeClr val="tx1"/>
                          </a:solidFill>
                          <a:latin typeface="+mn-lt"/>
                          <a:ea typeface="+mn-ea"/>
                          <a:cs typeface="+mn-cs"/>
                        </a:rPr>
                        <a:t>CSC Pre-contingency SE Flows within 5% (Hourly snapshot)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Measurement establishes baseline flows on Commercial lines to indicate the significance of </a:t>
                      </a:r>
                      <a:r>
                        <a:rPr lang="en-US" sz="1000" kern="1200" dirty="0" err="1" smtClean="0">
                          <a:solidFill>
                            <a:schemeClr val="tx1"/>
                          </a:solidFill>
                          <a:latin typeface="+mn-lt"/>
                          <a:ea typeface="+mn-ea"/>
                          <a:cs typeface="+mn-cs"/>
                        </a:rPr>
                        <a:t>Psuedo</a:t>
                      </a:r>
                      <a:r>
                        <a:rPr lang="en-US" sz="1000" kern="1200" dirty="0" smtClean="0">
                          <a:solidFill>
                            <a:schemeClr val="tx1"/>
                          </a:solidFill>
                          <a:latin typeface="+mn-lt"/>
                          <a:ea typeface="+mn-ea"/>
                          <a:cs typeface="+mn-cs"/>
                        </a:rPr>
                        <a:t> modeling and multi-section lines on the SE flows.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4087">
                <a:tc>
                  <a:txBody>
                    <a:bodyPr/>
                    <a:lstStyle/>
                    <a:p>
                      <a:pPr algn="ctr" fontAlgn="ctr"/>
                      <a:r>
                        <a:rPr lang="en-US" sz="1000" b="0" i="0" u="none" strike="noStrike" dirty="0" smtClean="0">
                          <a:solidFill>
                            <a:srgbClr val="000000"/>
                          </a:solidFill>
                          <a:latin typeface="Arial" pitchFamily="34" charset="0"/>
                          <a:cs typeface="Arial" pitchFamily="34" charset="0"/>
                        </a:rPr>
                        <a:t>EMO9(D)</a:t>
                      </a:r>
                      <a:r>
                        <a:rPr lang="en-US" sz="1000" b="0" i="0" u="none" strike="noStrike" baseline="0" dirty="0" smtClean="0">
                          <a:solidFill>
                            <a:srgbClr val="000000"/>
                          </a:solidFill>
                          <a:latin typeface="Arial" pitchFamily="34" charset="0"/>
                          <a:cs typeface="Arial" pitchFamily="34" charset="0"/>
                        </a:rPr>
                        <a:t> Validate Zonal and Nodal Security Analysis Results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buFontTx/>
                        <a:buNone/>
                      </a:pPr>
                      <a:r>
                        <a:rPr lang="en-US" sz="1000" b="0" i="0" u="none" strike="noStrike" baseline="0" dirty="0" smtClean="0">
                          <a:solidFill>
                            <a:srgbClr val="000000"/>
                          </a:solidFill>
                          <a:latin typeface="Arial" pitchFamily="34" charset="0"/>
                          <a:cs typeface="Arial" pitchFamily="34" charset="0"/>
                        </a:rPr>
                        <a:t>90% of active constraints in Zonal RTCA are also detected in Nodal RTCA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Readiness Metrics</a:t>
            </a:r>
            <a:endParaRPr lang="en-US" dirty="0"/>
          </a:p>
        </p:txBody>
      </p:sp>
      <p:graphicFrame>
        <p:nvGraphicFramePr>
          <p:cNvPr id="5" name="Table 4"/>
          <p:cNvGraphicFramePr>
            <a:graphicFrameLocks noGrp="1"/>
          </p:cNvGraphicFramePr>
          <p:nvPr/>
        </p:nvGraphicFramePr>
        <p:xfrm>
          <a:off x="304800" y="838201"/>
          <a:ext cx="8381997" cy="5237568"/>
        </p:xfrm>
        <a:graphic>
          <a:graphicData uri="http://schemas.openxmlformats.org/drawingml/2006/table">
            <a:tbl>
              <a:tblPr/>
              <a:tblGrid>
                <a:gridCol w="1295400"/>
                <a:gridCol w="762000"/>
                <a:gridCol w="533400"/>
                <a:gridCol w="762000"/>
                <a:gridCol w="649415"/>
                <a:gridCol w="569785"/>
                <a:gridCol w="533400"/>
                <a:gridCol w="838200"/>
                <a:gridCol w="1083236"/>
                <a:gridCol w="1355161"/>
              </a:tblGrid>
              <a:tr h="21141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rowSpan="2">
                  <a:txBody>
                    <a:bodyPr/>
                    <a:lstStyle/>
                    <a:p>
                      <a:pPr algn="ctr" fontAlgn="ctr"/>
                      <a:r>
                        <a:rPr lang="en-US" sz="1000" b="0" i="0" u="none" strike="noStrike" dirty="0">
                          <a:solidFill>
                            <a:srgbClr val="000000"/>
                          </a:solidFill>
                          <a:latin typeface="Arial" pitchFamily="34" charset="0"/>
                          <a:cs typeface="Arial" pitchFamily="34" charset="0"/>
                        </a:rPr>
                        <a:t>MP20 </a:t>
                      </a:r>
                      <a:r>
                        <a:rPr lang="en-US" sz="1000" b="0" i="0" u="none" strike="noStrike" dirty="0" smtClean="0">
                          <a:solidFill>
                            <a:srgbClr val="000000"/>
                          </a:solidFill>
                          <a:latin typeface="Arial" pitchFamily="34" charset="0"/>
                          <a:cs typeface="Arial" pitchFamily="34" charset="0"/>
                        </a:rPr>
                        <a:t>Outage</a:t>
                      </a:r>
                      <a:r>
                        <a:rPr lang="en-US" sz="1000" b="0" i="0" u="none" strike="noStrike" baseline="0" dirty="0" smtClean="0">
                          <a:solidFill>
                            <a:srgbClr val="000000"/>
                          </a:solidFill>
                          <a:latin typeface="Arial" pitchFamily="34" charset="0"/>
                          <a:cs typeface="Arial" pitchFamily="34" charset="0"/>
                        </a:rPr>
                        <a:t> Scheduler Connectivity 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Arial" pitchFamily="34" charset="0"/>
                          <a:cs typeface="Arial" pitchFamily="34" charset="0"/>
                        </a:rPr>
                        <a:t>Successful submission of OS </a:t>
                      </a:r>
                      <a:r>
                        <a:rPr lang="en-US" sz="1000" b="0" i="0" u="none" strike="noStrike" dirty="0" smtClean="0">
                          <a:solidFill>
                            <a:srgbClr val="000000"/>
                          </a:solidFill>
                          <a:latin typeface="Arial" pitchFamily="34" charset="0"/>
                          <a:cs typeface="Arial" pitchFamily="34" charset="0"/>
                        </a:rPr>
                        <a:t>transactions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QSERS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20/23 TSPs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ctr"/>
                      <a:r>
                        <a:rPr lang="en-US" sz="1000" b="0" i="0" u="none" strike="noStrike" dirty="0">
                          <a:solidFill>
                            <a:srgbClr val="000000"/>
                          </a:solidFill>
                          <a:latin typeface="Arial" pitchFamily="34" charset="0"/>
                          <a:cs typeface="Arial" pitchFamily="34" charset="0"/>
                        </a:rPr>
                        <a:t>MP11 Resource Registration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REs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Decision Making Authority form submitted, and GENMAP validated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154/157 </a:t>
                      </a:r>
                      <a:r>
                        <a:rPr lang="en-US" sz="1000" b="0" i="0" u="none" strike="noStrike" dirty="0">
                          <a:solidFill>
                            <a:srgbClr val="000000"/>
                          </a:solidFill>
                          <a:latin typeface="Arial" pitchFamily="34" charset="0"/>
                          <a:cs typeface="Arial" pitchFamily="34" charset="0"/>
                        </a:rPr>
                        <a:t>Resources completed.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b"/>
                      <a:r>
                        <a:rPr lang="en-US" sz="1000" b="0" i="0" u="none" strike="noStrike" dirty="0" smtClean="0">
                          <a:solidFill>
                            <a:srgbClr val="000000"/>
                          </a:solidFill>
                          <a:latin typeface="+mn-lt"/>
                        </a:rPr>
                        <a:t>CO2 Verify</a:t>
                      </a:r>
                      <a:r>
                        <a:rPr lang="en-US" sz="1000" b="0" i="0" u="none" strike="noStrike" baseline="0" dirty="0" smtClean="0">
                          <a:solidFill>
                            <a:srgbClr val="000000"/>
                          </a:solidFill>
                          <a:latin typeface="+mn-lt"/>
                        </a:rPr>
                        <a:t>  Dispute Process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7/14/2010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smtClean="0">
                          <a:solidFill>
                            <a:srgbClr val="000000"/>
                          </a:solidFill>
                          <a:latin typeface="+mn-lt"/>
                        </a:rPr>
                        <a:t>QSERs, QSEs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Generation Ratio Share, Even Weighting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smtClean="0">
                          <a:solidFill>
                            <a:srgbClr val="000000"/>
                          </a:solidFill>
                          <a:latin typeface="Arial" pitchFamily="34" charset="0"/>
                          <a:cs typeface="Arial" pitchFamily="34" charset="0"/>
                        </a:rPr>
                        <a:t>N/A</a:t>
                      </a:r>
                      <a:endParaRPr lang="en-US" sz="1000" b="0" i="0" u="none" strike="noStrike" dirty="0" smtClean="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&gt;=1 dispute</a:t>
                      </a:r>
                      <a:r>
                        <a:rPr lang="en-US" sz="1000" b="0" i="0" u="none" strike="noStrike" baseline="0" dirty="0" smtClean="0">
                          <a:solidFill>
                            <a:srgbClr val="000000"/>
                          </a:solidFill>
                          <a:latin typeface="+mn-lt"/>
                        </a:rPr>
                        <a:t> submit per MP.  # of unprocessed disputes by 168 = 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To be determined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4181">
                <a:tc>
                  <a:txBody>
                    <a:bodyPr/>
                    <a:lstStyle/>
                    <a:p>
                      <a:pPr algn="l" fontAlgn="b"/>
                      <a:r>
                        <a:rPr lang="en-US" sz="1000" b="0" i="0" u="none" strike="noStrike" dirty="0">
                          <a:solidFill>
                            <a:srgbClr val="000000"/>
                          </a:solidFill>
                          <a:latin typeface="+mn-lt"/>
                        </a:rPr>
                        <a:t>E1 ERCOT Staff Completes Training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Training plans must be adhered to for highly impacted departments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15 out of 15 highly impacted departments are up to date with their training plans.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8123">
                <a:tc>
                  <a:txBody>
                    <a:bodyPr/>
                    <a:lstStyle/>
                    <a:p>
                      <a:pPr algn="l" fontAlgn="b"/>
                      <a:r>
                        <a:rPr lang="en-US" sz="1000" b="0" i="0" u="none" strike="noStrike" dirty="0">
                          <a:solidFill>
                            <a:srgbClr val="000000"/>
                          </a:solidFill>
                          <a:latin typeface="+mn-lt"/>
                        </a:rPr>
                        <a:t>E9 Develop </a:t>
                      </a:r>
                      <a:r>
                        <a:rPr lang="en-US" sz="1000" b="0" i="0" u="none" strike="noStrike" dirty="0" smtClean="0">
                          <a:solidFill>
                            <a:srgbClr val="000000"/>
                          </a:solidFill>
                          <a:latin typeface="+mn-lt"/>
                        </a:rPr>
                        <a:t>Nodal </a:t>
                      </a:r>
                      <a:r>
                        <a:rPr lang="en-US" sz="1000" b="0" i="0" u="none" strike="noStrike" dirty="0">
                          <a:solidFill>
                            <a:srgbClr val="000000"/>
                          </a:solidFill>
                          <a:latin typeface="+mn-lt"/>
                        </a:rPr>
                        <a:t>Procedures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Green</a:t>
                      </a:r>
                      <a:endParaRPr lang="en-US" sz="1000" b="0" i="0" u="none" strike="noStrike" dirty="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Procedures developed 1 month prior an exercised in the appropriate Market Trials Phase</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All MT4 and MT5 are</a:t>
                      </a:r>
                      <a:r>
                        <a:rPr lang="en-US" sz="1000" kern="1200" baseline="0" dirty="0" smtClean="0">
                          <a:solidFill>
                            <a:schemeClr val="tx1"/>
                          </a:solidFill>
                          <a:latin typeface="+mn-lt"/>
                          <a:ea typeface="+mn-ea"/>
                          <a:cs typeface="+mn-cs"/>
                        </a:rPr>
                        <a:t> developed</a:t>
                      </a:r>
                      <a:r>
                        <a:rPr lang="en-US" sz="1000" kern="1200" dirty="0" smtClean="0">
                          <a:solidFill>
                            <a:schemeClr val="tx1"/>
                          </a:solidFill>
                          <a:latin typeface="+mn-lt"/>
                          <a:ea typeface="+mn-ea"/>
                          <a:cs typeface="+mn-cs"/>
                        </a:rPr>
                        <a:t> and the MT4 procedures</a:t>
                      </a:r>
                      <a:r>
                        <a:rPr lang="en-US" sz="1000" kern="1200" baseline="0" dirty="0" smtClean="0">
                          <a:solidFill>
                            <a:schemeClr val="tx1"/>
                          </a:solidFill>
                          <a:latin typeface="+mn-lt"/>
                          <a:ea typeface="+mn-ea"/>
                          <a:cs typeface="+mn-cs"/>
                        </a:rPr>
                        <a:t> exercised as scheduled in MT4.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ctr" fontAlgn="ctr"/>
                      <a:r>
                        <a:rPr lang="en-US" sz="1000" b="0" i="0" u="none" strike="noStrike" dirty="0" smtClean="0">
                          <a:solidFill>
                            <a:srgbClr val="000000"/>
                          </a:solidFill>
                          <a:latin typeface="Arial" pitchFamily="34" charset="0"/>
                          <a:cs typeface="Arial" pitchFamily="34" charset="0"/>
                        </a:rPr>
                        <a:t>EMO3 Verify Outage Evaluation System Functionality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A test of the Outage Management Process is completed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OS to OE</a:t>
                      </a:r>
                      <a:r>
                        <a:rPr lang="en-US" sz="1000" b="0" i="0" u="none" strike="noStrike" baseline="0" dirty="0" smtClean="0">
                          <a:solidFill>
                            <a:schemeClr val="tx1"/>
                          </a:solidFill>
                          <a:latin typeface="Arial" pitchFamily="34" charset="0"/>
                          <a:cs typeface="Arial" pitchFamily="34" charset="0"/>
                        </a:rPr>
                        <a:t> integration tested throughout Market Trials and reviewed at 6/23 NATF</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ounded Rectangle 68"/>
          <p:cNvSpPr/>
          <p:nvPr/>
        </p:nvSpPr>
        <p:spPr>
          <a:xfrm>
            <a:off x="1066800" y="838200"/>
            <a:ext cx="7924800" cy="228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smtClean="0"/>
              <a:t>2010</a:t>
            </a:r>
            <a:endParaRPr lang="en-US" sz="1600" dirty="0"/>
          </a:p>
        </p:txBody>
      </p:sp>
      <p:sp>
        <p:nvSpPr>
          <p:cNvPr id="698370" name="Title 1"/>
          <p:cNvSpPr>
            <a:spLocks noGrp="1"/>
          </p:cNvSpPr>
          <p:nvPr>
            <p:ph type="title"/>
          </p:nvPr>
        </p:nvSpPr>
        <p:spPr>
          <a:xfrm>
            <a:off x="0" y="0"/>
            <a:ext cx="9144000" cy="685800"/>
          </a:xfrm>
        </p:spPr>
        <p:txBody>
          <a:bodyPr/>
          <a:lstStyle/>
          <a:p>
            <a:r>
              <a:rPr lang="en-US" dirty="0" smtClean="0"/>
              <a:t>Participant Readiness Touch Points</a:t>
            </a:r>
          </a:p>
        </p:txBody>
      </p:sp>
      <p:sp>
        <p:nvSpPr>
          <p:cNvPr id="698371" name="Rectangle 5"/>
          <p:cNvSpPr>
            <a:spLocks noGrp="1" noChangeArrowheads="1"/>
          </p:cNvSpPr>
          <p:nvPr>
            <p:ph type="ftr" sz="quarter" idx="11"/>
          </p:nvPr>
        </p:nvSpPr>
        <p:spPr>
          <a:xfrm>
            <a:off x="6019800" y="6457950"/>
            <a:ext cx="2743200" cy="457200"/>
          </a:xfrm>
          <a:noFill/>
        </p:spPr>
        <p:txBody>
          <a:bodyPr/>
          <a:lstStyle/>
          <a:p>
            <a:r>
              <a:rPr lang="en-US" dirty="0" smtClean="0"/>
              <a:t>Technical Advisory Committee</a:t>
            </a:r>
          </a:p>
        </p:txBody>
      </p:sp>
      <p:sp>
        <p:nvSpPr>
          <p:cNvPr id="698372" name="Rectangle 4"/>
          <p:cNvSpPr>
            <a:spLocks noGrp="1" noChangeArrowheads="1"/>
          </p:cNvSpPr>
          <p:nvPr>
            <p:ph type="dt" sz="quarter" idx="12"/>
          </p:nvPr>
        </p:nvSpPr>
        <p:spPr>
          <a:noFill/>
        </p:spPr>
        <p:txBody>
          <a:bodyPr/>
          <a:lstStyle/>
          <a:p>
            <a:r>
              <a:rPr lang="en-US" smtClean="0"/>
              <a:t>1 July 2010</a:t>
            </a:r>
            <a:endParaRPr lang="en-US"/>
          </a:p>
        </p:txBody>
      </p:sp>
      <p:cxnSp>
        <p:nvCxnSpPr>
          <p:cNvPr id="11" name="Straight Connector 10"/>
          <p:cNvCxnSpPr/>
          <p:nvPr/>
        </p:nvCxnSpPr>
        <p:spPr>
          <a:xfrm rot="5400000">
            <a:off x="-13716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Straight Connector 16"/>
          <p:cNvCxnSpPr/>
          <p:nvPr/>
        </p:nvCxnSpPr>
        <p:spPr>
          <a:xfrm>
            <a:off x="533400" y="1371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9" name="Straight Connector 18"/>
          <p:cNvCxnSpPr/>
          <p:nvPr/>
        </p:nvCxnSpPr>
        <p:spPr>
          <a:xfrm>
            <a:off x="533400" y="16764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0" name="Straight Connector 19"/>
          <p:cNvCxnSpPr/>
          <p:nvPr/>
        </p:nvCxnSpPr>
        <p:spPr>
          <a:xfrm>
            <a:off x="569913" y="3429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1" name="Straight Connector 20"/>
          <p:cNvCxnSpPr/>
          <p:nvPr/>
        </p:nvCxnSpPr>
        <p:spPr>
          <a:xfrm>
            <a:off x="533400" y="4572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3" name="Straight Connector 22"/>
          <p:cNvCxnSpPr/>
          <p:nvPr/>
        </p:nvCxnSpPr>
        <p:spPr>
          <a:xfrm>
            <a:off x="533400" y="6172200"/>
            <a:ext cx="8458200" cy="0"/>
          </a:xfrm>
          <a:prstGeom prst="line">
            <a:avLst/>
          </a:prstGeom>
        </p:spPr>
        <p:style>
          <a:lnRef idx="1">
            <a:schemeClr val="accent4"/>
          </a:lnRef>
          <a:fillRef idx="0">
            <a:schemeClr val="accent4"/>
          </a:fillRef>
          <a:effectRef idx="0">
            <a:schemeClr val="accent4"/>
          </a:effectRef>
          <a:fontRef idx="minor">
            <a:schemeClr val="tx1"/>
          </a:fontRef>
        </p:style>
      </p:cxnSp>
      <p:sp>
        <p:nvSpPr>
          <p:cNvPr id="698379" name="TextBox 23"/>
          <p:cNvSpPr txBox="1">
            <a:spLocks noChangeArrowheads="1"/>
          </p:cNvSpPr>
          <p:nvPr/>
        </p:nvSpPr>
        <p:spPr bwMode="auto">
          <a:xfrm>
            <a:off x="-152400" y="1368425"/>
            <a:ext cx="1219200" cy="307975"/>
          </a:xfrm>
          <a:prstGeom prst="rect">
            <a:avLst/>
          </a:prstGeom>
          <a:noFill/>
          <a:ln w="9525">
            <a:noFill/>
            <a:miter lim="800000"/>
            <a:headEnd/>
            <a:tailEnd/>
          </a:ln>
        </p:spPr>
        <p:txBody>
          <a:bodyPr>
            <a:spAutoFit/>
          </a:bodyPr>
          <a:lstStyle/>
          <a:p>
            <a:pPr algn="r"/>
            <a:r>
              <a:rPr lang="en-US" sz="1400" b="1"/>
              <a:t>Meetings</a:t>
            </a:r>
          </a:p>
        </p:txBody>
      </p:sp>
      <p:sp>
        <p:nvSpPr>
          <p:cNvPr id="698380" name="TextBox 24"/>
          <p:cNvSpPr txBox="1">
            <a:spLocks noChangeArrowheads="1"/>
          </p:cNvSpPr>
          <p:nvPr/>
        </p:nvSpPr>
        <p:spPr bwMode="auto">
          <a:xfrm>
            <a:off x="-152400" y="2359025"/>
            <a:ext cx="1219200" cy="307975"/>
          </a:xfrm>
          <a:prstGeom prst="rect">
            <a:avLst/>
          </a:prstGeom>
          <a:noFill/>
          <a:ln w="9525">
            <a:noFill/>
            <a:miter lim="800000"/>
            <a:headEnd/>
            <a:tailEnd/>
          </a:ln>
        </p:spPr>
        <p:txBody>
          <a:bodyPr>
            <a:spAutoFit/>
          </a:bodyPr>
          <a:lstStyle/>
          <a:p>
            <a:pPr algn="r"/>
            <a:r>
              <a:rPr lang="en-US" sz="1400" b="1"/>
              <a:t>Training</a:t>
            </a:r>
          </a:p>
        </p:txBody>
      </p:sp>
      <p:sp>
        <p:nvSpPr>
          <p:cNvPr id="698381" name="TextBox 25"/>
          <p:cNvSpPr txBox="1">
            <a:spLocks noChangeArrowheads="1"/>
          </p:cNvSpPr>
          <p:nvPr/>
        </p:nvSpPr>
        <p:spPr bwMode="auto">
          <a:xfrm>
            <a:off x="0" y="3657600"/>
            <a:ext cx="1066800" cy="307975"/>
          </a:xfrm>
          <a:prstGeom prst="rect">
            <a:avLst/>
          </a:prstGeom>
          <a:noFill/>
          <a:ln w="9525">
            <a:noFill/>
            <a:miter lim="800000"/>
            <a:headEnd/>
            <a:tailEnd/>
          </a:ln>
        </p:spPr>
        <p:txBody>
          <a:bodyPr>
            <a:spAutoFit/>
          </a:bodyPr>
          <a:lstStyle/>
          <a:p>
            <a:pPr algn="r"/>
            <a:r>
              <a:rPr lang="en-US" sz="1400" b="1"/>
              <a:t>Outreach</a:t>
            </a:r>
          </a:p>
        </p:txBody>
      </p:sp>
      <p:sp>
        <p:nvSpPr>
          <p:cNvPr id="698382" name="TextBox 27"/>
          <p:cNvSpPr txBox="1">
            <a:spLocks noChangeArrowheads="1"/>
          </p:cNvSpPr>
          <p:nvPr/>
        </p:nvSpPr>
        <p:spPr bwMode="auto">
          <a:xfrm>
            <a:off x="0" y="4657725"/>
            <a:ext cx="1066800" cy="523875"/>
          </a:xfrm>
          <a:prstGeom prst="rect">
            <a:avLst/>
          </a:prstGeom>
          <a:noFill/>
          <a:ln w="9525">
            <a:noFill/>
            <a:miter lim="800000"/>
            <a:headEnd/>
            <a:tailEnd/>
          </a:ln>
        </p:spPr>
        <p:txBody>
          <a:bodyPr>
            <a:spAutoFit/>
          </a:bodyPr>
          <a:lstStyle/>
          <a:p>
            <a:pPr algn="r"/>
            <a:r>
              <a:rPr lang="en-US" sz="1400" b="1" dirty="0"/>
              <a:t>Market trials</a:t>
            </a:r>
          </a:p>
        </p:txBody>
      </p:sp>
      <p:sp>
        <p:nvSpPr>
          <p:cNvPr id="56" name="Round Same Side Corner Rectangle 55"/>
          <p:cNvSpPr/>
          <p:nvPr/>
        </p:nvSpPr>
        <p:spPr>
          <a:xfrm>
            <a:off x="70104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September</a:t>
            </a:r>
            <a:endParaRPr lang="en-US" sz="1300" dirty="0"/>
          </a:p>
        </p:txBody>
      </p:sp>
      <p:sp>
        <p:nvSpPr>
          <p:cNvPr id="94" name="Round Same Side Corner Rectangle 93"/>
          <p:cNvSpPr/>
          <p:nvPr/>
        </p:nvSpPr>
        <p:spPr>
          <a:xfrm>
            <a:off x="50292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August</a:t>
            </a:r>
            <a:endParaRPr lang="en-US" sz="1300" dirty="0"/>
          </a:p>
        </p:txBody>
      </p:sp>
      <p:sp>
        <p:nvSpPr>
          <p:cNvPr id="104" name="Round Same Side Corner Rectangle 103"/>
          <p:cNvSpPr/>
          <p:nvPr/>
        </p:nvSpPr>
        <p:spPr>
          <a:xfrm>
            <a:off x="30480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July</a:t>
            </a:r>
            <a:endParaRPr lang="en-US" sz="1300" dirty="0"/>
          </a:p>
        </p:txBody>
      </p:sp>
      <p:sp>
        <p:nvSpPr>
          <p:cNvPr id="107" name="Round Same Side Corner Rectangle 106"/>
          <p:cNvSpPr/>
          <p:nvPr/>
        </p:nvSpPr>
        <p:spPr>
          <a:xfrm>
            <a:off x="10668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June</a:t>
            </a:r>
            <a:endParaRPr lang="en-US" sz="1300" dirty="0"/>
          </a:p>
        </p:txBody>
      </p:sp>
      <p:cxnSp>
        <p:nvCxnSpPr>
          <p:cNvPr id="108" name="Straight Connector 107"/>
          <p:cNvCxnSpPr/>
          <p:nvPr/>
        </p:nvCxnSpPr>
        <p:spPr>
          <a:xfrm rot="5400000">
            <a:off x="65532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09" name="Straight Connector 108"/>
          <p:cNvCxnSpPr/>
          <p:nvPr/>
        </p:nvCxnSpPr>
        <p:spPr>
          <a:xfrm rot="5400000">
            <a:off x="614362" y="3738563"/>
            <a:ext cx="4867278"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110" name="Straight Connector 109"/>
          <p:cNvCxnSpPr/>
          <p:nvPr/>
        </p:nvCxnSpPr>
        <p:spPr>
          <a:xfrm rot="5400000">
            <a:off x="2596356" y="3739357"/>
            <a:ext cx="4865689"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1" name="Straight Connector 110"/>
          <p:cNvCxnSpPr/>
          <p:nvPr/>
        </p:nvCxnSpPr>
        <p:spPr>
          <a:xfrm rot="5400000">
            <a:off x="4533900"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44" name="TextBox 121"/>
          <p:cNvSpPr txBox="1">
            <a:spLocks noChangeArrowheads="1"/>
          </p:cNvSpPr>
          <p:nvPr/>
        </p:nvSpPr>
        <p:spPr bwMode="auto">
          <a:xfrm>
            <a:off x="1047947"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a:t>
            </a:r>
            <a:r>
              <a:rPr lang="en-US" sz="1400" dirty="0" smtClean="0"/>
              <a:t>6/1 and 6/29</a:t>
            </a:r>
            <a:endParaRPr lang="en-US" sz="1400" dirty="0"/>
          </a:p>
        </p:txBody>
      </p:sp>
      <p:sp>
        <p:nvSpPr>
          <p:cNvPr id="45" name="TextBox 135"/>
          <p:cNvSpPr txBox="1">
            <a:spLocks noChangeArrowheads="1"/>
          </p:cNvSpPr>
          <p:nvPr/>
        </p:nvSpPr>
        <p:spPr bwMode="auto">
          <a:xfrm>
            <a:off x="1047947" y="1676400"/>
            <a:ext cx="2133600" cy="2031325"/>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LSE 201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Economics of LMP</a:t>
            </a:r>
          </a:p>
          <a:p>
            <a:pPr marL="117475" indent="-117475">
              <a:buFont typeface="Arial" charset="0"/>
              <a:buChar char="•"/>
            </a:pPr>
            <a:r>
              <a:rPr lang="en-US" sz="1400" dirty="0" smtClean="0"/>
              <a:t>CC Workshop</a:t>
            </a:r>
          </a:p>
          <a:p>
            <a:pPr marL="117475" indent="-117475">
              <a:buFont typeface="Arial" charset="0"/>
              <a:buChar char="•"/>
            </a:pPr>
            <a:r>
              <a:rPr lang="en-US" sz="1400" i="1" dirty="0" smtClean="0"/>
              <a:t>Retail Workshop (6/17)</a:t>
            </a:r>
          </a:p>
          <a:p>
            <a:pPr marL="117475" indent="-117475">
              <a:buFont typeface="Arial" charset="0"/>
              <a:buChar char="•"/>
            </a:pPr>
            <a:r>
              <a:rPr lang="en-US" sz="1400" i="1" dirty="0" smtClean="0"/>
              <a:t>VC Workshop (6/22)</a:t>
            </a:r>
          </a:p>
          <a:p>
            <a:pPr marL="117475" indent="-117475">
              <a:buFont typeface="Arial" charset="0"/>
              <a:buChar char="•"/>
            </a:pPr>
            <a:r>
              <a:rPr lang="en-US" sz="1400" i="1" dirty="0" smtClean="0"/>
              <a:t>AS Workshop (6/30)</a:t>
            </a:r>
          </a:p>
          <a:p>
            <a:pPr marL="117475" indent="-117475">
              <a:buFont typeface="Arial" charset="0"/>
              <a:buChar char="•"/>
            </a:pPr>
            <a:endParaRPr lang="en-US" sz="1400" dirty="0" smtClean="0"/>
          </a:p>
        </p:txBody>
      </p:sp>
      <p:sp>
        <p:nvSpPr>
          <p:cNvPr id="59" name="TextBox 112"/>
          <p:cNvSpPr txBox="1">
            <a:spLocks noChangeArrowheads="1"/>
          </p:cNvSpPr>
          <p:nvPr/>
        </p:nvSpPr>
        <p:spPr bwMode="auto">
          <a:xfrm>
            <a:off x="1047947" y="3429000"/>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TSP OS Road Show</a:t>
            </a:r>
            <a:endParaRPr lang="en-US" sz="1400" i="1" dirty="0" smtClean="0"/>
          </a:p>
          <a:p>
            <a:pPr marL="117475" indent="-117475">
              <a:buFont typeface="Arial" charset="0"/>
              <a:buChar char="•"/>
            </a:pPr>
            <a:r>
              <a:rPr lang="en-US" sz="1400" dirty="0" smtClean="0"/>
              <a:t>Settlement Metrics</a:t>
            </a:r>
          </a:p>
          <a:p>
            <a:pPr marL="117475" indent="-117475">
              <a:buFont typeface="Arial" charset="0"/>
              <a:buChar char="•"/>
            </a:pPr>
            <a:r>
              <a:rPr lang="en-US" sz="1400" dirty="0" smtClean="0"/>
              <a:t>Telemetry Quality Metrics</a:t>
            </a:r>
          </a:p>
        </p:txBody>
      </p:sp>
      <p:sp>
        <p:nvSpPr>
          <p:cNvPr id="60" name="TextBox 115"/>
          <p:cNvSpPr txBox="1">
            <a:spLocks noChangeArrowheads="1"/>
          </p:cNvSpPr>
          <p:nvPr/>
        </p:nvSpPr>
        <p:spPr bwMode="auto">
          <a:xfrm>
            <a:off x="1047947" y="4572000"/>
            <a:ext cx="21336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8 hr system-wide LFC test</a:t>
            </a:r>
          </a:p>
        </p:txBody>
      </p:sp>
      <p:sp>
        <p:nvSpPr>
          <p:cNvPr id="57" name="TextBox 121"/>
          <p:cNvSpPr txBox="1">
            <a:spLocks noChangeArrowheads="1"/>
          </p:cNvSpPr>
          <p:nvPr/>
        </p:nvSpPr>
        <p:spPr bwMode="auto">
          <a:xfrm>
            <a:off x="3048000" y="1390454"/>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TBD</a:t>
            </a:r>
            <a:endParaRPr lang="en-US" sz="1400" dirty="0"/>
          </a:p>
        </p:txBody>
      </p:sp>
      <p:sp>
        <p:nvSpPr>
          <p:cNvPr id="61" name="TextBox 112"/>
          <p:cNvSpPr txBox="1">
            <a:spLocks noChangeArrowheads="1"/>
          </p:cNvSpPr>
          <p:nvPr/>
        </p:nvSpPr>
        <p:spPr bwMode="auto">
          <a:xfrm>
            <a:off x="3048000" y="3447854"/>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i="1" dirty="0" smtClean="0"/>
              <a:t>MRS #5 (7/28)</a:t>
            </a:r>
          </a:p>
          <a:p>
            <a:pPr marL="117475" indent="-117475">
              <a:buFont typeface="Arial" charset="0"/>
              <a:buChar char="•"/>
            </a:pPr>
            <a:r>
              <a:rPr lang="en-US" sz="1400" dirty="0" smtClean="0"/>
              <a:t>Dispute &amp; Reports Metrics</a:t>
            </a:r>
          </a:p>
          <a:p>
            <a:pPr marL="117475" indent="-117475">
              <a:buFont typeface="Arial" charset="0"/>
              <a:buChar char="•"/>
            </a:pPr>
            <a:r>
              <a:rPr lang="en-US" sz="1400" dirty="0" smtClean="0"/>
              <a:t>Standby site visits</a:t>
            </a:r>
          </a:p>
        </p:txBody>
      </p:sp>
      <p:sp>
        <p:nvSpPr>
          <p:cNvPr id="62" name="TextBox 115"/>
          <p:cNvSpPr txBox="1">
            <a:spLocks noChangeArrowheads="1"/>
          </p:cNvSpPr>
          <p:nvPr/>
        </p:nvSpPr>
        <p:spPr bwMode="auto">
          <a:xfrm>
            <a:off x="3048000" y="4590854"/>
            <a:ext cx="1981200" cy="1815882"/>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48 hr system-wide LFC test</a:t>
            </a:r>
          </a:p>
          <a:p>
            <a:pPr marL="117475" indent="-117475">
              <a:buFont typeface="Arial" charset="0"/>
              <a:buChar char="•"/>
            </a:pPr>
            <a:r>
              <a:rPr lang="en-US" sz="1400" dirty="0" smtClean="0"/>
              <a:t>Verifiable costs in execution</a:t>
            </a:r>
          </a:p>
          <a:p>
            <a:pPr marL="117475" indent="-117475">
              <a:buFont typeface="Arial" charset="0"/>
              <a:buChar char="•"/>
            </a:pPr>
            <a:r>
              <a:rPr lang="en-US" sz="1400" dirty="0" smtClean="0"/>
              <a:t>NPRR206 in execution</a:t>
            </a:r>
            <a:endParaRPr lang="en-US" sz="1400" dirty="0"/>
          </a:p>
          <a:p>
            <a:pPr marL="117475" indent="-117475">
              <a:buFont typeface="Arial" charset="0"/>
              <a:buChar char="•"/>
            </a:pPr>
            <a:endParaRPr lang="en-US" sz="1400" dirty="0"/>
          </a:p>
        </p:txBody>
      </p:sp>
      <p:sp>
        <p:nvSpPr>
          <p:cNvPr id="63" name="TextBox 135"/>
          <p:cNvSpPr txBox="1">
            <a:spLocks noChangeArrowheads="1"/>
          </p:cNvSpPr>
          <p:nvPr/>
        </p:nvSpPr>
        <p:spPr bwMode="auto">
          <a:xfrm>
            <a:off x="3048000" y="1695254"/>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41" name="TextBox 115"/>
          <p:cNvSpPr txBox="1">
            <a:spLocks noChangeArrowheads="1"/>
          </p:cNvSpPr>
          <p:nvPr/>
        </p:nvSpPr>
        <p:spPr bwMode="auto">
          <a:xfrm>
            <a:off x="4953000" y="4572000"/>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Prepare for 168 hr test</a:t>
            </a:r>
            <a:endParaRPr lang="en-US" sz="1400" dirty="0"/>
          </a:p>
          <a:p>
            <a:pPr marL="117475" indent="-117475">
              <a:buFont typeface="Arial" charset="0"/>
              <a:buChar char="•"/>
            </a:pPr>
            <a:endParaRPr lang="en-US" sz="1400" dirty="0"/>
          </a:p>
        </p:txBody>
      </p:sp>
      <p:sp>
        <p:nvSpPr>
          <p:cNvPr id="42" name="TextBox 121"/>
          <p:cNvSpPr txBox="1">
            <a:spLocks noChangeArrowheads="1"/>
          </p:cNvSpPr>
          <p:nvPr/>
        </p:nvSpPr>
        <p:spPr bwMode="auto">
          <a:xfrm>
            <a:off x="49530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8/3 and 8/31</a:t>
            </a:r>
            <a:endParaRPr lang="en-US" sz="1400" dirty="0"/>
          </a:p>
        </p:txBody>
      </p:sp>
      <p:sp>
        <p:nvSpPr>
          <p:cNvPr id="43" name="TextBox 135"/>
          <p:cNvSpPr txBox="1">
            <a:spLocks noChangeArrowheads="1"/>
          </p:cNvSpPr>
          <p:nvPr/>
        </p:nvSpPr>
        <p:spPr bwMode="auto">
          <a:xfrm>
            <a:off x="4912807"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46" name="TextBox 112"/>
          <p:cNvSpPr txBox="1">
            <a:spLocks noChangeArrowheads="1"/>
          </p:cNvSpPr>
          <p:nvPr/>
        </p:nvSpPr>
        <p:spPr bwMode="auto">
          <a:xfrm>
            <a:off x="4953000"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
        <p:nvSpPr>
          <p:cNvPr id="40" name="TextBox 115"/>
          <p:cNvSpPr txBox="1">
            <a:spLocks noChangeArrowheads="1"/>
          </p:cNvSpPr>
          <p:nvPr/>
        </p:nvSpPr>
        <p:spPr bwMode="auto">
          <a:xfrm>
            <a:off x="7050593" y="4572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Execute 168 hr test</a:t>
            </a:r>
            <a:endParaRPr lang="en-US" sz="1400" dirty="0"/>
          </a:p>
          <a:p>
            <a:pPr marL="117475" indent="-117475">
              <a:buFont typeface="Arial" charset="0"/>
              <a:buChar char="•"/>
            </a:pPr>
            <a:endParaRPr lang="en-US" sz="1400" dirty="0"/>
          </a:p>
        </p:txBody>
      </p:sp>
      <p:sp>
        <p:nvSpPr>
          <p:cNvPr id="49" name="TextBox 121"/>
          <p:cNvSpPr txBox="1">
            <a:spLocks noChangeArrowheads="1"/>
          </p:cNvSpPr>
          <p:nvPr/>
        </p:nvSpPr>
        <p:spPr bwMode="auto">
          <a:xfrm>
            <a:off x="7050593"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TBD</a:t>
            </a:r>
            <a:endParaRPr lang="en-US" sz="1400" dirty="0"/>
          </a:p>
        </p:txBody>
      </p:sp>
      <p:sp>
        <p:nvSpPr>
          <p:cNvPr id="50" name="TextBox 135"/>
          <p:cNvSpPr txBox="1">
            <a:spLocks noChangeArrowheads="1"/>
          </p:cNvSpPr>
          <p:nvPr/>
        </p:nvSpPr>
        <p:spPr bwMode="auto">
          <a:xfrm>
            <a:off x="7010400"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a:t>
            </a:r>
            <a:r>
              <a:rPr lang="en-US" sz="1400" dirty="0" smtClean="0"/>
              <a:t>201</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a:p>
            <a:pPr marL="117475" indent="-117475">
              <a:buFont typeface="Arial" charset="0"/>
              <a:buChar char="•"/>
            </a:pPr>
            <a:r>
              <a:rPr lang="en-US" sz="1400" dirty="0" smtClean="0"/>
              <a:t>MMS &amp; MIS GUI (Online only)</a:t>
            </a:r>
          </a:p>
        </p:txBody>
      </p:sp>
      <p:sp>
        <p:nvSpPr>
          <p:cNvPr id="51" name="TextBox 112"/>
          <p:cNvSpPr txBox="1">
            <a:spLocks noChangeArrowheads="1"/>
          </p:cNvSpPr>
          <p:nvPr/>
        </p:nvSpPr>
        <p:spPr bwMode="auto">
          <a:xfrm>
            <a:off x="7050593"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1155700" y="6400800"/>
            <a:ext cx="7835900" cy="425450"/>
          </a:xfrm>
        </p:spPr>
        <p:txBody>
          <a:bodyPr/>
          <a:lstStyle/>
          <a:p>
            <a:pPr>
              <a:defRPr/>
            </a:pPr>
            <a:r>
              <a:rPr lang="en-US" smtClean="0"/>
              <a:t>Technical Advisory Committee</a:t>
            </a:r>
            <a:endParaRPr lang="en-US" dirty="0"/>
          </a:p>
        </p:txBody>
      </p:sp>
      <p:sp>
        <p:nvSpPr>
          <p:cNvPr id="5" name="Rectangle 2"/>
          <p:cNvSpPr txBox="1">
            <a:spLocks noChangeArrowheads="1"/>
          </p:cNvSpPr>
          <p:nvPr/>
        </p:nvSpPr>
        <p:spPr bwMode="auto">
          <a:xfrm>
            <a:off x="152400" y="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kern="0" dirty="0" smtClean="0">
                <a:solidFill>
                  <a:schemeClr val="bg1"/>
                </a:solidFill>
                <a:latin typeface="+mj-lt"/>
                <a:ea typeface="+mj-ea"/>
                <a:cs typeface="+mj-cs"/>
              </a:rPr>
              <a:t>Cut-Over Timeline</a:t>
            </a:r>
            <a:endParaRPr kumimoji="0" lang="en-US" sz="1800" b="0" i="0" u="none" strike="noStrike" kern="0" cap="none" spc="0" normalizeH="0" baseline="0" noProof="0" dirty="0" smtClean="0">
              <a:ln>
                <a:noFill/>
              </a:ln>
              <a:solidFill>
                <a:schemeClr val="bg1"/>
              </a:solidFill>
              <a:effectLst/>
              <a:uLnTx/>
              <a:uFillTx/>
              <a:latin typeface="+mj-lt"/>
              <a:ea typeface="+mj-ea"/>
              <a:cs typeface="+mj-cs"/>
            </a:endParaRPr>
          </a:p>
        </p:txBody>
      </p:sp>
      <p:sp>
        <p:nvSpPr>
          <p:cNvPr id="6" name="TextBox 5"/>
          <p:cNvSpPr txBox="1"/>
          <p:nvPr/>
        </p:nvSpPr>
        <p:spPr>
          <a:xfrm>
            <a:off x="5791200" y="485001"/>
            <a:ext cx="3352800" cy="276999"/>
          </a:xfrm>
          <a:prstGeom prst="rect">
            <a:avLst/>
          </a:prstGeom>
          <a:noFill/>
        </p:spPr>
        <p:txBody>
          <a:bodyPr wrap="square" rtlCol="0">
            <a:spAutoFit/>
          </a:bodyPr>
          <a:lstStyle/>
          <a:p>
            <a:pPr algn="r"/>
            <a:r>
              <a:rPr lang="en-US" sz="1200" i="1" dirty="0" smtClean="0">
                <a:solidFill>
                  <a:schemeClr val="bg1">
                    <a:lumMod val="75000"/>
                  </a:schemeClr>
                </a:solidFill>
              </a:rPr>
              <a:t>Nodal Market Readiness</a:t>
            </a:r>
            <a:endParaRPr lang="en-US" sz="1200" i="1" dirty="0">
              <a:solidFill>
                <a:schemeClr val="bg1">
                  <a:lumMod val="75000"/>
                </a:schemeClr>
              </a:solidFill>
            </a:endParaRPr>
          </a:p>
        </p:txBody>
      </p:sp>
      <p:sp>
        <p:nvSpPr>
          <p:cNvPr id="7" name="Date Placeholder 6"/>
          <p:cNvSpPr>
            <a:spLocks noGrp="1"/>
          </p:cNvSpPr>
          <p:nvPr>
            <p:ph type="dt" sz="half" idx="12"/>
          </p:nvPr>
        </p:nvSpPr>
        <p:spPr/>
        <p:txBody>
          <a:bodyPr/>
          <a:lstStyle/>
          <a:p>
            <a:pPr>
              <a:defRPr/>
            </a:pPr>
            <a:r>
              <a:rPr lang="en-US" smtClean="0"/>
              <a:t>1 July 2010</a:t>
            </a:r>
            <a:endParaRPr lang="en-US"/>
          </a:p>
        </p:txBody>
      </p:sp>
      <p:pic>
        <p:nvPicPr>
          <p:cNvPr id="109569" name="Picture 1"/>
          <p:cNvPicPr>
            <a:picLocks noChangeAspect="1" noChangeArrowheads="1"/>
          </p:cNvPicPr>
          <p:nvPr/>
        </p:nvPicPr>
        <p:blipFill>
          <a:blip r:embed="rId2" cstate="print"/>
          <a:srcRect/>
          <a:stretch>
            <a:fillRect/>
          </a:stretch>
        </p:blipFill>
        <p:spPr bwMode="auto">
          <a:xfrm>
            <a:off x="1" y="0"/>
            <a:ext cx="9143999"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152</a:t>
            </a:r>
            <a:r>
              <a:rPr lang="en-US" sz="3600" dirty="0" smtClean="0"/>
              <a:t> Days to Go-Live</a:t>
            </a:r>
          </a:p>
        </p:txBody>
      </p:sp>
      <p:sp>
        <p:nvSpPr>
          <p:cNvPr id="18434" name="Rectangle 3"/>
          <p:cNvSpPr>
            <a:spLocks noGrp="1" noChangeArrowheads="1"/>
          </p:cNvSpPr>
          <p:nvPr>
            <p:ph idx="1"/>
          </p:nvPr>
        </p:nvSpPr>
        <p:spPr>
          <a:xfrm>
            <a:off x="0" y="1143000"/>
            <a:ext cx="8763000" cy="5105400"/>
          </a:xfrm>
        </p:spPr>
        <p:txBody>
          <a:bodyPr lIns="457200"/>
          <a:lstStyle/>
          <a:p>
            <a:pPr>
              <a:lnSpc>
                <a:spcPct val="90000"/>
              </a:lnSpc>
              <a:buNone/>
            </a:pPr>
            <a:endParaRPr lang="en-US" sz="1400" dirty="0" smtClean="0"/>
          </a:p>
          <a:p>
            <a:pPr>
              <a:lnSpc>
                <a:spcPct val="90000"/>
              </a:lnSpc>
              <a:buNone/>
            </a:pPr>
            <a:r>
              <a:rPr lang="en-US" sz="1600" u="sng" dirty="0" smtClean="0"/>
              <a:t>Achievements within Market Trials: </a:t>
            </a:r>
            <a:endParaRPr lang="en-US" sz="1600" b="0" dirty="0" smtClean="0"/>
          </a:p>
          <a:p>
            <a:pPr marL="342900" lvl="1" indent="-342900">
              <a:lnSpc>
                <a:spcPct val="90000"/>
              </a:lnSpc>
              <a:buFontTx/>
              <a:buChar char="•"/>
            </a:pPr>
            <a:r>
              <a:rPr lang="en-US" sz="1400" dirty="0" smtClean="0"/>
              <a:t>CRR</a:t>
            </a:r>
          </a:p>
          <a:p>
            <a:pPr marL="742950" lvl="2" indent="-342900">
              <a:lnSpc>
                <a:spcPct val="90000"/>
              </a:lnSpc>
            </a:pPr>
            <a:r>
              <a:rPr lang="en-US" sz="1200" dirty="0" smtClean="0"/>
              <a:t>Five monthly CRR auctions and one Balance of the Year auction have been  completed and invoiced</a:t>
            </a:r>
          </a:p>
          <a:p>
            <a:pPr marL="342900" lvl="1" indent="-342900">
              <a:lnSpc>
                <a:spcPct val="90000"/>
              </a:lnSpc>
              <a:buFontTx/>
              <a:buChar char="•"/>
            </a:pPr>
            <a:r>
              <a:rPr lang="en-US" sz="1400" dirty="0" smtClean="0"/>
              <a:t>Real Time Markets</a:t>
            </a:r>
          </a:p>
          <a:p>
            <a:pPr marL="742950" lvl="2" indent="-342900">
              <a:lnSpc>
                <a:spcPct val="90000"/>
              </a:lnSpc>
            </a:pPr>
            <a:r>
              <a:rPr lang="en-US" sz="1200" dirty="0" smtClean="0"/>
              <a:t>SCED</a:t>
            </a:r>
            <a:endParaRPr lang="en-US" sz="1200" baseline="30000" dirty="0" smtClean="0"/>
          </a:p>
          <a:p>
            <a:pPr marL="742950" lvl="2" indent="-342900">
              <a:lnSpc>
                <a:spcPct val="90000"/>
              </a:lnSpc>
            </a:pPr>
            <a:r>
              <a:rPr lang="en-US" sz="1200" dirty="0" smtClean="0"/>
              <a:t>Real Time settlements</a:t>
            </a:r>
            <a:endParaRPr lang="en-US" sz="1200" baseline="30000" dirty="0" smtClean="0"/>
          </a:p>
          <a:p>
            <a:pPr marL="342900" lvl="1" indent="-342900">
              <a:lnSpc>
                <a:spcPct val="90000"/>
              </a:lnSpc>
              <a:buFontTx/>
              <a:buChar char="•"/>
            </a:pPr>
            <a:r>
              <a:rPr lang="en-US" sz="1400" dirty="0" smtClean="0"/>
              <a:t>DAM / RUC</a:t>
            </a:r>
          </a:p>
          <a:p>
            <a:pPr marL="742950" lvl="2" indent="-342900">
              <a:lnSpc>
                <a:spcPct val="90000"/>
              </a:lnSpc>
            </a:pPr>
            <a:r>
              <a:rPr lang="en-US" sz="1200" dirty="0" smtClean="0"/>
              <a:t>DRUC has been running  in conjunction with DAM for 9 weeks</a:t>
            </a:r>
          </a:p>
          <a:p>
            <a:pPr marL="742950" lvl="2" indent="-342900">
              <a:lnSpc>
                <a:spcPct val="90000"/>
              </a:lnSpc>
            </a:pPr>
            <a:r>
              <a:rPr lang="en-US" sz="1200" dirty="0" smtClean="0"/>
              <a:t>DAM Settlements are being executed</a:t>
            </a:r>
          </a:p>
          <a:p>
            <a:pPr marL="742950" lvl="2" indent="-342900">
              <a:lnSpc>
                <a:spcPct val="90000"/>
              </a:lnSpc>
            </a:pPr>
            <a:r>
              <a:rPr lang="en-US" sz="1200" dirty="0" smtClean="0"/>
              <a:t>Settlement and extract data has been available since Mid-May</a:t>
            </a:r>
          </a:p>
          <a:p>
            <a:pPr marL="742950" lvl="2" indent="-342900">
              <a:lnSpc>
                <a:spcPct val="90000"/>
              </a:lnSpc>
            </a:pPr>
            <a:r>
              <a:rPr lang="en-US" sz="1200" dirty="0" smtClean="0"/>
              <a:t>Continual strong participation from the Market Participants (Averaged 187 QSEs / DAM run)</a:t>
            </a:r>
          </a:p>
          <a:p>
            <a:pPr marL="742950" lvl="2" indent="-342900">
              <a:lnSpc>
                <a:spcPct val="90000"/>
              </a:lnSpc>
            </a:pPr>
            <a:r>
              <a:rPr lang="en-US" sz="1200" dirty="0" smtClean="0"/>
              <a:t>DAM / RUC 5 times per wk</a:t>
            </a:r>
          </a:p>
          <a:p>
            <a:pPr marL="342900" lvl="1" indent="-342900">
              <a:lnSpc>
                <a:spcPct val="90000"/>
              </a:lnSpc>
              <a:buFontTx/>
              <a:buChar char="•"/>
            </a:pPr>
            <a:r>
              <a:rPr lang="en-US" sz="1400" dirty="0" smtClean="0"/>
              <a:t>Ancillary Services</a:t>
            </a:r>
          </a:p>
          <a:p>
            <a:pPr marL="742950" lvl="2" indent="-342900">
              <a:lnSpc>
                <a:spcPct val="90000"/>
              </a:lnSpc>
            </a:pPr>
            <a:r>
              <a:rPr lang="en-US" sz="1200" dirty="0" smtClean="0"/>
              <a:t>Procured in every DAM for production quantities</a:t>
            </a:r>
          </a:p>
          <a:p>
            <a:pPr marL="742950" lvl="2" indent="-342900">
              <a:lnSpc>
                <a:spcPct val="90000"/>
              </a:lnSpc>
            </a:pPr>
            <a:r>
              <a:rPr lang="en-US" sz="1200" dirty="0" smtClean="0"/>
              <a:t>Supplemental AS Market tested occasionally</a:t>
            </a:r>
          </a:p>
          <a:p>
            <a:pPr marL="342900" lvl="1" indent="-342900">
              <a:lnSpc>
                <a:spcPct val="90000"/>
              </a:lnSpc>
              <a:buFontTx/>
              <a:buChar char="•"/>
            </a:pPr>
            <a:r>
              <a:rPr lang="en-US" sz="1400" dirty="0" smtClean="0"/>
              <a:t>Closed Loop LFC</a:t>
            </a:r>
          </a:p>
          <a:p>
            <a:pPr marL="800100" lvl="2" indent="-342900">
              <a:lnSpc>
                <a:spcPct val="90000"/>
              </a:lnSpc>
            </a:pPr>
            <a:r>
              <a:rPr lang="en-US" sz="1200" dirty="0" smtClean="0"/>
              <a:t>2 hour test occurred  in May</a:t>
            </a:r>
          </a:p>
          <a:p>
            <a:pPr marL="800100" lvl="2" indent="-342900">
              <a:lnSpc>
                <a:spcPct val="90000"/>
              </a:lnSpc>
            </a:pPr>
            <a:r>
              <a:rPr lang="en-US" sz="1200" dirty="0" smtClean="0"/>
              <a:t>8 hour test occurred on June 17</a:t>
            </a:r>
            <a:r>
              <a:rPr lang="en-US" sz="1200" baseline="30000" dirty="0" smtClean="0"/>
              <a:t>th</a:t>
            </a:r>
            <a:r>
              <a:rPr lang="en-US" sz="1200" dirty="0" smtClean="0"/>
              <a:t> </a:t>
            </a:r>
          </a:p>
          <a:p>
            <a:pPr marL="342900" lvl="1" indent="-342900">
              <a:lnSpc>
                <a:spcPct val="90000"/>
              </a:lnSpc>
              <a:buFontTx/>
              <a:buChar char="•"/>
            </a:pPr>
            <a:r>
              <a:rPr lang="en-US" sz="1400" dirty="0" smtClean="0"/>
              <a:t>Credit</a:t>
            </a:r>
          </a:p>
          <a:p>
            <a:pPr marL="742950" lvl="2" indent="-342900">
              <a:lnSpc>
                <a:spcPct val="90000"/>
              </a:lnSpc>
            </a:pPr>
            <a:r>
              <a:rPr lang="en-US" sz="1200" dirty="0" smtClean="0"/>
              <a:t>Credit Module went into effect on May 14</a:t>
            </a:r>
            <a:r>
              <a:rPr lang="en-US" sz="1200" baseline="30000" dirty="0" smtClean="0"/>
              <a:t>th</a:t>
            </a:r>
            <a:r>
              <a:rPr lang="en-US" sz="1200" dirty="0" smtClean="0"/>
              <a:t> </a:t>
            </a:r>
          </a:p>
          <a:p>
            <a:pPr marL="342900" lvl="1" indent="-342900">
              <a:lnSpc>
                <a:spcPct val="90000"/>
              </a:lnSpc>
            </a:pPr>
            <a:endParaRPr lang="en-US" sz="1400" dirty="0" smtClean="0"/>
          </a:p>
          <a:p>
            <a:pPr marL="742950" lvl="2" indent="-342900">
              <a:lnSpc>
                <a:spcPct val="90000"/>
              </a:lnSpc>
              <a:buNone/>
            </a:pPr>
            <a:endParaRPr lang="en-US" sz="1000" baseline="30000" dirty="0" smtClean="0"/>
          </a:p>
          <a:p>
            <a:pPr eaLnBrk="1" hangingPunct="1">
              <a:buNone/>
            </a:pPr>
            <a:endParaRPr lang="en-US" dirty="0" smtClean="0"/>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1 July 2010</a:t>
            </a:r>
            <a:endParaRPr lang="en-US" dirty="0" smtClean="0"/>
          </a:p>
        </p:txBody>
      </p:sp>
      <p:sp>
        <p:nvSpPr>
          <p:cNvPr id="8" name="TextBox 7"/>
          <p:cNvSpPr txBox="1"/>
          <p:nvPr/>
        </p:nvSpPr>
        <p:spPr>
          <a:xfrm>
            <a:off x="0" y="685800"/>
            <a:ext cx="9144000" cy="707886"/>
          </a:xfrm>
          <a:prstGeom prst="rect">
            <a:avLst/>
          </a:prstGeom>
          <a:noFill/>
        </p:spPr>
        <p:txBody>
          <a:bodyPr wrap="square" rtlCol="0">
            <a:spAutoFit/>
          </a:bodyPr>
          <a:lstStyle/>
          <a:p>
            <a:pPr algn="ctr"/>
            <a:r>
              <a:rPr lang="en-US" sz="2000" b="1" dirty="0" smtClean="0"/>
              <a:t>Market Trials has been running for 20 weeks </a:t>
            </a:r>
          </a:p>
          <a:p>
            <a:pPr algn="ctr"/>
            <a:r>
              <a:rPr lang="en-US" sz="2000" b="1" dirty="0" smtClean="0"/>
              <a:t>Market Quality Testing and Operational Readiness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152</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1 July 2010</a:t>
            </a:r>
            <a:endParaRPr lang="en-US" dirty="0" smtClean="0"/>
          </a:p>
        </p:txBody>
      </p:sp>
      <p:sp>
        <p:nvSpPr>
          <p:cNvPr id="8" name="TextBox 7"/>
          <p:cNvSpPr txBox="1"/>
          <p:nvPr/>
        </p:nvSpPr>
        <p:spPr>
          <a:xfrm>
            <a:off x="0" y="685800"/>
            <a:ext cx="9144000" cy="707886"/>
          </a:xfrm>
          <a:prstGeom prst="rect">
            <a:avLst/>
          </a:prstGeom>
          <a:noFill/>
        </p:spPr>
        <p:txBody>
          <a:bodyPr wrap="square" rtlCol="0">
            <a:spAutoFit/>
          </a:bodyPr>
          <a:lstStyle/>
          <a:p>
            <a:pPr algn="ctr"/>
            <a:r>
              <a:rPr lang="en-US" sz="2000" b="1" dirty="0" smtClean="0"/>
              <a:t>Market Trials has been running for 20 weeks </a:t>
            </a:r>
          </a:p>
          <a:p>
            <a:pPr algn="ctr"/>
            <a:r>
              <a:rPr lang="en-US" sz="2000" b="1" dirty="0" smtClean="0"/>
              <a:t>Market Quality Testing and Operational Readiness</a:t>
            </a:r>
          </a:p>
        </p:txBody>
      </p:sp>
      <p:sp>
        <p:nvSpPr>
          <p:cNvPr id="9" name="Rectangle 3"/>
          <p:cNvSpPr txBox="1">
            <a:spLocks noChangeArrowheads="1"/>
          </p:cNvSpPr>
          <p:nvPr/>
        </p:nvSpPr>
        <p:spPr bwMode="auto">
          <a:xfrm>
            <a:off x="0" y="1143000"/>
            <a:ext cx="8763000" cy="51054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n-US" sz="14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for Market Trials: </a:t>
            </a:r>
            <a:endParaRPr lang="en-US" sz="1400" dirty="0" smtClean="0">
              <a:latin typeface="+mn-lt"/>
            </a:endParaRPr>
          </a:p>
          <a:p>
            <a:pPr marL="342900" lvl="1" indent="-342900" eaLnBrk="0" hangingPunct="0">
              <a:lnSpc>
                <a:spcPct val="150000"/>
              </a:lnSpc>
              <a:spcBef>
                <a:spcPct val="20000"/>
              </a:spcBef>
              <a:buFontTx/>
              <a:buChar char="•"/>
            </a:pPr>
            <a:r>
              <a:rPr lang="en-US" sz="1400" dirty="0" smtClean="0"/>
              <a:t>Closed Loop LFC</a:t>
            </a:r>
          </a:p>
          <a:p>
            <a:pPr marL="800100" lvl="2" indent="-342900" eaLnBrk="0" hangingPunct="0">
              <a:lnSpc>
                <a:spcPct val="150000"/>
              </a:lnSpc>
              <a:spcBef>
                <a:spcPct val="20000"/>
              </a:spcBef>
              <a:buFontTx/>
              <a:buChar char="•"/>
            </a:pPr>
            <a:r>
              <a:rPr lang="en-US" sz="1200" dirty="0" smtClean="0"/>
              <a:t>48 hour test will occur in mid-July</a:t>
            </a:r>
          </a:p>
          <a:p>
            <a:pPr marL="342900" lvl="1" indent="-342900" eaLnBrk="0" hangingPunct="0">
              <a:lnSpc>
                <a:spcPct val="150000"/>
              </a:lnSpc>
              <a:spcBef>
                <a:spcPct val="20000"/>
              </a:spcBef>
              <a:buFontTx/>
              <a:buChar char="•"/>
            </a:pPr>
            <a:r>
              <a:rPr lang="en-US" sz="1400" dirty="0" smtClean="0"/>
              <a:t>DAM/RUC/SASM Scenarios</a:t>
            </a:r>
          </a:p>
          <a:p>
            <a:pPr marL="800100" lvl="2" indent="-342900" eaLnBrk="0" hangingPunct="0">
              <a:lnSpc>
                <a:spcPct val="150000"/>
              </a:lnSpc>
              <a:spcBef>
                <a:spcPct val="20000"/>
              </a:spcBef>
              <a:buFontTx/>
              <a:buChar char="•"/>
            </a:pPr>
            <a:r>
              <a:rPr lang="en-US" sz="1200" dirty="0" smtClean="0"/>
              <a:t>Operational scenarios conclude today</a:t>
            </a:r>
            <a:endParaRPr lang="en-US" sz="1200" dirty="0" smtClean="0">
              <a:latin typeface="+mn-lt"/>
            </a:endParaRPr>
          </a:p>
          <a:p>
            <a:pPr marL="342900" lvl="1" indent="-342900" eaLnBrk="0" hangingPunct="0">
              <a:lnSpc>
                <a:spcPct val="150000"/>
              </a:lnSpc>
              <a:spcBef>
                <a:spcPct val="20000"/>
              </a:spcBef>
              <a:buFontTx/>
              <a:buChar char="•"/>
            </a:pPr>
            <a:r>
              <a:rPr lang="en-US" sz="1400" dirty="0" smtClean="0"/>
              <a:t>Market Changes in trials in June/July</a:t>
            </a:r>
          </a:p>
          <a:p>
            <a:pPr marL="800100" lvl="2" indent="-342900" eaLnBrk="0" hangingPunct="0">
              <a:spcBef>
                <a:spcPts val="0"/>
              </a:spcBef>
              <a:buFontTx/>
              <a:buChar char="•"/>
            </a:pPr>
            <a:r>
              <a:rPr lang="en-US" sz="1200" dirty="0" smtClean="0"/>
              <a:t>NPRR206- Change in Credit Management Collateral calculations for Day-Ahead Market</a:t>
            </a:r>
          </a:p>
          <a:p>
            <a:pPr marL="800100" lvl="2" indent="-342900" eaLnBrk="0" hangingPunct="0">
              <a:spcBef>
                <a:spcPts val="0"/>
              </a:spcBef>
              <a:buFontTx/>
              <a:buChar char="•"/>
            </a:pPr>
            <a:r>
              <a:rPr lang="en-US" sz="1200" dirty="0" smtClean="0"/>
              <a:t>NPRR202- Posting of ERCOT network model (redacted version for all MPs)</a:t>
            </a:r>
          </a:p>
          <a:p>
            <a:pPr marL="800100" lvl="2" indent="-342900" eaLnBrk="0" hangingPunct="0">
              <a:spcBef>
                <a:spcPts val="0"/>
              </a:spcBef>
              <a:buFontTx/>
              <a:buChar char="•"/>
            </a:pPr>
            <a:r>
              <a:rPr lang="en-US" sz="1200" dirty="0" smtClean="0"/>
              <a:t>NPRR169- Posting Real-Time Prices after every SCED run</a:t>
            </a:r>
          </a:p>
          <a:p>
            <a:pPr marL="342900" lvl="1" indent="-342900" eaLnBrk="0" hangingPunct="0">
              <a:lnSpc>
                <a:spcPct val="150000"/>
              </a:lnSpc>
              <a:spcBef>
                <a:spcPct val="20000"/>
              </a:spcBef>
              <a:buFontTx/>
              <a:buChar char="•"/>
            </a:pPr>
            <a:r>
              <a:rPr lang="en-US" sz="1400" dirty="0" smtClean="0"/>
              <a:t>168 Hour Test prior to Go-Live (Sept 2010)</a:t>
            </a:r>
          </a:p>
          <a:p>
            <a:pPr marL="800100" lvl="2" indent="-342900" eaLnBrk="0" hangingPunct="0">
              <a:lnSpc>
                <a:spcPct val="150000"/>
              </a:lnSpc>
              <a:spcBef>
                <a:spcPct val="20000"/>
              </a:spcBef>
              <a:buFontTx/>
              <a:buChar char="•"/>
            </a:pPr>
            <a:r>
              <a:rPr lang="en-US" sz="1200" dirty="0" smtClean="0"/>
              <a:t>168-Hour Test Handbook published by June 30, 2010</a:t>
            </a:r>
          </a:p>
          <a:p>
            <a:pPr marL="342900" lvl="1" indent="-342900" eaLnBrk="0" hangingPunct="0">
              <a:lnSpc>
                <a:spcPct val="150000"/>
              </a:lnSpc>
              <a:spcBef>
                <a:spcPct val="20000"/>
              </a:spcBef>
            </a:pPr>
            <a:r>
              <a:rPr lang="en-US" sz="1400" dirty="0" smtClean="0"/>
              <a:t>System Cut-Over / Go-Live</a:t>
            </a:r>
          </a:p>
          <a:p>
            <a:pPr marL="800100" lvl="2" indent="-342900" eaLnBrk="0" hangingPunct="0">
              <a:lnSpc>
                <a:spcPct val="150000"/>
              </a:lnSpc>
              <a:spcBef>
                <a:spcPts val="0"/>
              </a:spcBef>
              <a:buFontTx/>
              <a:buChar char="•"/>
            </a:pPr>
            <a:r>
              <a:rPr lang="en-US" sz="1200" dirty="0" smtClean="0"/>
              <a:t>Sept/Oct 2010– Network Modeling, Outage Scheduling</a:t>
            </a:r>
          </a:p>
          <a:p>
            <a:pPr marL="800100" lvl="2" indent="-342900" eaLnBrk="0" hangingPunct="0">
              <a:lnSpc>
                <a:spcPct val="150000"/>
              </a:lnSpc>
              <a:spcBef>
                <a:spcPts val="0"/>
              </a:spcBef>
              <a:buFontTx/>
              <a:buChar char="•"/>
            </a:pPr>
            <a:r>
              <a:rPr lang="en-US" sz="1200" dirty="0" smtClean="0"/>
              <a:t>November 2010- Go-Live CRR Auction </a:t>
            </a:r>
          </a:p>
          <a:p>
            <a:pPr marL="800100" lvl="2" indent="-342900" eaLnBrk="0" hangingPunct="0">
              <a:lnSpc>
                <a:spcPct val="150000"/>
              </a:lnSpc>
              <a:spcBef>
                <a:spcPts val="0"/>
              </a:spcBef>
              <a:buFontTx/>
              <a:buChar char="•"/>
            </a:pPr>
            <a:r>
              <a:rPr lang="en-US" sz="1200" dirty="0" smtClean="0"/>
              <a:t>December 1- DAM/Real-Time Operations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019800" y="6432550"/>
            <a:ext cx="2819400" cy="425450"/>
          </a:xfrm>
        </p:spPr>
        <p:txBody>
          <a:bodyPr/>
          <a:lstStyle/>
          <a:p>
            <a:pPr>
              <a:defRPr/>
            </a:pPr>
            <a:r>
              <a:rPr lang="en-US" sz="1200" dirty="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noProof="0" dirty="0" smtClean="0">
                <a:latin typeface="+mn-lt"/>
                <a:ea typeface="+mj-ea"/>
                <a:cs typeface="+mj-cs"/>
              </a:rPr>
              <a:t>Upcoming Dates for Go-Live Sign Off</a:t>
            </a:r>
            <a:endParaRPr kumimoji="0" lang="en-US" sz="1800" b="1" i="0" u="none" strike="noStrike" kern="0" cap="none" spc="0" normalizeH="0" baseline="0" noProof="0" dirty="0" smtClean="0">
              <a:ln>
                <a:noFill/>
              </a:ln>
              <a:solidFill>
                <a:schemeClr val="bg1"/>
              </a:solidFill>
              <a:effectLst/>
              <a:uLnTx/>
              <a:uFillTx/>
              <a:latin typeface="+mn-lt"/>
              <a:ea typeface="+mj-ea"/>
              <a:cs typeface="+mj-cs"/>
            </a:endParaRPr>
          </a:p>
        </p:txBody>
      </p:sp>
      <p:graphicFrame>
        <p:nvGraphicFramePr>
          <p:cNvPr id="19" name="Table 18"/>
          <p:cNvGraphicFramePr>
            <a:graphicFrameLocks noGrp="1"/>
          </p:cNvGraphicFramePr>
          <p:nvPr/>
        </p:nvGraphicFramePr>
        <p:xfrm>
          <a:off x="457200" y="1295400"/>
          <a:ext cx="8077200" cy="1935861"/>
        </p:xfrm>
        <a:graphic>
          <a:graphicData uri="http://schemas.openxmlformats.org/drawingml/2006/table">
            <a:tbl>
              <a:tblPr firstRow="1" bandRow="1">
                <a:tableStyleId>{93296810-A885-4BE3-A3E7-6D5BEEA58F35}</a:tableStyleId>
              </a:tblPr>
              <a:tblGrid>
                <a:gridCol w="3581400"/>
                <a:gridCol w="1828800"/>
                <a:gridCol w="2667000"/>
              </a:tblGrid>
              <a:tr h="400938">
                <a:tc>
                  <a:txBody>
                    <a:bodyPr/>
                    <a:lstStyle/>
                    <a:p>
                      <a:r>
                        <a:rPr lang="en-US" sz="1400" dirty="0" smtClean="0"/>
                        <a:t>System</a:t>
                      </a:r>
                      <a:r>
                        <a:rPr lang="en-US" sz="1400" baseline="0" dirty="0" smtClean="0"/>
                        <a:t> </a:t>
                      </a:r>
                    </a:p>
                    <a:p>
                      <a:r>
                        <a:rPr lang="en-US" sz="1100" baseline="0" dirty="0" smtClean="0"/>
                        <a:t>(Protocol)</a:t>
                      </a:r>
                      <a:endParaRPr lang="en-US" sz="1400" dirty="0"/>
                    </a:p>
                  </a:txBody>
                  <a:tcPr>
                    <a:solidFill>
                      <a:schemeClr val="accent1">
                        <a:lumMod val="50000"/>
                      </a:schemeClr>
                    </a:solidFill>
                  </a:tcPr>
                </a:tc>
                <a:tc>
                  <a:txBody>
                    <a:bodyPr/>
                    <a:lstStyle/>
                    <a:p>
                      <a:pPr algn="ctr"/>
                      <a:r>
                        <a:rPr lang="en-US" sz="1400" dirty="0" smtClean="0"/>
                        <a:t>TAC Approval </a:t>
                      </a:r>
                    </a:p>
                    <a:p>
                      <a:pPr algn="ctr"/>
                      <a:r>
                        <a:rPr lang="en-US" sz="1100" dirty="0" smtClean="0"/>
                        <a:t>(Needed</a:t>
                      </a:r>
                      <a:r>
                        <a:rPr lang="en-US" sz="1100" baseline="0" dirty="0" smtClean="0"/>
                        <a:t> on)</a:t>
                      </a:r>
                      <a:endParaRPr lang="en-US" sz="1100" dirty="0" smtClean="0"/>
                    </a:p>
                  </a:txBody>
                  <a:tcPr>
                    <a:solidFill>
                      <a:schemeClr val="accent1">
                        <a:lumMod val="50000"/>
                      </a:schemeClr>
                    </a:solidFill>
                  </a:tcPr>
                </a:tc>
                <a:tc>
                  <a:txBody>
                    <a:bodyPr/>
                    <a:lstStyle/>
                    <a:p>
                      <a:pPr algn="ctr"/>
                      <a:r>
                        <a:rPr lang="en-US" sz="1400" smtClean="0"/>
                        <a:t>Board of Directors Approval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smtClean="0"/>
                        <a:t>(Needed</a:t>
                      </a:r>
                      <a:r>
                        <a:rPr lang="en-US" sz="1100" baseline="0" smtClean="0"/>
                        <a:t> on)</a:t>
                      </a:r>
                      <a:endParaRPr lang="en-US" sz="1100" smtClean="0"/>
                    </a:p>
                  </a:txBody>
                  <a:tcPr>
                    <a:solidFill>
                      <a:schemeClr val="accent1">
                        <a:lumMod val="50000"/>
                      </a:schemeClr>
                    </a:solidFill>
                  </a:tcP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 Operations Modeling (NMMS)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(3.10)</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July 1</a:t>
                      </a:r>
                      <a:r>
                        <a:rPr lang="en-US" sz="1400" b="0" baseline="30000" dirty="0" smtClean="0"/>
                        <a:t>st</a:t>
                      </a:r>
                      <a:endParaRPr lang="en-US" sz="1400" b="0" baseline="0" dirty="0" smtClean="0"/>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July 20</a:t>
                      </a:r>
                      <a:r>
                        <a:rPr lang="en-US" sz="1400" b="0" baseline="30000" dirty="0" smtClean="0"/>
                        <a:t>th</a:t>
                      </a:r>
                      <a:r>
                        <a:rPr lang="en-US" sz="1400" b="0" baseline="0" dirty="0" smtClean="0"/>
                        <a:t> </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 (OS)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(3.01)</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August 17</a:t>
                      </a:r>
                      <a:r>
                        <a:rPr lang="en-US" sz="1400" b="0" baseline="30000" dirty="0" smtClean="0"/>
                        <a:t>th</a:t>
                      </a:r>
                      <a:r>
                        <a:rPr lang="en-US" sz="1400" b="0" baseline="0" dirty="0" smtClean="0"/>
                        <a:t> </a:t>
                      </a:r>
                    </a:p>
                  </a:txBody>
                  <a:tcPr anchor="ctr"/>
                </a:tc>
              </a:tr>
              <a:tr h="487807">
                <a:tc>
                  <a:txBody>
                    <a:bodyPr/>
                    <a:lstStyle/>
                    <a:p>
                      <a:r>
                        <a:rPr lang="en-US" sz="1400" dirty="0" smtClean="0"/>
                        <a:t>Congestion Revenue Rights (CRR)</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(7.)</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August 17</a:t>
                      </a:r>
                      <a:r>
                        <a:rPr lang="en-US" sz="1400" b="0" baseline="30000" dirty="0" smtClean="0"/>
                        <a:t>th</a:t>
                      </a:r>
                      <a:r>
                        <a:rPr lang="en-US" sz="1400" b="0" baseline="0" dirty="0" smtClean="0"/>
                        <a:t> </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
        <p:nvSpPr>
          <p:cNvPr id="6" name="Rectangle 5"/>
          <p:cNvSpPr/>
          <p:nvPr/>
        </p:nvSpPr>
        <p:spPr>
          <a:xfrm>
            <a:off x="152400" y="819090"/>
            <a:ext cx="8991600" cy="369332"/>
          </a:xfrm>
          <a:prstGeom prst="rect">
            <a:avLst/>
          </a:prstGeom>
        </p:spPr>
        <p:txBody>
          <a:bodyPr wrap="square">
            <a:spAutoFit/>
          </a:bodyPr>
          <a:lstStyle/>
          <a:p>
            <a:pPr marL="342900" lvl="1" indent="-342900">
              <a:spcBef>
                <a:spcPct val="20000"/>
              </a:spcBef>
              <a:defRPr/>
            </a:pPr>
            <a:r>
              <a:rPr lang="en-US" dirty="0" smtClean="0"/>
              <a:t>The table below outlines key approval dates for TAC and Board Signoff</a:t>
            </a:r>
            <a:endParaRPr lang="en-US" b="1" kern="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9" descr="skyscraper.png"/>
          <p:cNvPicPr>
            <a:picLocks noChangeAspect="1"/>
          </p:cNvPicPr>
          <p:nvPr/>
        </p:nvPicPr>
        <p:blipFill>
          <a:blip r:embed="rId2" cstate="print"/>
          <a:srcRect r="28030" b="50455"/>
          <a:stretch>
            <a:fillRect/>
          </a:stretch>
        </p:blipFill>
        <p:spPr bwMode="auto">
          <a:xfrm>
            <a:off x="0" y="533400"/>
            <a:ext cx="2286000" cy="5715000"/>
          </a:xfrm>
          <a:prstGeom prst="rect">
            <a:avLst/>
          </a:prstGeom>
          <a:noFill/>
          <a:ln w="9525">
            <a:noFill/>
            <a:miter lim="800000"/>
            <a:headEnd/>
            <a:tailEnd/>
          </a:ln>
        </p:spPr>
      </p:pic>
      <p:sp>
        <p:nvSpPr>
          <p:cNvPr id="90" name="Right Arrow 89"/>
          <p:cNvSpPr/>
          <p:nvPr/>
        </p:nvSpPr>
        <p:spPr>
          <a:xfrm rot="16200000">
            <a:off x="6210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ight Arrow 88"/>
          <p:cNvSpPr/>
          <p:nvPr/>
        </p:nvSpPr>
        <p:spPr>
          <a:xfrm rot="16200000">
            <a:off x="56006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ight Arrow 86"/>
          <p:cNvSpPr/>
          <p:nvPr/>
        </p:nvSpPr>
        <p:spPr>
          <a:xfrm rot="16200000">
            <a:off x="49149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ight Arrow 85"/>
          <p:cNvSpPr/>
          <p:nvPr/>
        </p:nvSpPr>
        <p:spPr>
          <a:xfrm rot="16200000">
            <a:off x="43052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ight Arrow 79"/>
          <p:cNvSpPr/>
          <p:nvPr/>
        </p:nvSpPr>
        <p:spPr>
          <a:xfrm rot="16200000">
            <a:off x="495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ight Arrow 80"/>
          <p:cNvSpPr/>
          <p:nvPr/>
        </p:nvSpPr>
        <p:spPr>
          <a:xfrm rot="16200000">
            <a:off x="2933701"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ight Arrow 81"/>
          <p:cNvSpPr/>
          <p:nvPr/>
        </p:nvSpPr>
        <p:spPr>
          <a:xfrm rot="16200000">
            <a:off x="11048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ight Arrow 82"/>
          <p:cNvSpPr/>
          <p:nvPr/>
        </p:nvSpPr>
        <p:spPr>
          <a:xfrm rot="16200000">
            <a:off x="17145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ight Arrow 83"/>
          <p:cNvSpPr/>
          <p:nvPr/>
        </p:nvSpPr>
        <p:spPr>
          <a:xfrm rot="16200000">
            <a:off x="23240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ight Arrow 84"/>
          <p:cNvSpPr/>
          <p:nvPr/>
        </p:nvSpPr>
        <p:spPr>
          <a:xfrm rot="16200000">
            <a:off x="3619499" y="3009900"/>
            <a:ext cx="5029200" cy="533400"/>
          </a:xfrm>
          <a:prstGeom prst="rightArrow">
            <a:avLst/>
          </a:prstGeom>
          <a:solidFill>
            <a:srgbClr val="BBE0E3">
              <a:alpha val="14902"/>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accent2">
                    <a:lumMod val="20000"/>
                    <a:lumOff val="80000"/>
                  </a:schemeClr>
                </a:solidFill>
              </a:ln>
              <a:solidFill>
                <a:srgbClr val="D9D9D9"/>
              </a:solidFill>
            </a:endParaRPr>
          </a:p>
        </p:txBody>
      </p:sp>
      <p:sp>
        <p:nvSpPr>
          <p:cNvPr id="48" name="Rectangle 15"/>
          <p:cNvSpPr>
            <a:spLocks noChangeArrowheads="1"/>
          </p:cNvSpPr>
          <p:nvPr/>
        </p:nvSpPr>
        <p:spPr bwMode="auto">
          <a:xfrm>
            <a:off x="0" y="2590800"/>
            <a:ext cx="9144000" cy="2004392"/>
          </a:xfrm>
          <a:prstGeom prst="rect">
            <a:avLst/>
          </a:prstGeom>
          <a:solidFill>
            <a:schemeClr val="accent1">
              <a:alpha val="20000"/>
            </a:schemeClr>
          </a:solidFill>
          <a:ln w="6350">
            <a:solidFill>
              <a:srgbClr val="000000">
                <a:alpha val="80000"/>
              </a:srgbClr>
            </a:solidFill>
            <a:miter lim="800000"/>
            <a:headEnd/>
            <a:tailEnd/>
          </a:ln>
        </p:spPr>
        <p:txBody>
          <a:bodyPr wrap="none" anchor="ctr"/>
          <a:lstStyle/>
          <a:p>
            <a:pPr algn="ctr"/>
            <a:endParaRPr lang="en-US" sz="1400" b="1" i="1" dirty="0"/>
          </a:p>
        </p:txBody>
      </p:sp>
      <p:pic>
        <p:nvPicPr>
          <p:cNvPr id="2051"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04" y="3429000"/>
            <a:ext cx="958717" cy="990600"/>
          </a:xfrm>
          <a:prstGeom prst="rect">
            <a:avLst/>
          </a:prstGeom>
          <a:noFill/>
        </p:spPr>
      </p:pic>
      <p:pic>
        <p:nvPicPr>
          <p:cNvPr id="77"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2667000"/>
            <a:ext cx="990600" cy="956103"/>
          </a:xfrm>
          <a:prstGeom prst="rect">
            <a:avLst/>
          </a:prstGeom>
          <a:noFill/>
        </p:spPr>
      </p:pic>
      <p:pic>
        <p:nvPicPr>
          <p:cNvPr id="75"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838200"/>
            <a:ext cx="990600" cy="990600"/>
          </a:xfrm>
          <a:prstGeom prst="rect">
            <a:avLst/>
          </a:prstGeom>
          <a:noFill/>
        </p:spPr>
      </p:pic>
      <p:pic>
        <p:nvPicPr>
          <p:cNvPr id="74"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11" y="1600200"/>
            <a:ext cx="990600" cy="838200"/>
          </a:xfrm>
          <a:prstGeom prst="rect">
            <a:avLst/>
          </a:prstGeom>
          <a:noFill/>
        </p:spPr>
      </p:pic>
      <p:pic>
        <p:nvPicPr>
          <p:cNvPr id="76"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4648200"/>
            <a:ext cx="990600" cy="995065"/>
          </a:xfrm>
          <a:prstGeom prst="rect">
            <a:avLst/>
          </a:prstGeom>
          <a:noFill/>
        </p:spPr>
      </p:pic>
      <p:cxnSp>
        <p:nvCxnSpPr>
          <p:cNvPr id="5" name="Straight Connector 4"/>
          <p:cNvCxnSpPr/>
          <p:nvPr/>
        </p:nvCxnSpPr>
        <p:spPr>
          <a:xfrm rot="5400000">
            <a:off x="-1763879" y="3276592"/>
            <a:ext cx="5029199" cy="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flipH="1">
            <a:off x="762000" y="5791200"/>
            <a:ext cx="8305800" cy="2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73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0711" y="5562600"/>
            <a:ext cx="990600" cy="461665"/>
          </a:xfrm>
          <a:prstGeom prst="rect">
            <a:avLst/>
          </a:prstGeom>
          <a:noFill/>
          <a:ln>
            <a:noFill/>
          </a:ln>
        </p:spPr>
        <p:txBody>
          <a:bodyPr wrap="square" rtlCol="0">
            <a:spAutoFit/>
          </a:bodyPr>
          <a:lstStyle/>
          <a:p>
            <a:pPr algn="ctr"/>
            <a:r>
              <a:rPr lang="en-US" sz="1200" b="1" dirty="0" smtClean="0"/>
              <a:t>Test Activities</a:t>
            </a:r>
            <a:endParaRPr lang="en-US" sz="1200" b="1" dirty="0"/>
          </a:p>
        </p:txBody>
      </p:sp>
      <p:cxnSp>
        <p:nvCxnSpPr>
          <p:cNvPr id="21" name="Straight Connector 20"/>
          <p:cNvCxnSpPr/>
          <p:nvPr/>
        </p:nvCxnSpPr>
        <p:spPr>
          <a:xfrm rot="5400000">
            <a:off x="-11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81600" y="5791200"/>
            <a:ext cx="533400" cy="253916"/>
          </a:xfrm>
          <a:prstGeom prst="rect">
            <a:avLst/>
          </a:prstGeom>
          <a:noFill/>
        </p:spPr>
        <p:txBody>
          <a:bodyPr wrap="square" rtlCol="0">
            <a:spAutoFit/>
          </a:bodyPr>
          <a:lstStyle/>
          <a:p>
            <a:pPr algn="ctr"/>
            <a:r>
              <a:rPr lang="en-US" sz="1050" b="1" u="sng" dirty="0" smtClean="0"/>
              <a:t>CRR</a:t>
            </a:r>
            <a:endParaRPr lang="en-US" sz="1050" b="1" u="sng" dirty="0"/>
          </a:p>
        </p:txBody>
      </p:sp>
      <p:sp>
        <p:nvSpPr>
          <p:cNvPr id="23" name="TextBox 22"/>
          <p:cNvSpPr txBox="1"/>
          <p:nvPr/>
        </p:nvSpPr>
        <p:spPr>
          <a:xfrm>
            <a:off x="3352800" y="5791201"/>
            <a:ext cx="533400" cy="261610"/>
          </a:xfrm>
          <a:prstGeom prst="rect">
            <a:avLst/>
          </a:prstGeom>
          <a:noFill/>
        </p:spPr>
        <p:txBody>
          <a:bodyPr wrap="square" rtlCol="0">
            <a:spAutoFit/>
          </a:bodyPr>
          <a:lstStyle/>
          <a:p>
            <a:pPr algn="ctr"/>
            <a:r>
              <a:rPr lang="en-US" sz="1050" b="1" u="sng" dirty="0" smtClean="0"/>
              <a:t>RTM</a:t>
            </a:r>
            <a:endParaRPr lang="en-US" sz="1050" b="1" u="sng" dirty="0"/>
          </a:p>
        </p:txBody>
      </p:sp>
      <p:sp>
        <p:nvSpPr>
          <p:cNvPr id="24" name="TextBox 23"/>
          <p:cNvSpPr txBox="1"/>
          <p:nvPr/>
        </p:nvSpPr>
        <p:spPr>
          <a:xfrm>
            <a:off x="5867400" y="5791201"/>
            <a:ext cx="533400" cy="253916"/>
          </a:xfrm>
          <a:prstGeom prst="rect">
            <a:avLst/>
          </a:prstGeom>
          <a:noFill/>
        </p:spPr>
        <p:txBody>
          <a:bodyPr wrap="square" rtlCol="0">
            <a:spAutoFit/>
          </a:bodyPr>
          <a:lstStyle/>
          <a:p>
            <a:pPr algn="ctr"/>
            <a:r>
              <a:rPr lang="en-US" sz="1050" b="1" u="sng" dirty="0" smtClean="0"/>
              <a:t>DAM</a:t>
            </a:r>
            <a:endParaRPr lang="en-US" sz="1050" b="1" u="sng" dirty="0"/>
          </a:p>
        </p:txBody>
      </p:sp>
      <p:sp>
        <p:nvSpPr>
          <p:cNvPr id="25" name="TextBox 24"/>
          <p:cNvSpPr txBox="1"/>
          <p:nvPr/>
        </p:nvSpPr>
        <p:spPr>
          <a:xfrm>
            <a:off x="4648200" y="5791201"/>
            <a:ext cx="457200" cy="261610"/>
          </a:xfrm>
          <a:prstGeom prst="rect">
            <a:avLst/>
          </a:prstGeom>
          <a:noFill/>
        </p:spPr>
        <p:txBody>
          <a:bodyPr wrap="square" rtlCol="0">
            <a:spAutoFit/>
          </a:bodyPr>
          <a:lstStyle/>
          <a:p>
            <a:pPr algn="ctr"/>
            <a:r>
              <a:rPr lang="en-US" sz="1050" b="1" u="sng" dirty="0" smtClean="0"/>
              <a:t>OS</a:t>
            </a:r>
            <a:endParaRPr lang="en-US" sz="1050" b="1" u="sng" dirty="0"/>
          </a:p>
        </p:txBody>
      </p:sp>
      <p:sp>
        <p:nvSpPr>
          <p:cNvPr id="26" name="TextBox 25"/>
          <p:cNvSpPr txBox="1"/>
          <p:nvPr/>
        </p:nvSpPr>
        <p:spPr>
          <a:xfrm>
            <a:off x="3962400" y="5791201"/>
            <a:ext cx="533400" cy="261610"/>
          </a:xfrm>
          <a:prstGeom prst="rect">
            <a:avLst/>
          </a:prstGeom>
          <a:noFill/>
        </p:spPr>
        <p:txBody>
          <a:bodyPr wrap="square" rtlCol="0">
            <a:spAutoFit/>
          </a:bodyPr>
          <a:lstStyle/>
          <a:p>
            <a:pPr algn="ctr"/>
            <a:r>
              <a:rPr lang="en-US" sz="1050" b="1" u="sng" dirty="0" smtClean="0"/>
              <a:t>EMS</a:t>
            </a:r>
            <a:endParaRPr lang="en-US" sz="1050" b="1" u="sng" dirty="0"/>
          </a:p>
        </p:txBody>
      </p:sp>
      <p:sp>
        <p:nvSpPr>
          <p:cNvPr id="27" name="TextBox 26"/>
          <p:cNvSpPr txBox="1"/>
          <p:nvPr/>
        </p:nvSpPr>
        <p:spPr>
          <a:xfrm>
            <a:off x="6477000" y="5791201"/>
            <a:ext cx="609600" cy="253916"/>
          </a:xfrm>
          <a:prstGeom prst="rect">
            <a:avLst/>
          </a:prstGeom>
          <a:noFill/>
        </p:spPr>
        <p:txBody>
          <a:bodyPr wrap="square" rtlCol="0">
            <a:spAutoFit/>
          </a:bodyPr>
          <a:lstStyle/>
          <a:p>
            <a:pPr algn="ctr"/>
            <a:r>
              <a:rPr lang="en-US" sz="1050" b="1" u="sng" dirty="0" smtClean="0"/>
              <a:t>COMS</a:t>
            </a:r>
            <a:endParaRPr lang="en-US" sz="1050" b="1" u="sng" dirty="0"/>
          </a:p>
        </p:txBody>
      </p:sp>
      <p:sp>
        <p:nvSpPr>
          <p:cNvPr id="28" name="TextBox 27"/>
          <p:cNvSpPr txBox="1"/>
          <p:nvPr/>
        </p:nvSpPr>
        <p:spPr>
          <a:xfrm>
            <a:off x="2667000" y="5765885"/>
            <a:ext cx="685800" cy="253916"/>
          </a:xfrm>
          <a:prstGeom prst="rect">
            <a:avLst/>
          </a:prstGeom>
          <a:noFill/>
        </p:spPr>
        <p:txBody>
          <a:bodyPr wrap="square" rtlCol="0">
            <a:spAutoFit/>
          </a:bodyPr>
          <a:lstStyle/>
          <a:p>
            <a:pPr algn="ctr"/>
            <a:r>
              <a:rPr lang="en-US" sz="1050" b="1" u="sng" dirty="0" smtClean="0"/>
              <a:t>NMMS</a:t>
            </a:r>
            <a:endParaRPr lang="en-US" sz="1050" b="1" u="sng" dirty="0"/>
          </a:p>
        </p:txBody>
      </p:sp>
      <p:sp>
        <p:nvSpPr>
          <p:cNvPr id="29" name="TextBox 28"/>
          <p:cNvSpPr txBox="1"/>
          <p:nvPr/>
        </p:nvSpPr>
        <p:spPr>
          <a:xfrm>
            <a:off x="7162800" y="5791201"/>
            <a:ext cx="609600" cy="253916"/>
          </a:xfrm>
          <a:prstGeom prst="rect">
            <a:avLst/>
          </a:prstGeom>
          <a:noFill/>
        </p:spPr>
        <p:txBody>
          <a:bodyPr wrap="square" rtlCol="0">
            <a:spAutoFit/>
          </a:bodyPr>
          <a:lstStyle/>
          <a:p>
            <a:pPr algn="ctr"/>
            <a:r>
              <a:rPr lang="en-US" sz="1050" b="1" u="sng" dirty="0" smtClean="0"/>
              <a:t>CMM</a:t>
            </a:r>
            <a:endParaRPr lang="en-US" sz="1050" b="1" u="sng" dirty="0"/>
          </a:p>
        </p:txBody>
      </p:sp>
      <p:sp>
        <p:nvSpPr>
          <p:cNvPr id="30" name="TextBox 29"/>
          <p:cNvSpPr txBox="1"/>
          <p:nvPr/>
        </p:nvSpPr>
        <p:spPr>
          <a:xfrm>
            <a:off x="7848600" y="5791201"/>
            <a:ext cx="533400" cy="253916"/>
          </a:xfrm>
          <a:prstGeom prst="rect">
            <a:avLst/>
          </a:prstGeom>
          <a:noFill/>
        </p:spPr>
        <p:txBody>
          <a:bodyPr wrap="square" rtlCol="0">
            <a:spAutoFit/>
          </a:bodyPr>
          <a:lstStyle/>
          <a:p>
            <a:pPr algn="ctr"/>
            <a:r>
              <a:rPr lang="en-US" sz="1050" b="1" u="sng" dirty="0" smtClean="0"/>
              <a:t>REG</a:t>
            </a:r>
            <a:endParaRPr lang="en-US" sz="1050" b="1" u="sng" dirty="0"/>
          </a:p>
        </p:txBody>
      </p:sp>
      <p:sp>
        <p:nvSpPr>
          <p:cNvPr id="31" name="TextBox 30"/>
          <p:cNvSpPr txBox="1"/>
          <p:nvPr/>
        </p:nvSpPr>
        <p:spPr>
          <a:xfrm>
            <a:off x="8305800" y="5791201"/>
            <a:ext cx="838200" cy="253916"/>
          </a:xfrm>
          <a:prstGeom prst="rect">
            <a:avLst/>
          </a:prstGeom>
          <a:noFill/>
        </p:spPr>
        <p:txBody>
          <a:bodyPr wrap="square" rtlCol="0">
            <a:spAutoFit/>
          </a:bodyPr>
          <a:lstStyle/>
          <a:p>
            <a:pPr algn="ctr"/>
            <a:r>
              <a:rPr lang="en-US" sz="1050" b="1" u="sng" dirty="0" smtClean="0"/>
              <a:t>REPORTS</a:t>
            </a:r>
            <a:endParaRPr lang="en-US" sz="1050" b="1" u="sng" dirty="0"/>
          </a:p>
        </p:txBody>
      </p:sp>
      <p:sp>
        <p:nvSpPr>
          <p:cNvPr id="32" name="TextBox 31"/>
          <p:cNvSpPr txBox="1"/>
          <p:nvPr/>
        </p:nvSpPr>
        <p:spPr>
          <a:xfrm>
            <a:off x="-76200" y="5181600"/>
            <a:ext cx="990600" cy="461665"/>
          </a:xfrm>
          <a:prstGeom prst="rect">
            <a:avLst/>
          </a:prstGeom>
          <a:noFill/>
        </p:spPr>
        <p:txBody>
          <a:bodyPr wrap="square" rtlCol="0">
            <a:spAutoFit/>
          </a:bodyPr>
          <a:lstStyle/>
          <a:p>
            <a:pPr algn="ctr"/>
            <a:r>
              <a:rPr lang="en-US" sz="1200" b="1" dirty="0"/>
              <a:t>Functional Stability</a:t>
            </a:r>
          </a:p>
        </p:txBody>
      </p:sp>
      <p:sp>
        <p:nvSpPr>
          <p:cNvPr id="33" name="TextBox 32"/>
          <p:cNvSpPr txBox="1"/>
          <p:nvPr/>
        </p:nvSpPr>
        <p:spPr>
          <a:xfrm>
            <a:off x="-33867" y="3348335"/>
            <a:ext cx="838200" cy="461665"/>
          </a:xfrm>
          <a:prstGeom prst="rect">
            <a:avLst/>
          </a:prstGeom>
          <a:noFill/>
        </p:spPr>
        <p:txBody>
          <a:bodyPr wrap="square" rtlCol="0">
            <a:spAutoFit/>
          </a:bodyPr>
          <a:lstStyle/>
          <a:p>
            <a:pPr algn="ctr"/>
            <a:r>
              <a:rPr lang="en-US" sz="1200" b="1" dirty="0" smtClean="0"/>
              <a:t>System Stability</a:t>
            </a:r>
            <a:endParaRPr lang="en-US" sz="1200" b="1" dirty="0"/>
          </a:p>
        </p:txBody>
      </p:sp>
      <p:sp>
        <p:nvSpPr>
          <p:cNvPr id="34" name="TextBox 33"/>
          <p:cNvSpPr txBox="1"/>
          <p:nvPr/>
        </p:nvSpPr>
        <p:spPr>
          <a:xfrm>
            <a:off x="-56445" y="1367135"/>
            <a:ext cx="914400" cy="461665"/>
          </a:xfrm>
          <a:prstGeom prst="rect">
            <a:avLst/>
          </a:prstGeom>
          <a:noFill/>
        </p:spPr>
        <p:txBody>
          <a:bodyPr wrap="square" rtlCol="0">
            <a:spAutoFit/>
          </a:bodyPr>
          <a:lstStyle/>
          <a:p>
            <a:pPr algn="ctr"/>
            <a:r>
              <a:rPr lang="en-US" sz="1200" b="1" dirty="0"/>
              <a:t>Business </a:t>
            </a:r>
            <a:r>
              <a:rPr lang="en-US" sz="1200" b="1" dirty="0" smtClean="0"/>
              <a:t>Stability</a:t>
            </a:r>
            <a:endParaRPr lang="en-US" sz="1200" b="1" dirty="0"/>
          </a:p>
        </p:txBody>
      </p:sp>
      <p:sp>
        <p:nvSpPr>
          <p:cNvPr id="35" name="TextBox 34"/>
          <p:cNvSpPr txBox="1"/>
          <p:nvPr/>
        </p:nvSpPr>
        <p:spPr>
          <a:xfrm>
            <a:off x="0" y="304800"/>
            <a:ext cx="9144000" cy="400110"/>
          </a:xfrm>
          <a:prstGeom prst="rect">
            <a:avLst/>
          </a:prstGeom>
          <a:solidFill>
            <a:srgbClr val="72BFC5"/>
          </a:solidFill>
          <a:ln>
            <a:solidFill>
              <a:schemeClr val="accent2"/>
            </a:solidFill>
          </a:ln>
        </p:spPr>
        <p:txBody>
          <a:bodyPr wrap="square" rtlCol="0">
            <a:spAutoFit/>
          </a:bodyPr>
          <a:lstStyle/>
          <a:p>
            <a:pPr algn="ctr"/>
            <a:r>
              <a:rPr lang="en-US" sz="2000" b="1" dirty="0" smtClean="0">
                <a:solidFill>
                  <a:schemeClr val="bg1"/>
                </a:solidFill>
              </a:rPr>
              <a:t>Go-Live</a:t>
            </a:r>
            <a:endParaRPr lang="en-US" sz="2000" b="1" dirty="0">
              <a:solidFill>
                <a:schemeClr val="bg1"/>
              </a:solidFill>
            </a:endParaRPr>
          </a:p>
        </p:txBody>
      </p:sp>
      <p:sp>
        <p:nvSpPr>
          <p:cNvPr id="36" name="TextBox 35"/>
          <p:cNvSpPr txBox="1"/>
          <p:nvPr/>
        </p:nvSpPr>
        <p:spPr>
          <a:xfrm>
            <a:off x="1588911" y="4338935"/>
            <a:ext cx="1295400" cy="461665"/>
          </a:xfrm>
          <a:prstGeom prst="rect">
            <a:avLst/>
          </a:prstGeom>
          <a:noFill/>
        </p:spPr>
        <p:txBody>
          <a:bodyPr wrap="square" rtlCol="0">
            <a:spAutoFit/>
          </a:bodyPr>
          <a:lstStyle/>
          <a:p>
            <a:pPr algn="ctr"/>
            <a:r>
              <a:rPr lang="en-US" sz="1200" b="1" dirty="0" smtClean="0"/>
              <a:t>Functional Completeness</a:t>
            </a:r>
            <a:endParaRPr lang="en-US" sz="1200" b="1" dirty="0"/>
          </a:p>
        </p:txBody>
      </p:sp>
      <p:sp>
        <p:nvSpPr>
          <p:cNvPr id="37" name="TextBox 36"/>
          <p:cNvSpPr txBox="1"/>
          <p:nvPr/>
        </p:nvSpPr>
        <p:spPr>
          <a:xfrm>
            <a:off x="1588911" y="2357735"/>
            <a:ext cx="1371600" cy="461665"/>
          </a:xfrm>
          <a:prstGeom prst="rect">
            <a:avLst/>
          </a:prstGeom>
          <a:noFill/>
        </p:spPr>
        <p:txBody>
          <a:bodyPr wrap="square" rtlCol="0">
            <a:spAutoFit/>
          </a:bodyPr>
          <a:lstStyle/>
          <a:p>
            <a:pPr algn="ctr"/>
            <a:r>
              <a:rPr lang="en-US" sz="1200" b="1" dirty="0" smtClean="0"/>
              <a:t>Solution/ Data Completeness</a:t>
            </a:r>
            <a:endParaRPr lang="en-US" sz="1200" b="1" dirty="0"/>
          </a:p>
        </p:txBody>
      </p:sp>
      <p:sp>
        <p:nvSpPr>
          <p:cNvPr id="38" name="TextBox 37"/>
          <p:cNvSpPr txBox="1"/>
          <p:nvPr/>
        </p:nvSpPr>
        <p:spPr>
          <a:xfrm>
            <a:off x="1665111" y="1138535"/>
            <a:ext cx="1219200" cy="461665"/>
          </a:xfrm>
          <a:prstGeom prst="rect">
            <a:avLst/>
          </a:prstGeom>
          <a:noFill/>
        </p:spPr>
        <p:txBody>
          <a:bodyPr wrap="square" rtlCol="0">
            <a:spAutoFit/>
          </a:bodyPr>
          <a:lstStyle/>
          <a:p>
            <a:pPr algn="ctr"/>
            <a:r>
              <a:rPr lang="en-US" sz="1200" b="1" dirty="0" smtClean="0"/>
              <a:t>Solution/ Data Quality</a:t>
            </a:r>
            <a:endParaRPr lang="en-US" sz="1200" b="1" dirty="0"/>
          </a:p>
        </p:txBody>
      </p:sp>
      <p:sp>
        <p:nvSpPr>
          <p:cNvPr id="42" name="TextBox 41"/>
          <p:cNvSpPr txBox="1"/>
          <p:nvPr/>
        </p:nvSpPr>
        <p:spPr>
          <a:xfrm>
            <a:off x="750711" y="5410200"/>
            <a:ext cx="990600" cy="261610"/>
          </a:xfrm>
          <a:prstGeom prst="rect">
            <a:avLst/>
          </a:prstGeom>
          <a:noFill/>
        </p:spPr>
        <p:txBody>
          <a:bodyPr wrap="square" rtlCol="0">
            <a:spAutoFit/>
          </a:bodyPr>
          <a:lstStyle/>
          <a:p>
            <a:r>
              <a:rPr lang="en-US" sz="1050" dirty="0"/>
              <a:t>FA/SA TEST</a:t>
            </a:r>
          </a:p>
        </p:txBody>
      </p:sp>
      <p:sp>
        <p:nvSpPr>
          <p:cNvPr id="43" name="TextBox 42"/>
          <p:cNvSpPr txBox="1"/>
          <p:nvPr/>
        </p:nvSpPr>
        <p:spPr>
          <a:xfrm>
            <a:off x="674511" y="4114800"/>
            <a:ext cx="1143000" cy="415498"/>
          </a:xfrm>
          <a:prstGeom prst="rect">
            <a:avLst/>
          </a:prstGeom>
          <a:noFill/>
        </p:spPr>
        <p:txBody>
          <a:bodyPr wrap="square" rtlCol="0">
            <a:spAutoFit/>
          </a:bodyPr>
          <a:lstStyle/>
          <a:p>
            <a:pPr algn="ctr"/>
            <a:r>
              <a:rPr lang="en-US" sz="1050" dirty="0" smtClean="0"/>
              <a:t>INTEGRATION TEST</a:t>
            </a:r>
          </a:p>
        </p:txBody>
      </p:sp>
      <p:sp>
        <p:nvSpPr>
          <p:cNvPr id="44" name="TextBox 43"/>
          <p:cNvSpPr txBox="1"/>
          <p:nvPr/>
        </p:nvSpPr>
        <p:spPr>
          <a:xfrm>
            <a:off x="674511" y="803702"/>
            <a:ext cx="1219200" cy="415498"/>
          </a:xfrm>
          <a:prstGeom prst="rect">
            <a:avLst/>
          </a:prstGeom>
          <a:noFill/>
        </p:spPr>
        <p:txBody>
          <a:bodyPr wrap="square" rtlCol="0">
            <a:spAutoFit/>
          </a:bodyPr>
          <a:lstStyle/>
          <a:p>
            <a:pPr algn="ctr"/>
            <a:r>
              <a:rPr lang="en-US" sz="1050" dirty="0" smtClean="0"/>
              <a:t>BUSINESS PROCESS TEST</a:t>
            </a:r>
            <a:endParaRPr lang="en-US" sz="1050" dirty="0"/>
          </a:p>
        </p:txBody>
      </p:sp>
      <p:sp>
        <p:nvSpPr>
          <p:cNvPr id="49" name="Rectangle 48"/>
          <p:cNvSpPr/>
          <p:nvPr/>
        </p:nvSpPr>
        <p:spPr>
          <a:xfrm>
            <a:off x="598311" y="2590800"/>
            <a:ext cx="1295400" cy="415498"/>
          </a:xfrm>
          <a:prstGeom prst="rect">
            <a:avLst/>
          </a:prstGeom>
        </p:spPr>
        <p:txBody>
          <a:bodyPr wrap="square">
            <a:spAutoFit/>
          </a:bodyPr>
          <a:lstStyle/>
          <a:p>
            <a:pPr algn="ctr"/>
            <a:r>
              <a:rPr lang="en-US" sz="1050" dirty="0"/>
              <a:t>PERFORMANCE </a:t>
            </a:r>
            <a:endParaRPr lang="en-US" sz="1050" dirty="0" smtClean="0"/>
          </a:p>
          <a:p>
            <a:pPr algn="ctr"/>
            <a:r>
              <a:rPr lang="en-US" sz="1050" dirty="0" smtClean="0"/>
              <a:t>&amp; </a:t>
            </a:r>
            <a:r>
              <a:rPr lang="en-US" sz="1050" dirty="0"/>
              <a:t>LOAD TEST</a:t>
            </a:r>
          </a:p>
        </p:txBody>
      </p:sp>
      <p:sp>
        <p:nvSpPr>
          <p:cNvPr id="51" name="TextBox 50"/>
          <p:cNvSpPr txBox="1"/>
          <p:nvPr/>
        </p:nvSpPr>
        <p:spPr>
          <a:xfrm>
            <a:off x="2438400" y="1274802"/>
            <a:ext cx="1143000" cy="553998"/>
          </a:xfrm>
          <a:prstGeom prst="rect">
            <a:avLst/>
          </a:prstGeom>
          <a:noFill/>
        </p:spPr>
        <p:txBody>
          <a:bodyPr wrap="square" rtlCol="0">
            <a:spAutoFit/>
          </a:bodyPr>
          <a:lstStyle/>
          <a:p>
            <a:pPr algn="ctr"/>
            <a:r>
              <a:rPr lang="en-US" sz="1000" dirty="0" smtClean="0"/>
              <a:t>Model  Load /Validation Processes</a:t>
            </a:r>
            <a:endParaRPr lang="en-US" sz="1000" dirty="0"/>
          </a:p>
        </p:txBody>
      </p:sp>
      <p:sp>
        <p:nvSpPr>
          <p:cNvPr id="61" name="Right Arrow 60"/>
          <p:cNvSpPr/>
          <p:nvPr/>
        </p:nvSpPr>
        <p:spPr>
          <a:xfrm rot="16200000">
            <a:off x="3429002" y="3505200"/>
            <a:ext cx="40386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ight Arrow 61"/>
          <p:cNvSpPr/>
          <p:nvPr/>
        </p:nvSpPr>
        <p:spPr>
          <a:xfrm rot="16200000">
            <a:off x="952500" y="3467100"/>
            <a:ext cx="41148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ight Arrow 62"/>
          <p:cNvSpPr/>
          <p:nvPr/>
        </p:nvSpPr>
        <p:spPr>
          <a:xfrm rot="16200000">
            <a:off x="1638300" y="3543300"/>
            <a:ext cx="3962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ight Arrow 63"/>
          <p:cNvSpPr/>
          <p:nvPr/>
        </p:nvSpPr>
        <p:spPr>
          <a:xfrm rot="16200000">
            <a:off x="2067340"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ight Arrow 64"/>
          <p:cNvSpPr/>
          <p:nvPr/>
        </p:nvSpPr>
        <p:spPr>
          <a:xfrm rot="16200000">
            <a:off x="2857500" y="3543300"/>
            <a:ext cx="3962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ight Arrow 65"/>
          <p:cNvSpPr/>
          <p:nvPr/>
        </p:nvSpPr>
        <p:spPr>
          <a:xfrm rot="16200000">
            <a:off x="4038599" y="3429000"/>
            <a:ext cx="4191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ight Arrow 66"/>
          <p:cNvSpPr/>
          <p:nvPr/>
        </p:nvSpPr>
        <p:spPr>
          <a:xfrm rot="16200000">
            <a:off x="4800600" y="3505200"/>
            <a:ext cx="40386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p:cNvSpPr txBox="1"/>
          <p:nvPr/>
        </p:nvSpPr>
        <p:spPr>
          <a:xfrm>
            <a:off x="674511" y="2209800"/>
            <a:ext cx="1143000" cy="253916"/>
          </a:xfrm>
          <a:prstGeom prst="rect">
            <a:avLst/>
          </a:prstGeom>
          <a:noFill/>
        </p:spPr>
        <p:txBody>
          <a:bodyPr wrap="square" rtlCol="0">
            <a:spAutoFit/>
          </a:bodyPr>
          <a:lstStyle/>
          <a:p>
            <a:pPr algn="ctr"/>
            <a:r>
              <a:rPr lang="en-US" sz="1050" dirty="0" smtClean="0"/>
              <a:t>MARKET TEST</a:t>
            </a:r>
            <a:endParaRPr lang="en-US" sz="1050" dirty="0"/>
          </a:p>
        </p:txBody>
      </p:sp>
      <p:sp>
        <p:nvSpPr>
          <p:cNvPr id="69" name="Right Arrow 68"/>
          <p:cNvSpPr/>
          <p:nvPr/>
        </p:nvSpPr>
        <p:spPr>
          <a:xfrm rot="16200000">
            <a:off x="5486400" y="3581400"/>
            <a:ext cx="38862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ight Arrow 69"/>
          <p:cNvSpPr/>
          <p:nvPr/>
        </p:nvSpPr>
        <p:spPr>
          <a:xfrm rot="16200000">
            <a:off x="5943599"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ight Arrow 70"/>
          <p:cNvSpPr/>
          <p:nvPr/>
        </p:nvSpPr>
        <p:spPr>
          <a:xfrm rot="16200000">
            <a:off x="6819900" y="3619500"/>
            <a:ext cx="3810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4953000" y="1447800"/>
            <a:ext cx="990600" cy="553998"/>
          </a:xfrm>
          <a:prstGeom prst="rect">
            <a:avLst/>
          </a:prstGeom>
          <a:noFill/>
        </p:spPr>
        <p:txBody>
          <a:bodyPr wrap="square" rtlCol="0">
            <a:spAutoFit/>
          </a:bodyPr>
          <a:lstStyle/>
          <a:p>
            <a:pPr algn="ctr"/>
            <a:r>
              <a:rPr lang="en-US" sz="1000" dirty="0" smtClean="0"/>
              <a:t>UI Performance Improvements</a:t>
            </a:r>
            <a:endParaRPr lang="en-US" sz="1000" dirty="0"/>
          </a:p>
        </p:txBody>
      </p:sp>
      <p:sp>
        <p:nvSpPr>
          <p:cNvPr id="52" name="TextBox 51"/>
          <p:cNvSpPr txBox="1"/>
          <p:nvPr/>
        </p:nvSpPr>
        <p:spPr>
          <a:xfrm>
            <a:off x="3124200" y="1676400"/>
            <a:ext cx="990600" cy="246221"/>
          </a:xfrm>
          <a:prstGeom prst="rect">
            <a:avLst/>
          </a:prstGeom>
          <a:noFill/>
        </p:spPr>
        <p:txBody>
          <a:bodyPr wrap="square" rtlCol="0">
            <a:spAutoFit/>
          </a:bodyPr>
          <a:lstStyle/>
          <a:p>
            <a:pPr algn="ctr"/>
            <a:r>
              <a:rPr lang="en-US" sz="1000" dirty="0" smtClean="0"/>
              <a:t>Contingencies</a:t>
            </a:r>
            <a:endParaRPr lang="en-US" sz="900" dirty="0"/>
          </a:p>
        </p:txBody>
      </p:sp>
      <p:sp>
        <p:nvSpPr>
          <p:cNvPr id="53" name="TextBox 52"/>
          <p:cNvSpPr txBox="1"/>
          <p:nvPr/>
        </p:nvSpPr>
        <p:spPr>
          <a:xfrm>
            <a:off x="3810000" y="849868"/>
            <a:ext cx="838200" cy="553998"/>
          </a:xfrm>
          <a:prstGeom prst="rect">
            <a:avLst/>
          </a:prstGeom>
          <a:noFill/>
        </p:spPr>
        <p:txBody>
          <a:bodyPr wrap="square" rtlCol="0">
            <a:spAutoFit/>
          </a:bodyPr>
          <a:lstStyle/>
          <a:p>
            <a:pPr algn="ctr"/>
            <a:r>
              <a:rPr lang="en-US" sz="1000" dirty="0" smtClean="0"/>
              <a:t>ICCP Quality</a:t>
            </a:r>
          </a:p>
          <a:p>
            <a:pPr algn="ctr"/>
            <a:r>
              <a:rPr lang="en-US" sz="1000" dirty="0" smtClean="0"/>
              <a:t>SE Quality</a:t>
            </a:r>
            <a:endParaRPr lang="en-US" sz="1000" dirty="0"/>
          </a:p>
        </p:txBody>
      </p:sp>
      <p:sp>
        <p:nvSpPr>
          <p:cNvPr id="54" name="TextBox 53"/>
          <p:cNvSpPr txBox="1"/>
          <p:nvPr/>
        </p:nvSpPr>
        <p:spPr>
          <a:xfrm>
            <a:off x="5791201" y="1918156"/>
            <a:ext cx="685800" cy="246221"/>
          </a:xfrm>
          <a:prstGeom prst="rect">
            <a:avLst/>
          </a:prstGeom>
          <a:noFill/>
        </p:spPr>
        <p:txBody>
          <a:bodyPr wrap="square" rtlCol="0">
            <a:spAutoFit/>
          </a:bodyPr>
          <a:lstStyle/>
          <a:p>
            <a:pPr algn="ctr"/>
            <a:r>
              <a:rPr lang="en-US" sz="1000" b="1" dirty="0" smtClean="0"/>
              <a:t>DRUC</a:t>
            </a:r>
            <a:endParaRPr lang="en-US" sz="1000" b="1" dirty="0"/>
          </a:p>
        </p:txBody>
      </p:sp>
      <p:sp>
        <p:nvSpPr>
          <p:cNvPr id="56" name="TextBox 55"/>
          <p:cNvSpPr txBox="1"/>
          <p:nvPr/>
        </p:nvSpPr>
        <p:spPr>
          <a:xfrm>
            <a:off x="6477000" y="1809690"/>
            <a:ext cx="685800" cy="400110"/>
          </a:xfrm>
          <a:prstGeom prst="rect">
            <a:avLst/>
          </a:prstGeom>
          <a:noFill/>
        </p:spPr>
        <p:txBody>
          <a:bodyPr wrap="square" rtlCol="0">
            <a:spAutoFit/>
          </a:bodyPr>
          <a:lstStyle/>
          <a:p>
            <a:pPr algn="ctr"/>
            <a:r>
              <a:rPr lang="en-US" sz="1000" b="1" dirty="0" smtClean="0"/>
              <a:t>DAM</a:t>
            </a:r>
          </a:p>
          <a:p>
            <a:pPr algn="ctr"/>
            <a:r>
              <a:rPr lang="en-US" sz="1000" b="1" dirty="0" smtClean="0"/>
              <a:t>RTM</a:t>
            </a:r>
            <a:endParaRPr lang="en-US" sz="1000" b="1" dirty="0"/>
          </a:p>
        </p:txBody>
      </p:sp>
      <p:sp>
        <p:nvSpPr>
          <p:cNvPr id="58" name="TextBox 57"/>
          <p:cNvSpPr txBox="1"/>
          <p:nvPr/>
        </p:nvSpPr>
        <p:spPr>
          <a:xfrm>
            <a:off x="3276600" y="1066800"/>
            <a:ext cx="685800" cy="246221"/>
          </a:xfrm>
          <a:prstGeom prst="rect">
            <a:avLst/>
          </a:prstGeom>
          <a:noFill/>
        </p:spPr>
        <p:txBody>
          <a:bodyPr wrap="square" rtlCol="0">
            <a:spAutoFit/>
          </a:bodyPr>
          <a:lstStyle/>
          <a:p>
            <a:pPr algn="ctr"/>
            <a:r>
              <a:rPr lang="en-US" sz="1000" dirty="0" smtClean="0"/>
              <a:t>HRUC</a:t>
            </a:r>
            <a:endParaRPr lang="en-US" sz="900" dirty="0"/>
          </a:p>
        </p:txBody>
      </p:sp>
      <p:sp>
        <p:nvSpPr>
          <p:cNvPr id="59" name="TextBox 58"/>
          <p:cNvSpPr txBox="1"/>
          <p:nvPr/>
        </p:nvSpPr>
        <p:spPr>
          <a:xfrm>
            <a:off x="3276600" y="1219200"/>
            <a:ext cx="685800" cy="246221"/>
          </a:xfrm>
          <a:prstGeom prst="rect">
            <a:avLst/>
          </a:prstGeom>
          <a:noFill/>
        </p:spPr>
        <p:txBody>
          <a:bodyPr wrap="square" rtlCol="0">
            <a:spAutoFit/>
          </a:bodyPr>
          <a:lstStyle/>
          <a:p>
            <a:pPr algn="ctr"/>
            <a:r>
              <a:rPr lang="en-US" sz="1000" dirty="0" smtClean="0"/>
              <a:t>SASM</a:t>
            </a:r>
            <a:endParaRPr lang="en-US" sz="900" dirty="0"/>
          </a:p>
        </p:txBody>
      </p:sp>
      <p:sp>
        <p:nvSpPr>
          <p:cNvPr id="60" name="TextBox 59"/>
          <p:cNvSpPr txBox="1"/>
          <p:nvPr/>
        </p:nvSpPr>
        <p:spPr>
          <a:xfrm>
            <a:off x="3276600" y="2039779"/>
            <a:ext cx="685800" cy="246221"/>
          </a:xfrm>
          <a:prstGeom prst="rect">
            <a:avLst/>
          </a:prstGeom>
          <a:noFill/>
        </p:spPr>
        <p:txBody>
          <a:bodyPr wrap="square" rtlCol="0">
            <a:spAutoFit/>
          </a:bodyPr>
          <a:lstStyle/>
          <a:p>
            <a:pPr algn="ctr"/>
            <a:r>
              <a:rPr lang="en-US" sz="1000" b="1" dirty="0" smtClean="0"/>
              <a:t>SCED</a:t>
            </a:r>
            <a:endParaRPr lang="en-US" sz="1000" b="1" dirty="0"/>
          </a:p>
        </p:txBody>
      </p:sp>
      <p:sp>
        <p:nvSpPr>
          <p:cNvPr id="72" name="TextBox 71"/>
          <p:cNvSpPr txBox="1"/>
          <p:nvPr/>
        </p:nvSpPr>
        <p:spPr>
          <a:xfrm>
            <a:off x="2590800" y="2800290"/>
            <a:ext cx="838200" cy="400110"/>
          </a:xfrm>
          <a:prstGeom prst="rect">
            <a:avLst/>
          </a:prstGeom>
          <a:noFill/>
        </p:spPr>
        <p:txBody>
          <a:bodyPr wrap="square" rtlCol="0">
            <a:spAutoFit/>
          </a:bodyPr>
          <a:lstStyle/>
          <a:p>
            <a:pPr algn="ctr"/>
            <a:r>
              <a:rPr lang="en-US" sz="1000" b="1" dirty="0" smtClean="0"/>
              <a:t>Model Baseline</a:t>
            </a:r>
            <a:endParaRPr lang="en-US" sz="1000" b="1" dirty="0"/>
          </a:p>
        </p:txBody>
      </p:sp>
      <p:sp>
        <p:nvSpPr>
          <p:cNvPr id="73" name="Rectangle 72"/>
          <p:cNvSpPr/>
          <p:nvPr/>
        </p:nvSpPr>
        <p:spPr>
          <a:xfrm>
            <a:off x="3810000" y="1840468"/>
            <a:ext cx="914400" cy="400110"/>
          </a:xfrm>
          <a:prstGeom prst="rect">
            <a:avLst/>
          </a:prstGeom>
        </p:spPr>
        <p:txBody>
          <a:bodyPr wrap="square">
            <a:spAutoFit/>
          </a:bodyPr>
          <a:lstStyle/>
          <a:p>
            <a:pPr algn="ctr"/>
            <a:r>
              <a:rPr lang="en-US" sz="1000" b="1" dirty="0" smtClean="0"/>
              <a:t>ICCP Point </a:t>
            </a:r>
          </a:p>
          <a:p>
            <a:pPr algn="ctr"/>
            <a:r>
              <a:rPr lang="en-US" sz="1000" b="1" dirty="0" smtClean="0"/>
              <a:t>Checkout</a:t>
            </a:r>
          </a:p>
        </p:txBody>
      </p:sp>
      <p:cxnSp>
        <p:nvCxnSpPr>
          <p:cNvPr id="88" name="Straight Connector 87"/>
          <p:cNvCxnSpPr/>
          <p:nvPr/>
        </p:nvCxnSpPr>
        <p:spPr>
          <a:xfrm>
            <a:off x="762000" y="762000"/>
            <a:ext cx="8305800" cy="0"/>
          </a:xfrm>
          <a:prstGeom prst="line">
            <a:avLst/>
          </a:prstGeom>
        </p:spPr>
        <p:style>
          <a:lnRef idx="1">
            <a:schemeClr val="accent1"/>
          </a:lnRef>
          <a:fillRef idx="0">
            <a:schemeClr val="accent1"/>
          </a:fillRef>
          <a:effectRef idx="0">
            <a:schemeClr val="accent1"/>
          </a:effectRef>
          <a:fontRef idx="minor">
            <a:schemeClr val="tx1"/>
          </a:fontRef>
        </p:style>
      </p:cxnSp>
      <p:sp>
        <p:nvSpPr>
          <p:cNvPr id="79" name="Footer Placeholder 78"/>
          <p:cNvSpPr>
            <a:spLocks noGrp="1"/>
          </p:cNvSpPr>
          <p:nvPr>
            <p:ph type="ftr" sz="quarter" idx="11"/>
          </p:nvPr>
        </p:nvSpPr>
        <p:spPr>
          <a:xfrm>
            <a:off x="5791200" y="6457950"/>
            <a:ext cx="2971800" cy="457200"/>
          </a:xfrm>
        </p:spPr>
        <p:txBody>
          <a:bodyPr/>
          <a:lstStyle/>
          <a:p>
            <a:pPr>
              <a:defRPr/>
            </a:pPr>
            <a:r>
              <a:rPr lang="en-US" smtClean="0"/>
              <a:t>Technical Advisory Committee</a:t>
            </a:r>
            <a:endParaRPr lang="en-US" dirty="0"/>
          </a:p>
        </p:txBody>
      </p:sp>
      <p:sp>
        <p:nvSpPr>
          <p:cNvPr id="78" name="Date Placeholder 77"/>
          <p:cNvSpPr>
            <a:spLocks noGrp="1"/>
          </p:cNvSpPr>
          <p:nvPr>
            <p:ph type="dt" sz="half" idx="12"/>
          </p:nvPr>
        </p:nvSpPr>
        <p:spPr/>
        <p:txBody>
          <a:bodyPr/>
          <a:lstStyle/>
          <a:p>
            <a:pPr>
              <a:defRPr/>
            </a:pPr>
            <a:r>
              <a:rPr lang="en-US" smtClean="0"/>
              <a:t>1 July 2010</a:t>
            </a:r>
            <a:endParaRPr lang="en-US" dirty="0"/>
          </a:p>
        </p:txBody>
      </p:sp>
      <p:sp>
        <p:nvSpPr>
          <p:cNvPr id="20" name="TextBox 19"/>
          <p:cNvSpPr txBox="1"/>
          <p:nvPr/>
        </p:nvSpPr>
        <p:spPr>
          <a:xfrm>
            <a:off x="1741311" y="5562600"/>
            <a:ext cx="914400" cy="461665"/>
          </a:xfrm>
          <a:prstGeom prst="rect">
            <a:avLst/>
          </a:prstGeom>
          <a:noFill/>
          <a:ln>
            <a:noFill/>
          </a:ln>
        </p:spPr>
        <p:txBody>
          <a:bodyPr wrap="square" rtlCol="0">
            <a:spAutoFit/>
          </a:bodyPr>
          <a:lstStyle/>
          <a:p>
            <a:pPr algn="ctr"/>
            <a:r>
              <a:rPr lang="en-US" sz="1200" b="1" dirty="0" smtClean="0"/>
              <a:t>Business Quality</a:t>
            </a:r>
            <a:endParaRPr lang="en-US" sz="1200" b="1" dirty="0"/>
          </a:p>
        </p:txBody>
      </p:sp>
      <p:sp>
        <p:nvSpPr>
          <p:cNvPr id="91" name="TextBox 90"/>
          <p:cNvSpPr txBox="1"/>
          <p:nvPr/>
        </p:nvSpPr>
        <p:spPr>
          <a:xfrm>
            <a:off x="4343400" y="2115979"/>
            <a:ext cx="990600" cy="246221"/>
          </a:xfrm>
          <a:prstGeom prst="rect">
            <a:avLst/>
          </a:prstGeom>
          <a:noFill/>
        </p:spPr>
        <p:txBody>
          <a:bodyPr wrap="square" rtlCol="0">
            <a:spAutoFit/>
          </a:bodyPr>
          <a:lstStyle/>
          <a:p>
            <a:pPr algn="ctr"/>
            <a:r>
              <a:rPr lang="en-US" sz="1000" b="1" dirty="0" smtClean="0"/>
              <a:t>Integration</a:t>
            </a:r>
            <a:endParaRPr lang="en-US" sz="1000" b="1" dirty="0"/>
          </a:p>
        </p:txBody>
      </p:sp>
      <p:sp>
        <p:nvSpPr>
          <p:cNvPr id="92" name="TextBox 91"/>
          <p:cNvSpPr txBox="1"/>
          <p:nvPr/>
        </p:nvSpPr>
        <p:spPr>
          <a:xfrm>
            <a:off x="4419600" y="1276290"/>
            <a:ext cx="838200" cy="400110"/>
          </a:xfrm>
          <a:prstGeom prst="rect">
            <a:avLst/>
          </a:prstGeom>
          <a:noFill/>
        </p:spPr>
        <p:txBody>
          <a:bodyPr wrap="square" rtlCol="0">
            <a:spAutoFit/>
          </a:bodyPr>
          <a:lstStyle/>
          <a:p>
            <a:pPr algn="ctr"/>
            <a:r>
              <a:rPr lang="en-US" sz="1000" dirty="0" smtClean="0"/>
              <a:t>1 Day Dual Entry</a:t>
            </a:r>
            <a:endParaRPr lang="en-US" sz="1000" dirty="0"/>
          </a:p>
        </p:txBody>
      </p:sp>
      <p:sp>
        <p:nvSpPr>
          <p:cNvPr id="95" name="TextBox 94"/>
          <p:cNvSpPr txBox="1"/>
          <p:nvPr/>
        </p:nvSpPr>
        <p:spPr>
          <a:xfrm>
            <a:off x="5105400" y="2895600"/>
            <a:ext cx="685800" cy="400110"/>
          </a:xfrm>
          <a:prstGeom prst="rect">
            <a:avLst/>
          </a:prstGeom>
          <a:noFill/>
        </p:spPr>
        <p:txBody>
          <a:bodyPr wrap="square" rtlCol="0">
            <a:spAutoFit/>
          </a:bodyPr>
          <a:lstStyle/>
          <a:p>
            <a:pPr algn="ctr"/>
            <a:r>
              <a:rPr lang="en-US" sz="1000" b="1" dirty="0" smtClean="0"/>
              <a:t>May Auction</a:t>
            </a:r>
            <a:endParaRPr lang="en-US" sz="1000" b="1" dirty="0"/>
          </a:p>
        </p:txBody>
      </p:sp>
      <p:sp>
        <p:nvSpPr>
          <p:cNvPr id="96" name="TextBox 95"/>
          <p:cNvSpPr txBox="1"/>
          <p:nvPr/>
        </p:nvSpPr>
        <p:spPr>
          <a:xfrm>
            <a:off x="6324600" y="990600"/>
            <a:ext cx="990600" cy="553998"/>
          </a:xfrm>
          <a:prstGeom prst="rect">
            <a:avLst/>
          </a:prstGeom>
          <a:noFill/>
        </p:spPr>
        <p:txBody>
          <a:bodyPr wrap="square" rtlCol="0">
            <a:spAutoFit/>
          </a:bodyPr>
          <a:lstStyle/>
          <a:p>
            <a:pPr algn="ctr"/>
            <a:r>
              <a:rPr lang="en-US" sz="1000" dirty="0" smtClean="0"/>
              <a:t>Integrated Credit Management</a:t>
            </a:r>
            <a:endParaRPr lang="en-US" sz="1000" dirty="0"/>
          </a:p>
        </p:txBody>
      </p:sp>
      <p:sp>
        <p:nvSpPr>
          <p:cNvPr id="98" name="TextBox 97"/>
          <p:cNvSpPr txBox="1"/>
          <p:nvPr/>
        </p:nvSpPr>
        <p:spPr>
          <a:xfrm>
            <a:off x="6934200" y="1981200"/>
            <a:ext cx="1066800" cy="400110"/>
          </a:xfrm>
          <a:prstGeom prst="rect">
            <a:avLst/>
          </a:prstGeom>
          <a:noFill/>
        </p:spPr>
        <p:txBody>
          <a:bodyPr wrap="square" rtlCol="0">
            <a:spAutoFit/>
          </a:bodyPr>
          <a:lstStyle/>
          <a:p>
            <a:pPr algn="ctr"/>
            <a:r>
              <a:rPr lang="en-US" sz="1000" b="1" dirty="0" smtClean="0"/>
              <a:t>Phase 5:Full Functionality</a:t>
            </a:r>
            <a:endParaRPr lang="en-US" sz="1000" b="1" dirty="0"/>
          </a:p>
        </p:txBody>
      </p:sp>
      <p:sp>
        <p:nvSpPr>
          <p:cNvPr id="100" name="TextBox 99"/>
          <p:cNvSpPr txBox="1"/>
          <p:nvPr/>
        </p:nvSpPr>
        <p:spPr>
          <a:xfrm>
            <a:off x="8232423" y="2286000"/>
            <a:ext cx="990600" cy="553998"/>
          </a:xfrm>
          <a:prstGeom prst="rect">
            <a:avLst/>
          </a:prstGeom>
          <a:noFill/>
        </p:spPr>
        <p:txBody>
          <a:bodyPr wrap="square" rtlCol="0">
            <a:spAutoFit/>
          </a:bodyPr>
          <a:lstStyle/>
          <a:p>
            <a:pPr algn="ctr"/>
            <a:r>
              <a:rPr lang="en-US" sz="1000" b="1" dirty="0" smtClean="0"/>
              <a:t>Phase 5:</a:t>
            </a:r>
          </a:p>
          <a:p>
            <a:pPr algn="ctr"/>
            <a:r>
              <a:rPr lang="en-US" sz="1000" b="1" dirty="0" smtClean="0"/>
              <a:t>Full Functionality</a:t>
            </a:r>
            <a:endParaRPr lang="en-US" sz="1000" b="1" dirty="0"/>
          </a:p>
        </p:txBody>
      </p:sp>
      <p:sp>
        <p:nvSpPr>
          <p:cNvPr id="94" name="TextBox 93"/>
          <p:cNvSpPr txBox="1"/>
          <p:nvPr/>
        </p:nvSpPr>
        <p:spPr>
          <a:xfrm>
            <a:off x="7772400" y="2133600"/>
            <a:ext cx="685800" cy="246221"/>
          </a:xfrm>
          <a:prstGeom prst="rect">
            <a:avLst/>
          </a:prstGeom>
          <a:noFill/>
        </p:spPr>
        <p:txBody>
          <a:bodyPr wrap="square" rtlCol="0">
            <a:spAutoFit/>
          </a:bodyPr>
          <a:lstStyle/>
          <a:p>
            <a:pPr algn="ctr"/>
            <a:r>
              <a:rPr lang="en-US" sz="1000" b="1" dirty="0" smtClean="0"/>
              <a:t>RARF</a:t>
            </a:r>
            <a:endParaRPr lang="en-US" sz="1000" b="1" dirty="0"/>
          </a:p>
        </p:txBody>
      </p:sp>
      <p:sp>
        <p:nvSpPr>
          <p:cNvPr id="102" name="TextBox 101"/>
          <p:cNvSpPr txBox="1"/>
          <p:nvPr/>
        </p:nvSpPr>
        <p:spPr>
          <a:xfrm>
            <a:off x="2743200" y="6019801"/>
            <a:ext cx="533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SEM</a:t>
            </a:r>
            <a:endParaRPr lang="en-US" sz="1000" b="1" dirty="0">
              <a:solidFill>
                <a:schemeClr val="accent2"/>
              </a:solidFill>
            </a:endParaRPr>
          </a:p>
        </p:txBody>
      </p:sp>
      <p:sp>
        <p:nvSpPr>
          <p:cNvPr id="103" name="TextBox 102"/>
          <p:cNvSpPr txBox="1"/>
          <p:nvPr/>
        </p:nvSpPr>
        <p:spPr>
          <a:xfrm>
            <a:off x="3429000" y="6002180"/>
            <a:ext cx="16002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2.1</a:t>
            </a:r>
            <a:endParaRPr lang="en-US" sz="1000" b="1" dirty="0">
              <a:solidFill>
                <a:schemeClr val="accent2"/>
              </a:solidFill>
            </a:endParaRPr>
          </a:p>
        </p:txBody>
      </p:sp>
      <p:sp>
        <p:nvSpPr>
          <p:cNvPr id="104" name="TextBox 103"/>
          <p:cNvSpPr txBox="1"/>
          <p:nvPr/>
        </p:nvSpPr>
        <p:spPr>
          <a:xfrm>
            <a:off x="3429000" y="6230781"/>
            <a:ext cx="2209800" cy="246219"/>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3.0</a:t>
            </a:r>
            <a:endParaRPr lang="en-US" sz="1000" b="1" dirty="0">
              <a:solidFill>
                <a:schemeClr val="accent2"/>
              </a:solidFill>
            </a:endParaRPr>
          </a:p>
        </p:txBody>
      </p:sp>
      <p:sp>
        <p:nvSpPr>
          <p:cNvPr id="107" name="Left Bracket 106"/>
          <p:cNvSpPr/>
          <p:nvPr/>
        </p:nvSpPr>
        <p:spPr>
          <a:xfrm rot="16200000">
            <a:off x="8012905" y="4953001"/>
            <a:ext cx="304801" cy="1828802"/>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Left Bracket 107"/>
          <p:cNvSpPr/>
          <p:nvPr/>
        </p:nvSpPr>
        <p:spPr>
          <a:xfrm rot="16200000">
            <a:off x="2857502" y="5600703"/>
            <a:ext cx="304800" cy="533398"/>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Left Bracket 108"/>
          <p:cNvSpPr/>
          <p:nvPr/>
        </p:nvSpPr>
        <p:spPr>
          <a:xfrm rot="16200000">
            <a:off x="4076700" y="5067302"/>
            <a:ext cx="304800" cy="16002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Left Bracket 109"/>
          <p:cNvSpPr/>
          <p:nvPr/>
        </p:nvSpPr>
        <p:spPr>
          <a:xfrm rot="16200000">
            <a:off x="4267200" y="4876801"/>
            <a:ext cx="533400" cy="2209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Left Bracket 110"/>
          <p:cNvSpPr/>
          <p:nvPr/>
        </p:nvSpPr>
        <p:spPr>
          <a:xfrm rot="16200000">
            <a:off x="6324600" y="5334002"/>
            <a:ext cx="304800" cy="1066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TextBox 111"/>
          <p:cNvSpPr txBox="1"/>
          <p:nvPr/>
        </p:nvSpPr>
        <p:spPr>
          <a:xfrm>
            <a:off x="6096000" y="6078380"/>
            <a:ext cx="6858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4.0</a:t>
            </a:r>
            <a:endParaRPr lang="en-US" sz="1000" b="1" dirty="0">
              <a:solidFill>
                <a:schemeClr val="accent2"/>
              </a:solidFill>
            </a:endParaRPr>
          </a:p>
        </p:txBody>
      </p:sp>
      <p:sp>
        <p:nvSpPr>
          <p:cNvPr id="113" name="TextBox 112"/>
          <p:cNvSpPr txBox="1"/>
          <p:nvPr/>
        </p:nvSpPr>
        <p:spPr>
          <a:xfrm>
            <a:off x="7696200" y="6078380"/>
            <a:ext cx="914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5.0</a:t>
            </a:r>
            <a:endParaRPr lang="en-US" sz="1000" b="1" dirty="0">
              <a:solidFill>
                <a:schemeClr val="accent2"/>
              </a:solidFill>
            </a:endParaRPr>
          </a:p>
        </p:txBody>
      </p:sp>
      <p:sp>
        <p:nvSpPr>
          <p:cNvPr id="106" name="TextBox 105"/>
          <p:cNvSpPr txBox="1"/>
          <p:nvPr/>
        </p:nvSpPr>
        <p:spPr>
          <a:xfrm>
            <a:off x="7010400" y="1447800"/>
            <a:ext cx="914400" cy="400110"/>
          </a:xfrm>
          <a:prstGeom prst="rect">
            <a:avLst/>
          </a:prstGeom>
          <a:noFill/>
        </p:spPr>
        <p:txBody>
          <a:bodyPr wrap="square" rtlCol="0">
            <a:spAutoFit/>
          </a:bodyPr>
          <a:lstStyle/>
          <a:p>
            <a:pPr algn="ctr"/>
            <a:r>
              <a:rPr lang="en-US" sz="1000" dirty="0" smtClean="0"/>
              <a:t>NPRR 206 Integration</a:t>
            </a:r>
            <a:endParaRPr lang="en-US" sz="1000" dirty="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13700</TotalTime>
  <Words>5395</Words>
  <Application>Microsoft Office PowerPoint</Application>
  <PresentationFormat>On-screen Show (4:3)</PresentationFormat>
  <Paragraphs>1730</Paragraphs>
  <Slides>47</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Custom Design</vt:lpstr>
      <vt:lpstr>Acrobat Document</vt:lpstr>
      <vt:lpstr>Nodal Program Update</vt:lpstr>
      <vt:lpstr>Agenda</vt:lpstr>
      <vt:lpstr>Integrated Nodal Timeline – Go-Live December 1st, 2010</vt:lpstr>
      <vt:lpstr>2010 Market Trials Timeline – Go-Live December 1st, 2010</vt:lpstr>
      <vt:lpstr>Slide 5</vt:lpstr>
      <vt:lpstr>152 Days to Go-Live</vt:lpstr>
      <vt:lpstr>152 Days to Go-Live</vt:lpstr>
      <vt:lpstr>Slide 8</vt:lpstr>
      <vt:lpstr>Slide 9</vt:lpstr>
      <vt:lpstr>Nodal Defects Trends - High Priority  (Must Fix Before Go-Live)</vt:lpstr>
      <vt:lpstr>Nodal Defect Reporting  </vt:lpstr>
      <vt:lpstr>Nodal Program Risks &amp; Issues</vt:lpstr>
      <vt:lpstr>LFC Test Overview</vt:lpstr>
      <vt:lpstr>8-Hour LFC Test Update</vt:lpstr>
      <vt:lpstr>Slide 15</vt:lpstr>
      <vt:lpstr>Slide 16</vt:lpstr>
      <vt:lpstr>Slide 17</vt:lpstr>
      <vt:lpstr>Slide 18</vt:lpstr>
      <vt:lpstr>Slide 19</vt:lpstr>
      <vt:lpstr>Nodal Go-Live Update Review of Network Modeling Go-Live Items</vt:lpstr>
      <vt:lpstr>Readiness Methodology</vt:lpstr>
      <vt:lpstr>Protocol 21.12.3</vt:lpstr>
      <vt:lpstr>Slide 23</vt:lpstr>
      <vt:lpstr>Slide 24</vt:lpstr>
      <vt:lpstr>Slide 25</vt:lpstr>
      <vt:lpstr>For TAC Consideration</vt:lpstr>
      <vt:lpstr>Market Readiness </vt:lpstr>
      <vt:lpstr>Reminder – Nodal Registration Cutoff – QSEs and CRRAHs</vt:lpstr>
      <vt:lpstr>Next 60-days of Classes/Workshops</vt:lpstr>
      <vt:lpstr>Next 60-days of Classes/Workshops - continued</vt:lpstr>
      <vt:lpstr>RED/AMBER Metrics Summary</vt:lpstr>
      <vt:lpstr>RED/AMBER Metrics Summary</vt:lpstr>
      <vt:lpstr>Slide 33</vt:lpstr>
      <vt:lpstr>Nodal Program Risks &amp; Issues: Definitions</vt:lpstr>
      <vt:lpstr>60 Day Outlook : July Market Activities</vt:lpstr>
      <vt:lpstr>60 Day Outlook : August Market Activities</vt:lpstr>
      <vt:lpstr>DAM/RUC/SASM Operational Scenarios</vt:lpstr>
      <vt:lpstr>DAM/RUC/SASM Operational Scenarios</vt:lpstr>
      <vt:lpstr>Active Nodal Metrics</vt:lpstr>
      <vt:lpstr>Metrics Roadmap</vt:lpstr>
      <vt:lpstr>CRR Metrics</vt:lpstr>
      <vt:lpstr>Real-Time Metrics</vt:lpstr>
      <vt:lpstr>Day-Ahead Market Metrics</vt:lpstr>
      <vt:lpstr>Network Modeling Metrics</vt:lpstr>
      <vt:lpstr>Network Model Metrics</vt:lpstr>
      <vt:lpstr>Other Readiness Metrics</vt:lpstr>
      <vt:lpstr>Participant Readiness Touch Points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Jim Bohart</cp:lastModifiedBy>
  <cp:revision>572</cp:revision>
  <dcterms:created xsi:type="dcterms:W3CDTF">2005-04-21T14:28:35Z</dcterms:created>
  <dcterms:modified xsi:type="dcterms:W3CDTF">2010-06-25T16:24:28Z</dcterms:modified>
</cp:coreProperties>
</file>