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51"/>
  </p:notesMasterIdLst>
  <p:handoutMasterIdLst>
    <p:handoutMasterId r:id="rId52"/>
  </p:handoutMasterIdLst>
  <p:sldIdLst>
    <p:sldId id="458" r:id="rId2"/>
    <p:sldId id="459" r:id="rId3"/>
    <p:sldId id="680" r:id="rId4"/>
    <p:sldId id="681" r:id="rId5"/>
    <p:sldId id="609" r:id="rId6"/>
    <p:sldId id="579" r:id="rId7"/>
    <p:sldId id="580" r:id="rId8"/>
    <p:sldId id="695" r:id="rId9"/>
    <p:sldId id="560" r:id="rId10"/>
    <p:sldId id="582" r:id="rId11"/>
    <p:sldId id="626" r:id="rId12"/>
    <p:sldId id="732" r:id="rId13"/>
    <p:sldId id="733" r:id="rId14"/>
    <p:sldId id="729" r:id="rId15"/>
    <p:sldId id="734" r:id="rId16"/>
    <p:sldId id="735" r:id="rId17"/>
    <p:sldId id="736" r:id="rId18"/>
    <p:sldId id="737" r:id="rId19"/>
    <p:sldId id="724" r:id="rId20"/>
    <p:sldId id="726" r:id="rId21"/>
    <p:sldId id="727" r:id="rId22"/>
    <p:sldId id="696" r:id="rId23"/>
    <p:sldId id="691" r:id="rId24"/>
    <p:sldId id="711" r:id="rId25"/>
    <p:sldId id="692" r:id="rId26"/>
    <p:sldId id="693" r:id="rId27"/>
    <p:sldId id="694" r:id="rId28"/>
    <p:sldId id="713" r:id="rId29"/>
    <p:sldId id="738" r:id="rId30"/>
    <p:sldId id="470" r:id="rId31"/>
    <p:sldId id="698" r:id="rId32"/>
    <p:sldId id="699" r:id="rId33"/>
    <p:sldId id="700" r:id="rId34"/>
    <p:sldId id="701" r:id="rId35"/>
    <p:sldId id="481" r:id="rId36"/>
    <p:sldId id="510" r:id="rId37"/>
    <p:sldId id="631" r:id="rId38"/>
    <p:sldId id="632" r:id="rId39"/>
    <p:sldId id="661" r:id="rId40"/>
    <p:sldId id="662" r:id="rId41"/>
    <p:sldId id="702" r:id="rId42"/>
    <p:sldId id="703" r:id="rId43"/>
    <p:sldId id="704" r:id="rId44"/>
    <p:sldId id="705" r:id="rId45"/>
    <p:sldId id="706" r:id="rId46"/>
    <p:sldId id="707" r:id="rId47"/>
    <p:sldId id="708" r:id="rId48"/>
    <p:sldId id="709" r:id="rId49"/>
    <p:sldId id="716" r:id="rId5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949A"/>
    <a:srgbClr val="F2F2F2"/>
    <a:srgbClr val="0000CC"/>
    <a:srgbClr val="FF3300"/>
    <a:srgbClr val="FF9900"/>
    <a:srgbClr val="5469A2"/>
    <a:srgbClr val="294171"/>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66" autoAdjust="0"/>
    <p:restoredTop sz="93750" autoAdjust="0"/>
  </p:normalViewPr>
  <p:slideViewPr>
    <p:cSldViewPr>
      <p:cViewPr varScale="1">
        <p:scale>
          <a:sx n="83" d="100"/>
          <a:sy n="83" d="100"/>
        </p:scale>
        <p:origin x="-1248" y="-90"/>
      </p:cViewPr>
      <p:guideLst>
        <p:guide orient="horz" pos="4224"/>
        <p:guide pos="1536"/>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jdreyer\Local%20Settings\Temporary%20Internet%20Files\Content.Outlook\LWI39GL2\Rest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scatterChart>
        <c:scatterStyle val="lineMarker"/>
        <c:ser>
          <c:idx val="0"/>
          <c:order val="0"/>
          <c:trendline>
            <c:trendlineType val="poly"/>
            <c:order val="5"/>
          </c:trendline>
          <c:trendline>
            <c:trendlineType val="poly"/>
            <c:order val="5"/>
          </c:trendline>
          <c:xVal>
            <c:numRef>
              <c:f>Sheet1!$A$1:$CN$1</c:f>
              <c:numCache>
                <c:formatCode>m/d/yyyy</c:formatCode>
                <c:ptCount val="92"/>
                <c:pt idx="0">
                  <c:v>40225</c:v>
                </c:pt>
                <c:pt idx="1">
                  <c:v>40226</c:v>
                </c:pt>
                <c:pt idx="2">
                  <c:v>40227</c:v>
                </c:pt>
                <c:pt idx="3">
                  <c:v>40228</c:v>
                </c:pt>
                <c:pt idx="4">
                  <c:v>40231</c:v>
                </c:pt>
                <c:pt idx="5">
                  <c:v>40232</c:v>
                </c:pt>
                <c:pt idx="6">
                  <c:v>40233</c:v>
                </c:pt>
                <c:pt idx="7">
                  <c:v>40234</c:v>
                </c:pt>
                <c:pt idx="8">
                  <c:v>40235</c:v>
                </c:pt>
                <c:pt idx="9">
                  <c:v>40238</c:v>
                </c:pt>
                <c:pt idx="10">
                  <c:v>40239</c:v>
                </c:pt>
                <c:pt idx="11">
                  <c:v>40240</c:v>
                </c:pt>
                <c:pt idx="12">
                  <c:v>40241</c:v>
                </c:pt>
                <c:pt idx="13">
                  <c:v>40242</c:v>
                </c:pt>
                <c:pt idx="14">
                  <c:v>40245</c:v>
                </c:pt>
                <c:pt idx="15">
                  <c:v>40246</c:v>
                </c:pt>
                <c:pt idx="16">
                  <c:v>40247</c:v>
                </c:pt>
                <c:pt idx="17">
                  <c:v>40248</c:v>
                </c:pt>
                <c:pt idx="18">
                  <c:v>40249</c:v>
                </c:pt>
                <c:pt idx="19">
                  <c:v>40252</c:v>
                </c:pt>
                <c:pt idx="20">
                  <c:v>40253</c:v>
                </c:pt>
                <c:pt idx="21">
                  <c:v>40254</c:v>
                </c:pt>
                <c:pt idx="22">
                  <c:v>40255</c:v>
                </c:pt>
                <c:pt idx="23">
                  <c:v>40256</c:v>
                </c:pt>
                <c:pt idx="24">
                  <c:v>40259</c:v>
                </c:pt>
                <c:pt idx="25">
                  <c:v>40260</c:v>
                </c:pt>
                <c:pt idx="26">
                  <c:v>40261</c:v>
                </c:pt>
                <c:pt idx="27">
                  <c:v>40262</c:v>
                </c:pt>
                <c:pt idx="28">
                  <c:v>40263</c:v>
                </c:pt>
                <c:pt idx="29">
                  <c:v>40266</c:v>
                </c:pt>
                <c:pt idx="30">
                  <c:v>40267</c:v>
                </c:pt>
                <c:pt idx="31">
                  <c:v>40268</c:v>
                </c:pt>
                <c:pt idx="32">
                  <c:v>40269</c:v>
                </c:pt>
                <c:pt idx="33">
                  <c:v>40270</c:v>
                </c:pt>
                <c:pt idx="34">
                  <c:v>40273</c:v>
                </c:pt>
                <c:pt idx="35">
                  <c:v>40274</c:v>
                </c:pt>
                <c:pt idx="36">
                  <c:v>40275</c:v>
                </c:pt>
                <c:pt idx="37">
                  <c:v>40276</c:v>
                </c:pt>
                <c:pt idx="38">
                  <c:v>40277</c:v>
                </c:pt>
                <c:pt idx="39">
                  <c:v>40280</c:v>
                </c:pt>
                <c:pt idx="40">
                  <c:v>40281</c:v>
                </c:pt>
                <c:pt idx="41">
                  <c:v>40282</c:v>
                </c:pt>
                <c:pt idx="42">
                  <c:v>40283</c:v>
                </c:pt>
                <c:pt idx="43">
                  <c:v>40284</c:v>
                </c:pt>
                <c:pt idx="44">
                  <c:v>40287</c:v>
                </c:pt>
                <c:pt idx="45">
                  <c:v>40288</c:v>
                </c:pt>
                <c:pt idx="46">
                  <c:v>40289</c:v>
                </c:pt>
                <c:pt idx="47">
                  <c:v>40290</c:v>
                </c:pt>
                <c:pt idx="48">
                  <c:v>40291</c:v>
                </c:pt>
                <c:pt idx="49">
                  <c:v>40294</c:v>
                </c:pt>
                <c:pt idx="50">
                  <c:v>40295</c:v>
                </c:pt>
                <c:pt idx="51">
                  <c:v>40296</c:v>
                </c:pt>
                <c:pt idx="52">
                  <c:v>40297</c:v>
                </c:pt>
                <c:pt idx="53">
                  <c:v>40298</c:v>
                </c:pt>
                <c:pt idx="54">
                  <c:v>40301</c:v>
                </c:pt>
                <c:pt idx="55">
                  <c:v>40302</c:v>
                </c:pt>
                <c:pt idx="56">
                  <c:v>40303</c:v>
                </c:pt>
                <c:pt idx="57">
                  <c:v>40304</c:v>
                </c:pt>
                <c:pt idx="58">
                  <c:v>40305</c:v>
                </c:pt>
                <c:pt idx="59">
                  <c:v>40308</c:v>
                </c:pt>
                <c:pt idx="60">
                  <c:v>40309</c:v>
                </c:pt>
                <c:pt idx="61">
                  <c:v>40310</c:v>
                </c:pt>
                <c:pt idx="62">
                  <c:v>40311</c:v>
                </c:pt>
                <c:pt idx="63">
                  <c:v>40312</c:v>
                </c:pt>
                <c:pt idx="64">
                  <c:v>40315</c:v>
                </c:pt>
                <c:pt idx="65">
                  <c:v>40316</c:v>
                </c:pt>
                <c:pt idx="66">
                  <c:v>40317</c:v>
                </c:pt>
                <c:pt idx="67">
                  <c:v>40318</c:v>
                </c:pt>
                <c:pt idx="68">
                  <c:v>40319</c:v>
                </c:pt>
                <c:pt idx="69">
                  <c:v>40322</c:v>
                </c:pt>
                <c:pt idx="70">
                  <c:v>40323</c:v>
                </c:pt>
                <c:pt idx="71">
                  <c:v>40324</c:v>
                </c:pt>
                <c:pt idx="72">
                  <c:v>40325</c:v>
                </c:pt>
                <c:pt idx="73">
                  <c:v>40326</c:v>
                </c:pt>
                <c:pt idx="74">
                  <c:v>40330</c:v>
                </c:pt>
                <c:pt idx="75">
                  <c:v>40331</c:v>
                </c:pt>
                <c:pt idx="76">
                  <c:v>40333</c:v>
                </c:pt>
                <c:pt idx="77">
                  <c:v>40334</c:v>
                </c:pt>
                <c:pt idx="78">
                  <c:v>40336</c:v>
                </c:pt>
                <c:pt idx="79">
                  <c:v>40337</c:v>
                </c:pt>
                <c:pt idx="80">
                  <c:v>40338</c:v>
                </c:pt>
                <c:pt idx="81">
                  <c:v>40339</c:v>
                </c:pt>
                <c:pt idx="82">
                  <c:v>40340</c:v>
                </c:pt>
                <c:pt idx="83">
                  <c:v>40343</c:v>
                </c:pt>
                <c:pt idx="84">
                  <c:v>40344</c:v>
                </c:pt>
                <c:pt idx="85">
                  <c:v>40345</c:v>
                </c:pt>
                <c:pt idx="86">
                  <c:v>40346</c:v>
                </c:pt>
                <c:pt idx="87">
                  <c:v>40347</c:v>
                </c:pt>
                <c:pt idx="88">
                  <c:v>40350</c:v>
                </c:pt>
                <c:pt idx="89">
                  <c:v>40351</c:v>
                </c:pt>
                <c:pt idx="90">
                  <c:v>40352</c:v>
                </c:pt>
                <c:pt idx="91">
                  <c:v>40353</c:v>
                </c:pt>
              </c:numCache>
            </c:numRef>
          </c:xVal>
          <c:yVal>
            <c:numRef>
              <c:f>Sheet1!$A$2:$CN$2</c:f>
              <c:numCache>
                <c:formatCode>General</c:formatCode>
                <c:ptCount val="92"/>
                <c:pt idx="0">
                  <c:v>1</c:v>
                </c:pt>
                <c:pt idx="1">
                  <c:v>6</c:v>
                </c:pt>
                <c:pt idx="2">
                  <c:v>2</c:v>
                </c:pt>
                <c:pt idx="3">
                  <c:v>0</c:v>
                </c:pt>
                <c:pt idx="4">
                  <c:v>4</c:v>
                </c:pt>
                <c:pt idx="5">
                  <c:v>0</c:v>
                </c:pt>
                <c:pt idx="6">
                  <c:v>6</c:v>
                </c:pt>
                <c:pt idx="7">
                  <c:v>1</c:v>
                </c:pt>
                <c:pt idx="8">
                  <c:v>9</c:v>
                </c:pt>
                <c:pt idx="9">
                  <c:v>2</c:v>
                </c:pt>
                <c:pt idx="10">
                  <c:v>1</c:v>
                </c:pt>
                <c:pt idx="11">
                  <c:v>0</c:v>
                </c:pt>
                <c:pt idx="12">
                  <c:v>1</c:v>
                </c:pt>
                <c:pt idx="13">
                  <c:v>1</c:v>
                </c:pt>
                <c:pt idx="14">
                  <c:v>0</c:v>
                </c:pt>
                <c:pt idx="15">
                  <c:v>0</c:v>
                </c:pt>
                <c:pt idx="16">
                  <c:v>4</c:v>
                </c:pt>
                <c:pt idx="17">
                  <c:v>0</c:v>
                </c:pt>
                <c:pt idx="18">
                  <c:v>4</c:v>
                </c:pt>
                <c:pt idx="19">
                  <c:v>4</c:v>
                </c:pt>
                <c:pt idx="20">
                  <c:v>6</c:v>
                </c:pt>
                <c:pt idx="21">
                  <c:v>0</c:v>
                </c:pt>
                <c:pt idx="22">
                  <c:v>0</c:v>
                </c:pt>
                <c:pt idx="23">
                  <c:v>0</c:v>
                </c:pt>
                <c:pt idx="24">
                  <c:v>0</c:v>
                </c:pt>
                <c:pt idx="25">
                  <c:v>2</c:v>
                </c:pt>
                <c:pt idx="26">
                  <c:v>0</c:v>
                </c:pt>
                <c:pt idx="27">
                  <c:v>2</c:v>
                </c:pt>
                <c:pt idx="28">
                  <c:v>1</c:v>
                </c:pt>
                <c:pt idx="29">
                  <c:v>0</c:v>
                </c:pt>
                <c:pt idx="30">
                  <c:v>0</c:v>
                </c:pt>
                <c:pt idx="31">
                  <c:v>1</c:v>
                </c:pt>
                <c:pt idx="32">
                  <c:v>0</c:v>
                </c:pt>
                <c:pt idx="33">
                  <c:v>1</c:v>
                </c:pt>
                <c:pt idx="34">
                  <c:v>1</c:v>
                </c:pt>
                <c:pt idx="35">
                  <c:v>0</c:v>
                </c:pt>
                <c:pt idx="36">
                  <c:v>0</c:v>
                </c:pt>
                <c:pt idx="37">
                  <c:v>2</c:v>
                </c:pt>
                <c:pt idx="38">
                  <c:v>1</c:v>
                </c:pt>
                <c:pt idx="39">
                  <c:v>0</c:v>
                </c:pt>
                <c:pt idx="40">
                  <c:v>1</c:v>
                </c:pt>
                <c:pt idx="41">
                  <c:v>0</c:v>
                </c:pt>
                <c:pt idx="42">
                  <c:v>1</c:v>
                </c:pt>
                <c:pt idx="43">
                  <c:v>0</c:v>
                </c:pt>
                <c:pt idx="44">
                  <c:v>0</c:v>
                </c:pt>
                <c:pt idx="45">
                  <c:v>1</c:v>
                </c:pt>
                <c:pt idx="46">
                  <c:v>2</c:v>
                </c:pt>
                <c:pt idx="47">
                  <c:v>1</c:v>
                </c:pt>
                <c:pt idx="48">
                  <c:v>1</c:v>
                </c:pt>
                <c:pt idx="49">
                  <c:v>2</c:v>
                </c:pt>
                <c:pt idx="50">
                  <c:v>0</c:v>
                </c:pt>
                <c:pt idx="51">
                  <c:v>3</c:v>
                </c:pt>
                <c:pt idx="52">
                  <c:v>1</c:v>
                </c:pt>
                <c:pt idx="53">
                  <c:v>1</c:v>
                </c:pt>
                <c:pt idx="54">
                  <c:v>9</c:v>
                </c:pt>
                <c:pt idx="55">
                  <c:v>3</c:v>
                </c:pt>
                <c:pt idx="56">
                  <c:v>5</c:v>
                </c:pt>
                <c:pt idx="57">
                  <c:v>4</c:v>
                </c:pt>
                <c:pt idx="58">
                  <c:v>3</c:v>
                </c:pt>
                <c:pt idx="59">
                  <c:v>2</c:v>
                </c:pt>
                <c:pt idx="60">
                  <c:v>2</c:v>
                </c:pt>
                <c:pt idx="61">
                  <c:v>2</c:v>
                </c:pt>
                <c:pt idx="62">
                  <c:v>7</c:v>
                </c:pt>
                <c:pt idx="63">
                  <c:v>6</c:v>
                </c:pt>
                <c:pt idx="64">
                  <c:v>5</c:v>
                </c:pt>
                <c:pt idx="65">
                  <c:v>7</c:v>
                </c:pt>
                <c:pt idx="66">
                  <c:v>6</c:v>
                </c:pt>
                <c:pt idx="67">
                  <c:v>9</c:v>
                </c:pt>
                <c:pt idx="68">
                  <c:v>5</c:v>
                </c:pt>
                <c:pt idx="69">
                  <c:v>6</c:v>
                </c:pt>
                <c:pt idx="70">
                  <c:v>9</c:v>
                </c:pt>
                <c:pt idx="71">
                  <c:v>6</c:v>
                </c:pt>
                <c:pt idx="72">
                  <c:v>3</c:v>
                </c:pt>
                <c:pt idx="73">
                  <c:v>10</c:v>
                </c:pt>
                <c:pt idx="74">
                  <c:v>1</c:v>
                </c:pt>
                <c:pt idx="75">
                  <c:v>2</c:v>
                </c:pt>
                <c:pt idx="76">
                  <c:v>2</c:v>
                </c:pt>
                <c:pt idx="77">
                  <c:v>2</c:v>
                </c:pt>
                <c:pt idx="78">
                  <c:v>2</c:v>
                </c:pt>
                <c:pt idx="79">
                  <c:v>1</c:v>
                </c:pt>
                <c:pt idx="80">
                  <c:v>3</c:v>
                </c:pt>
                <c:pt idx="81">
                  <c:v>3</c:v>
                </c:pt>
                <c:pt idx="82">
                  <c:v>4</c:v>
                </c:pt>
                <c:pt idx="83">
                  <c:v>3</c:v>
                </c:pt>
                <c:pt idx="84">
                  <c:v>2</c:v>
                </c:pt>
                <c:pt idx="85">
                  <c:v>7</c:v>
                </c:pt>
                <c:pt idx="86">
                  <c:v>8</c:v>
                </c:pt>
                <c:pt idx="87">
                  <c:v>4</c:v>
                </c:pt>
                <c:pt idx="88">
                  <c:v>2</c:v>
                </c:pt>
                <c:pt idx="89">
                  <c:v>5</c:v>
                </c:pt>
                <c:pt idx="90">
                  <c:v>5</c:v>
                </c:pt>
                <c:pt idx="91">
                  <c:v>9</c:v>
                </c:pt>
              </c:numCache>
            </c:numRef>
          </c:yVal>
        </c:ser>
        <c:axId val="40507264"/>
        <c:axId val="40521728"/>
      </c:scatterChart>
      <c:valAx>
        <c:axId val="40507264"/>
        <c:scaling>
          <c:orientation val="minMax"/>
          <c:max val="40355"/>
          <c:min val="40226"/>
        </c:scaling>
        <c:axPos val="b"/>
        <c:majorGridlines>
          <c:spPr>
            <a:ln>
              <a:solidFill>
                <a:schemeClr val="accent1"/>
              </a:solidFill>
            </a:ln>
            <a:effectLst>
              <a:outerShdw blurRad="50800" dist="50800" dir="5400000" sx="5000" sy="5000" algn="ctr" rotWithShape="0">
                <a:srgbClr val="000000">
                  <a:alpha val="43137"/>
                </a:srgbClr>
              </a:outerShdw>
            </a:effectLst>
          </c:spPr>
        </c:majorGridlines>
        <c:minorGridlines/>
        <c:title>
          <c:tx>
            <c:rich>
              <a:bodyPr/>
              <a:lstStyle/>
              <a:p>
                <a:pPr>
                  <a:defRPr/>
                </a:pPr>
                <a:r>
                  <a:rPr lang="en-US"/>
                  <a:t>Date</a:t>
                </a:r>
              </a:p>
            </c:rich>
          </c:tx>
          <c:layout/>
        </c:title>
        <c:numFmt formatCode="m/d;@" sourceLinked="0"/>
        <c:tickLblPos val="low"/>
        <c:txPr>
          <a:bodyPr rot="5400000" vert="horz" anchor="ctr" anchorCtr="0"/>
          <a:lstStyle/>
          <a:p>
            <a:pPr>
              <a:defRPr/>
            </a:pPr>
            <a:endParaRPr lang="en-US"/>
          </a:p>
        </c:txPr>
        <c:crossAx val="40521728"/>
        <c:crosses val="autoZero"/>
        <c:crossBetween val="midCat"/>
        <c:majorUnit val="5"/>
        <c:minorUnit val="1"/>
      </c:valAx>
      <c:valAx>
        <c:axId val="40521728"/>
        <c:scaling>
          <c:orientation val="minMax"/>
        </c:scaling>
        <c:axPos val="l"/>
        <c:majorGridlines/>
        <c:minorGridlines/>
        <c:title>
          <c:tx>
            <c:rich>
              <a:bodyPr/>
              <a:lstStyle/>
              <a:p>
                <a:pPr>
                  <a:defRPr/>
                </a:pPr>
                <a:r>
                  <a:rPr lang="en-US"/>
                  <a:t>Number</a:t>
                </a:r>
                <a:r>
                  <a:rPr lang="en-US" baseline="0"/>
                  <a:t> of Restarts</a:t>
                </a:r>
                <a:endParaRPr lang="en-US"/>
              </a:p>
            </c:rich>
          </c:tx>
          <c:layout/>
        </c:title>
        <c:numFmt formatCode="General" sourceLinked="1"/>
        <c:tickLblPos val="nextTo"/>
        <c:crossAx val="40507264"/>
        <c:crosses val="autoZero"/>
        <c:crossBetween val="midCat"/>
      </c:valAx>
    </c:plotArea>
    <c:legend>
      <c:legendPos val="b"/>
      <c:legendEntry>
        <c:idx val="1"/>
        <c:delete val="1"/>
      </c:legendEntry>
      <c:layout/>
    </c:legend>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7" tIns="46584" rIns="93167" bIns="46584"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7" tIns="46584" rIns="93167" bIns="46584" rtlCol="0"/>
          <a:lstStyle>
            <a:lvl1pPr algn="r">
              <a:defRPr sz="1200"/>
            </a:lvl1pPr>
          </a:lstStyle>
          <a:p>
            <a:fld id="{C86E9F34-AA71-4B55-B351-582A0031BA93}" type="datetimeFigureOut">
              <a:rPr lang="en-US" smtClean="0"/>
              <a:pPr/>
              <a:t>7/1/2010</a:t>
            </a:fld>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67" tIns="46584" rIns="93167" bIns="46584"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7" tIns="46584" rIns="93167" bIns="46584" rtlCol="0" anchor="b"/>
          <a:lstStyle>
            <a:lvl1pPr algn="r">
              <a:defRPr sz="1200"/>
            </a:lvl1pPr>
          </a:lstStyle>
          <a:p>
            <a:fld id="{72FA21C5-56C1-44A6-A079-302B9572B78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1"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lvl1pPr algn="r">
              <a:defRPr sz="12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7" tIns="46584" rIns="93167" bIns="465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1"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defRPr sz="1200"/>
            </a:lvl1pPr>
          </a:lstStyle>
          <a:p>
            <a:pPr>
              <a:defRPr/>
            </a:pPr>
            <a:endParaRPr lang="en-US"/>
          </a:p>
        </p:txBody>
      </p:sp>
      <p:sp>
        <p:nvSpPr>
          <p:cNvPr id="27655"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7" tIns="46584" rIns="93167" bIns="46584" numCol="1" anchor="b" anchorCtr="0" compatLnSpc="1">
            <a:prstTxWarp prst="textNoShape">
              <a:avLst/>
            </a:prstTxWarp>
          </a:bodyPr>
          <a:lstStyle>
            <a:lvl1pPr algn="r">
              <a:defRPr sz="1200"/>
            </a:lvl1pPr>
          </a:lstStyle>
          <a:p>
            <a:pPr>
              <a:defRPr/>
            </a:pPr>
            <a:fld id="{D0E3D929-98C8-4E17-93F9-222E2EB2165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dirty="0" smtClean="0"/>
          </a:p>
        </p:txBody>
      </p:sp>
      <p:sp>
        <p:nvSpPr>
          <p:cNvPr id="41988" name="Slide Number Placeholder 3"/>
          <p:cNvSpPr>
            <a:spLocks noGrp="1"/>
          </p:cNvSpPr>
          <p:nvPr>
            <p:ph type="sldNum" sz="quarter" idx="5"/>
          </p:nvPr>
        </p:nvSpPr>
        <p:spPr>
          <a:noFill/>
        </p:spPr>
        <p:txBody>
          <a:bodyPr/>
          <a:lstStyle/>
          <a:p>
            <a:fld id="{3D79845F-F883-4D35-86A7-93FD2AF56AC7}" type="slidenum">
              <a:rPr lang="en-US" smtClean="0"/>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US" smtClean="0"/>
          </a:p>
        </p:txBody>
      </p:sp>
      <p:sp>
        <p:nvSpPr>
          <p:cNvPr id="16387" name="Slide Number Placeholder 3"/>
          <p:cNvSpPr>
            <a:spLocks noGrp="1"/>
          </p:cNvSpPr>
          <p:nvPr>
            <p:ph type="sldNum" sz="quarter" idx="5"/>
          </p:nvPr>
        </p:nvSpPr>
        <p:spPr>
          <a:noFill/>
        </p:spPr>
        <p:txBody>
          <a:bodyPr/>
          <a:lstStyle/>
          <a:p>
            <a:fld id="{2731C249-0B62-49A6-8662-CF49C5ACE75C}" type="slidenum">
              <a:rPr lang="en-US" smtClean="0"/>
              <a:pPr/>
              <a:t>19</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1) Pricing Analysis</a:t>
            </a:r>
          </a:p>
          <a:p>
            <a:r>
              <a:rPr lang="en-US" sz="1200" kern="1200" dirty="0" smtClean="0">
                <a:solidFill>
                  <a:schemeClr val="tx1"/>
                </a:solidFill>
                <a:latin typeface="Arial" charset="0"/>
                <a:ea typeface="+mn-ea"/>
                <a:cs typeface="+mn-cs"/>
              </a:rPr>
              <a:t> SCED graphics, etc.</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2) FAQs</a:t>
            </a:r>
          </a:p>
          <a:p>
            <a:r>
              <a:rPr lang="en-US" sz="1200" kern="1200" dirty="0" smtClean="0">
                <a:solidFill>
                  <a:schemeClr val="tx1"/>
                </a:solidFill>
                <a:latin typeface="Arial" charset="0"/>
                <a:ea typeface="+mn-ea"/>
                <a:cs typeface="+mn-cs"/>
              </a:rPr>
              <a:t>Examples of types of questions (ie. what is the Fuel Index Price being used this week)</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Operational</a:t>
            </a:r>
          </a:p>
          <a:p>
            <a:r>
              <a:rPr lang="en-US" sz="1200" kern="1200" dirty="0" smtClean="0">
                <a:solidFill>
                  <a:schemeClr val="tx1"/>
                </a:solidFill>
                <a:latin typeface="Arial" charset="0"/>
                <a:ea typeface="+mn-ea"/>
                <a:cs typeface="+mn-cs"/>
              </a:rPr>
              <a:t>3) Individual unit control tests status as prep for market wide LFC tests</a:t>
            </a:r>
          </a:p>
          <a:p>
            <a:r>
              <a:rPr lang="en-US" sz="1200" kern="1200" dirty="0" smtClean="0">
                <a:solidFill>
                  <a:schemeClr val="tx1"/>
                </a:solidFill>
                <a:latin typeface="Arial" charset="0"/>
                <a:ea typeface="+mn-ea"/>
                <a:cs typeface="+mn-cs"/>
              </a:rPr>
              <a:t>EEBP testing</a:t>
            </a:r>
          </a:p>
          <a:p>
            <a:r>
              <a:rPr lang="en-US" sz="1200" kern="1200" dirty="0" smtClean="0">
                <a:solidFill>
                  <a:schemeClr val="tx1"/>
                </a:solidFill>
                <a:latin typeface="Arial" charset="0"/>
                <a:ea typeface="+mn-ea"/>
                <a:cs typeface="+mn-cs"/>
              </a:rPr>
              <a:t> </a:t>
            </a:r>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20</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1) Pricing Analysis</a:t>
            </a:r>
          </a:p>
          <a:p>
            <a:r>
              <a:rPr lang="en-US" sz="1200" kern="1200" dirty="0" smtClean="0">
                <a:solidFill>
                  <a:schemeClr val="tx1"/>
                </a:solidFill>
                <a:latin typeface="Arial" charset="0"/>
                <a:ea typeface="+mn-ea"/>
                <a:cs typeface="+mn-cs"/>
              </a:rPr>
              <a:t> SCED graphics, etc.</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2) FAQs</a:t>
            </a:r>
          </a:p>
          <a:p>
            <a:r>
              <a:rPr lang="en-US" sz="1200" kern="1200" dirty="0" smtClean="0">
                <a:solidFill>
                  <a:schemeClr val="tx1"/>
                </a:solidFill>
                <a:latin typeface="Arial" charset="0"/>
                <a:ea typeface="+mn-ea"/>
                <a:cs typeface="+mn-cs"/>
              </a:rPr>
              <a:t>Examples of types of questions (ie. what is the Fuel Index Price being used this week)</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Operational</a:t>
            </a:r>
          </a:p>
          <a:p>
            <a:r>
              <a:rPr lang="en-US" sz="1200" kern="1200" dirty="0" smtClean="0">
                <a:solidFill>
                  <a:schemeClr val="tx1"/>
                </a:solidFill>
                <a:latin typeface="Arial" charset="0"/>
                <a:ea typeface="+mn-ea"/>
                <a:cs typeface="+mn-cs"/>
              </a:rPr>
              <a:t>3) Individual unit control tests status as prep for market wide LFC tests</a:t>
            </a:r>
          </a:p>
          <a:p>
            <a:r>
              <a:rPr lang="en-US" sz="1200" kern="1200" dirty="0" smtClean="0">
                <a:solidFill>
                  <a:schemeClr val="tx1"/>
                </a:solidFill>
                <a:latin typeface="Arial" charset="0"/>
                <a:ea typeface="+mn-ea"/>
                <a:cs typeface="+mn-cs"/>
              </a:rPr>
              <a:t>EEBP testing</a:t>
            </a:r>
          </a:p>
          <a:p>
            <a:r>
              <a:rPr lang="en-US" sz="1200" kern="1200" dirty="0" smtClean="0">
                <a:solidFill>
                  <a:schemeClr val="tx1"/>
                </a:solidFill>
                <a:latin typeface="Arial" charset="0"/>
                <a:ea typeface="+mn-ea"/>
                <a:cs typeface="+mn-cs"/>
              </a:rPr>
              <a:t> </a:t>
            </a:r>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21</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ln/>
        </p:spPr>
        <p:txBody>
          <a:bodyPr/>
          <a:lstStyle/>
          <a:p>
            <a:endParaRPr lang="en-US" smtClean="0"/>
          </a:p>
        </p:txBody>
      </p:sp>
      <p:sp>
        <p:nvSpPr>
          <p:cNvPr id="16387" name="Slide Number Placeholder 3"/>
          <p:cNvSpPr>
            <a:spLocks noGrp="1"/>
          </p:cNvSpPr>
          <p:nvPr>
            <p:ph type="sldNum" sz="quarter" idx="5"/>
          </p:nvPr>
        </p:nvSpPr>
        <p:spPr>
          <a:noFill/>
        </p:spPr>
        <p:txBody>
          <a:bodyPr/>
          <a:lstStyle/>
          <a:p>
            <a:fld id="{2731C249-0B62-49A6-8662-CF49C5ACE75C}" type="slidenum">
              <a:rPr lang="en-US" smtClean="0"/>
              <a:pPr/>
              <a:t>22</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30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smtClean="0">
              <a:latin typeface="Arial" charset="0"/>
            </a:endParaRPr>
          </a:p>
        </p:txBody>
      </p:sp>
      <p:sp>
        <p:nvSpPr>
          <p:cNvPr id="44036" name="Slide Number Placeholder 3"/>
          <p:cNvSpPr>
            <a:spLocks noGrp="1"/>
          </p:cNvSpPr>
          <p:nvPr>
            <p:ph type="sldNum" sz="quarter" idx="5"/>
          </p:nvPr>
        </p:nvSpPr>
        <p:spPr>
          <a:noFill/>
        </p:spPr>
        <p:txBody>
          <a:bodyPr/>
          <a:lstStyle/>
          <a:p>
            <a:fld id="{E06A48D8-1B54-4F17-BDB7-9AE96BA4C788}" type="slidenum">
              <a:rPr lang="en-US" smtClean="0">
                <a:latin typeface="Arial" charset="0"/>
              </a:rPr>
              <a:pPr/>
              <a:t>36</a:t>
            </a:fld>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574B1D02-1120-4F42-9F50-562EB4F8ECEC}" type="slidenum">
              <a:rPr lang="en-US" smtClean="0"/>
              <a:pPr/>
              <a:t>2</a:t>
            </a:fld>
            <a:endParaRPr lang="en-US" dirty="0" smtClean="0"/>
          </a:p>
        </p:txBody>
      </p:sp>
      <p:sp>
        <p:nvSpPr>
          <p:cNvPr id="43011" name="Rectangle 7"/>
          <p:cNvSpPr txBox="1">
            <a:spLocks noGrp="1" noChangeArrowheads="1"/>
          </p:cNvSpPr>
          <p:nvPr/>
        </p:nvSpPr>
        <p:spPr bwMode="auto">
          <a:xfrm>
            <a:off x="3970338" y="8829676"/>
            <a:ext cx="3038475" cy="465138"/>
          </a:xfrm>
          <a:prstGeom prst="rect">
            <a:avLst/>
          </a:prstGeom>
          <a:noFill/>
          <a:ln w="9525">
            <a:noFill/>
            <a:miter lim="800000"/>
            <a:headEnd/>
            <a:tailEnd/>
          </a:ln>
        </p:spPr>
        <p:txBody>
          <a:bodyPr lIns="93162" tIns="46582" rIns="93162" bIns="46582" anchor="b"/>
          <a:lstStyle/>
          <a:p>
            <a:pPr algn="r"/>
            <a:fld id="{74CCC6BD-89B0-4AA5-BADB-A1F6A4233D07}" type="slidenum">
              <a:rPr lang="en-US" sz="1200"/>
              <a:pPr algn="r"/>
              <a:t>2</a:t>
            </a:fld>
            <a:endParaRPr lang="en-US" sz="1200" dirty="0"/>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noFill/>
          <a:ln/>
        </p:spPr>
        <p:txBody>
          <a:bodyPr lIns="93162" tIns="46582" rIns="93162" bIns="46582"/>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dirty="0" smtClean="0">
              <a:latin typeface="Arial" charset="0"/>
            </a:endParaRPr>
          </a:p>
        </p:txBody>
      </p:sp>
      <p:sp>
        <p:nvSpPr>
          <p:cNvPr id="22532" name="Slide Number Placeholder 3"/>
          <p:cNvSpPr>
            <a:spLocks noGrp="1"/>
          </p:cNvSpPr>
          <p:nvPr>
            <p:ph type="sldNum" sz="quarter" idx="5"/>
          </p:nvPr>
        </p:nvSpPr>
        <p:spPr>
          <a:noFill/>
        </p:spPr>
        <p:txBody>
          <a:bodyPr/>
          <a:lstStyle/>
          <a:p>
            <a:fld id="{6EF94B58-C141-4A78-91D1-A21856A5E15F}" type="slidenum">
              <a:rPr lang="en-US" smtClean="0">
                <a:latin typeface="Arial" charset="0"/>
              </a:rPr>
              <a:pPr/>
              <a:t>3</a:t>
            </a:fld>
            <a:endParaRPr lang="en-US"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Callout for Go-Live cutover – May 25th</a:t>
            </a:r>
            <a:endParaRPr lang="en-US" dirty="0"/>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 </a:t>
            </a:r>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1) Pricing Analysis</a:t>
            </a:r>
          </a:p>
          <a:p>
            <a:r>
              <a:rPr lang="en-US" sz="1200" kern="1200" dirty="0" smtClean="0">
                <a:solidFill>
                  <a:schemeClr val="tx1"/>
                </a:solidFill>
                <a:latin typeface="Arial" charset="0"/>
                <a:ea typeface="+mn-ea"/>
                <a:cs typeface="+mn-cs"/>
              </a:rPr>
              <a:t> SCED graphics, etc.</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2) FAQs</a:t>
            </a:r>
          </a:p>
          <a:p>
            <a:r>
              <a:rPr lang="en-US" sz="1200" kern="1200" dirty="0" smtClean="0">
                <a:solidFill>
                  <a:schemeClr val="tx1"/>
                </a:solidFill>
                <a:latin typeface="Arial" charset="0"/>
                <a:ea typeface="+mn-ea"/>
                <a:cs typeface="+mn-cs"/>
              </a:rPr>
              <a:t>Examples of types of questions (ie. what is the Fuel Index Price being used this week)</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Operational</a:t>
            </a:r>
          </a:p>
          <a:p>
            <a:r>
              <a:rPr lang="en-US" sz="1200" kern="1200" dirty="0" smtClean="0">
                <a:solidFill>
                  <a:schemeClr val="tx1"/>
                </a:solidFill>
                <a:latin typeface="Arial" charset="0"/>
                <a:ea typeface="+mn-ea"/>
                <a:cs typeface="+mn-cs"/>
              </a:rPr>
              <a:t>3) Individual unit control tests status as prep for market wide LFC tests</a:t>
            </a:r>
          </a:p>
          <a:p>
            <a:r>
              <a:rPr lang="en-US" sz="1200" kern="1200" dirty="0" smtClean="0">
                <a:solidFill>
                  <a:schemeClr val="tx1"/>
                </a:solidFill>
                <a:latin typeface="Arial" charset="0"/>
                <a:ea typeface="+mn-ea"/>
                <a:cs typeface="+mn-cs"/>
              </a:rPr>
              <a:t>EEBP testing</a:t>
            </a:r>
          </a:p>
          <a:p>
            <a:r>
              <a:rPr lang="en-US" sz="1200" kern="1200" dirty="0" smtClean="0">
                <a:solidFill>
                  <a:schemeClr val="tx1"/>
                </a:solidFill>
                <a:latin typeface="Arial" charset="0"/>
                <a:ea typeface="+mn-ea"/>
                <a:cs typeface="+mn-cs"/>
              </a:rPr>
              <a:t> </a:t>
            </a:r>
            <a:endParaRPr lang="en-US"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10</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8BAD4CB-4874-491C-9927-15050B987E1E}" type="slidenum">
              <a:rPr lang="en-US" smtClean="0"/>
              <a:pPr>
                <a:defRPr/>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81" name="Slide Image Placeholder 1"/>
          <p:cNvSpPr>
            <a:spLocks noGrp="1" noRot="1" noChangeAspect="1" noTextEdit="1"/>
          </p:cNvSpPr>
          <p:nvPr>
            <p:ph type="sldImg"/>
          </p:nvPr>
        </p:nvSpPr>
        <p:spPr>
          <a:ln/>
        </p:spPr>
      </p:sp>
      <p:sp>
        <p:nvSpPr>
          <p:cNvPr id="634882" name="Notes Placeholder 2"/>
          <p:cNvSpPr>
            <a:spLocks noGrp="1"/>
          </p:cNvSpPr>
          <p:nvPr>
            <p:ph type="body" idx="1"/>
          </p:nvPr>
        </p:nvSpPr>
        <p:spPr>
          <a:noFill/>
          <a:ln/>
        </p:spPr>
        <p:txBody>
          <a:bodyPr/>
          <a:lstStyle/>
          <a:p>
            <a:endParaRPr lang="en-US" dirty="0" smtClean="0"/>
          </a:p>
        </p:txBody>
      </p:sp>
      <p:sp>
        <p:nvSpPr>
          <p:cNvPr id="634883" name="Slide Number Placeholder 3"/>
          <p:cNvSpPr>
            <a:spLocks noGrp="1"/>
          </p:cNvSpPr>
          <p:nvPr>
            <p:ph type="sldNum" sz="quarter" idx="5"/>
          </p:nvPr>
        </p:nvSpPr>
        <p:spPr>
          <a:noFill/>
        </p:spPr>
        <p:txBody>
          <a:bodyPr/>
          <a:lstStyle/>
          <a:p>
            <a:fld id="{403A8C32-B454-480C-B471-DEB837EEB29D}" type="slidenum">
              <a:rPr lang="en-US" smtClean="0"/>
              <a:pPr/>
              <a:t>14</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a:t>Click to edit Master title style</a:t>
            </a:r>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smtClean="0"/>
              <a:t>1 July 2010</a:t>
            </a:r>
            <a:endParaRPr lang="en-US"/>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smtClean="0"/>
              <a:t>Technical Advisory Committee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20C95E4-FFD6-4524-8F68-00D041A24D56}"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52171C4-D1DC-4246-9991-AEBCED05D44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6FC2BE4-48FE-4B2C-9ABA-E301E8646B08}"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4DAD40B7-50F2-4D42-8863-B54E11CA5182}" type="slidenum">
              <a:rPr lang="en-US"/>
              <a:pPr>
                <a:defRPr/>
              </a:pPr>
              <a:t>‹#›</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6"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80D23F2C-3042-4167-8C30-E294131C2D79}"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8DC3ADDB-C31F-4C1B-B2BA-EC28B5231C29}" type="slidenum">
              <a:rPr lang="en-US"/>
              <a:pPr>
                <a:defRPr/>
              </a:pPr>
              <a:t>‹#›</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9"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CE9E9F6-49F5-4114-A362-305DADBA002F}" type="slidenum">
              <a:rPr lang="en-US"/>
              <a:pPr>
                <a:defRPr/>
              </a:pPr>
              <a:t>‹#›</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5"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F4A94A4-2AE7-42F0-BA7D-E2161122873D}" type="slidenum">
              <a:rPr lang="en-US"/>
              <a:pPr>
                <a:defRPr/>
              </a:pPr>
              <a:t>‹#›</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4"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08E11B0-0250-40B1-B28C-08004C5F8C3C}"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38CF0AE-3F7E-4BE2-82B8-85241F812761}" type="slidenum">
              <a:rPr lang="en-US"/>
              <a:pPr>
                <a:defRPr/>
              </a:pPr>
              <a:t>‹#›</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Technical Advisory Committee</a:t>
            </a:r>
            <a:endParaRPr lang="en-US"/>
          </a:p>
        </p:txBody>
      </p:sp>
      <p:sp>
        <p:nvSpPr>
          <p:cNvPr id="7" name="Rectangle 4"/>
          <p:cNvSpPr>
            <a:spLocks noGrp="1" noChangeArrowheads="1"/>
          </p:cNvSpPr>
          <p:nvPr>
            <p:ph type="dt" sz="half" idx="12"/>
          </p:nvPr>
        </p:nvSpPr>
        <p:spPr>
          <a:ln/>
        </p:spPr>
        <p:txBody>
          <a:bodyPr/>
          <a:lstStyle>
            <a:lvl1pPr>
              <a:defRPr/>
            </a:lvl1pPr>
          </a:lstStyle>
          <a:p>
            <a:pPr>
              <a:defRPr/>
            </a:pPr>
            <a:r>
              <a:rPr lang="en-US" smtClean="0"/>
              <a:t>1 July 2010</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F137BB1-540C-479D-8F2C-E75F6EA92CF4}" type="slidenum">
              <a:rPr lang="en-US"/>
              <a:pPr>
                <a:defRPr/>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smtClean="0"/>
              <a:t>Technical Advisory Committee</a:t>
            </a:r>
            <a:endParaRPr lang="en-US"/>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smtClean="0"/>
              <a:t>1 July 2010</a:t>
            </a:r>
            <a:endParaRPr lang="en-US"/>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0F9EB81D-DC81-4F7F-BC0A-688AEE598DC6}" type="slidenum">
              <a:rPr lang="en-US" sz="1200"/>
              <a:pPr algn="ctr">
                <a:defRPr/>
              </a:pPr>
              <a:t>‹#›</a:t>
            </a:fld>
            <a:endParaRPr lang="en-US" sz="1200"/>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nodal.ercot.com/training/courses/index.html"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nodal.ercot.com/training/courses/index.html"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Program Update</a:t>
            </a:r>
            <a:endParaRPr lang="en-US" sz="2400" dirty="0" smtClean="0"/>
          </a:p>
        </p:txBody>
      </p:sp>
      <p:sp>
        <p:nvSpPr>
          <p:cNvPr id="7171"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Jason Iacobucci</a:t>
            </a:r>
          </a:p>
          <a:p>
            <a:pPr algn="ctr" eaLnBrk="1" hangingPunct="1">
              <a:spcBef>
                <a:spcPct val="50000"/>
              </a:spcBef>
            </a:pPr>
            <a:r>
              <a:rPr lang="en-US" b="1" dirty="0" smtClean="0"/>
              <a:t>Nodal Program Manager</a:t>
            </a:r>
          </a:p>
          <a:p>
            <a:pPr algn="ctr" eaLnBrk="1" hangingPunct="1">
              <a:spcBef>
                <a:spcPct val="50000"/>
              </a:spcBef>
            </a:pPr>
            <a:endParaRPr lang="en-US" b="1" dirty="0" smtClean="0"/>
          </a:p>
          <a:p>
            <a:pPr algn="ctr" eaLnBrk="1" hangingPunct="1">
              <a:spcBef>
                <a:spcPct val="50000"/>
              </a:spcBef>
            </a:pPr>
            <a:r>
              <a:rPr lang="en-US" b="1" dirty="0" smtClean="0"/>
              <a:t>Technical Advisory Committee</a:t>
            </a:r>
          </a:p>
          <a:p>
            <a:pPr algn="ctr" eaLnBrk="1" hangingPunct="1">
              <a:spcBef>
                <a:spcPct val="50000"/>
              </a:spcBef>
            </a:pPr>
            <a:r>
              <a:rPr lang="en-US" b="1" dirty="0" smtClean="0"/>
              <a:t>1 July 2010</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r>
              <a:rPr lang="en-US" dirty="0" smtClean="0"/>
              <a:t>Nodal Program Risks &amp; Issues</a:t>
            </a:r>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1 July 2010</a:t>
            </a:r>
            <a:endParaRPr lang="en-US" dirty="0"/>
          </a:p>
        </p:txBody>
      </p:sp>
      <p:graphicFrame>
        <p:nvGraphicFramePr>
          <p:cNvPr id="6" name="Table 5"/>
          <p:cNvGraphicFramePr>
            <a:graphicFrameLocks noGrp="1"/>
          </p:cNvGraphicFramePr>
          <p:nvPr/>
        </p:nvGraphicFramePr>
        <p:xfrm>
          <a:off x="76201" y="746760"/>
          <a:ext cx="8991599" cy="4025846"/>
        </p:xfrm>
        <a:graphic>
          <a:graphicData uri="http://schemas.openxmlformats.org/drawingml/2006/table">
            <a:tbl>
              <a:tblPr>
                <a:effectLst/>
              </a:tblPr>
              <a:tblGrid>
                <a:gridCol w="2133599"/>
                <a:gridCol w="838200"/>
                <a:gridCol w="914400"/>
                <a:gridCol w="914400"/>
                <a:gridCol w="914400"/>
                <a:gridCol w="762000"/>
                <a:gridCol w="2514600"/>
              </a:tblGrid>
              <a:tr h="4263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Risk/Issue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Impacted Milestone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Target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cap="none" normalizeH="0" baseline="0" dirty="0" smtClean="0">
                          <a:ln>
                            <a:noFill/>
                          </a:ln>
                          <a:solidFill>
                            <a:srgbClr val="000000"/>
                          </a:solidFill>
                          <a:effectLst/>
                          <a:latin typeface="Arial" charset="0"/>
                        </a:rPr>
                        <a:t>Category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rgbClr val="000000"/>
                          </a:solidFill>
                          <a:effectLst/>
                          <a:latin typeface="Arial" charset="0"/>
                          <a:ea typeface="+mn-ea"/>
                          <a:cs typeface="+mn-cs"/>
                        </a:rPr>
                        <a:t>Probability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normalizeH="0" baseline="0" dirty="0" smtClean="0">
                          <a:ln>
                            <a:noFill/>
                          </a:ln>
                          <a:solidFill>
                            <a:srgbClr val="000000"/>
                          </a:solidFill>
                          <a:effectLst/>
                          <a:latin typeface="Arial" charset="0"/>
                          <a:ea typeface="+mn-ea"/>
                          <a:cs typeface="+mn-cs"/>
                        </a:rPr>
                        <a:t>Severity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Status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30246">
                <a:tc>
                  <a:txBody>
                    <a:bodyPr/>
                    <a:lstStyle/>
                    <a:p>
                      <a:pPr marL="0" marR="0" lvl="1" indent="0" algn="l"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normalizeH="0" baseline="0" dirty="0" smtClean="0">
                          <a:ln>
                            <a:noFill/>
                          </a:ln>
                          <a:solidFill>
                            <a:schemeClr val="tx1"/>
                          </a:solidFill>
                          <a:effectLst/>
                          <a:latin typeface="Arial" charset="0"/>
                          <a:ea typeface="+mn-ea"/>
                          <a:cs typeface="+mn-cs"/>
                        </a:rPr>
                        <a:t>Network Model Management</a:t>
                      </a:r>
                    </a:p>
                    <a:p>
                      <a:pPr marL="288925" marR="0" lvl="2"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Performance and availability issues around the NMMS.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July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Schedule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Med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High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Update given at NATF on 06/23</a:t>
                      </a: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Working closely with vendor to correct all issues</a:t>
                      </a: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Scheduled update at NAFT on 7/08 </a:t>
                      </a:r>
                    </a:p>
                    <a:p>
                      <a:pPr marL="112713" marR="0" lvl="0" indent="-112713" algn="l"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Market Design Assessment</a:t>
                      </a:r>
                    </a:p>
                    <a:p>
                      <a:pPr marL="274320" marR="0" lvl="1"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dirty="0" smtClean="0">
                          <a:ln>
                            <a:noFill/>
                          </a:ln>
                          <a:solidFill>
                            <a:schemeClr val="tx1"/>
                          </a:solidFill>
                          <a:effectLst/>
                          <a:latin typeface="Arial" charset="0"/>
                        </a:rPr>
                        <a:t>Risk around the protocol traceability project and the market results as each phase of market trials  becomes active. </a:t>
                      </a:r>
                      <a:endParaRPr kumimoji="0" lang="en-US" sz="1000" b="1" i="0" u="none" strike="noStrike" cap="none" normalizeH="0" baseline="0" dirty="0" smtClean="0">
                        <a:ln>
                          <a:noFill/>
                        </a:ln>
                        <a:solidFill>
                          <a:schemeClr val="tx1"/>
                        </a:solidFill>
                        <a:effectLst/>
                        <a:latin typeface="Arial" charset="0"/>
                      </a:endParaRPr>
                    </a:p>
                    <a:p>
                      <a:pPr marL="0" marR="0" lvl="1"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kern="1200" cap="none" normalizeH="0" baseline="0" dirty="0" smtClean="0">
                        <a:ln>
                          <a:noFill/>
                        </a:ln>
                        <a:solidFill>
                          <a:schemeClr val="tx1"/>
                        </a:solidFill>
                        <a:effectLst/>
                        <a:latin typeface="Arial"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August</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Scope / </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Low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High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cap="none" normalizeH="0" baseline="0" dirty="0" smtClean="0">
                          <a:ln>
                            <a:noFill/>
                          </a:ln>
                          <a:solidFill>
                            <a:schemeClr val="tx1"/>
                          </a:solidFill>
                          <a:effectLst/>
                          <a:latin typeface="Arial" charset="0"/>
                        </a:rPr>
                        <a:t> Building experienced market design team  to review and assess design and protocol alignment with market trials results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113024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Operational Readiness</a:t>
                      </a:r>
                    </a:p>
                    <a:p>
                      <a:pPr marL="274320" marR="0" lvl="1"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kern="1200" cap="none" normalizeH="0" baseline="0" dirty="0" smtClean="0">
                          <a:ln>
                            <a:noFill/>
                          </a:ln>
                          <a:solidFill>
                            <a:schemeClr val="tx1"/>
                          </a:solidFill>
                          <a:effectLst/>
                          <a:latin typeface="Arial" charset="0"/>
                          <a:ea typeface="+mn-ea"/>
                          <a:cs typeface="+mn-cs"/>
                        </a:rPr>
                        <a:t>Operational readiness of the Nodal systems and business processes are an increasing risk at this point in the 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1" i="0" u="none" strike="noStrike" cap="none" normalizeH="0" baseline="0" dirty="0" smtClean="0">
                          <a:ln>
                            <a:noFill/>
                          </a:ln>
                          <a:solidFill>
                            <a:schemeClr val="tx1"/>
                          </a:solidFill>
                          <a:effectLst/>
                          <a:latin typeface="Arial" charset="0"/>
                        </a:rPr>
                        <a:t>Program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September</a:t>
                      </a:r>
                    </a:p>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2010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Scope / Schedule/ 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Med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charset="0"/>
                        </a:rPr>
                        <a:t>High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Organizational capability assessments and improvement recommendations  are under review by executive management</a:t>
                      </a:r>
                      <a:endParaRPr kumimoji="0" lang="en-US" sz="400" b="0" i="0"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The PMO has and will continue to identify critical deficiencies and implement mitigation strategies to ensure delivery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ubtitle 6"/>
          <p:cNvSpPr>
            <a:spLocks noGrp="1"/>
          </p:cNvSpPr>
          <p:nvPr>
            <p:ph type="subTitle" idx="1"/>
          </p:nvPr>
        </p:nvSpPr>
        <p:spPr>
          <a:xfrm>
            <a:off x="457200" y="3581400"/>
            <a:ext cx="8229600" cy="1143000"/>
          </a:xfrm>
        </p:spPr>
        <p:txBody>
          <a:bodyPr/>
          <a:lstStyle/>
          <a:p>
            <a:pPr algn="ctr"/>
            <a:r>
              <a:rPr lang="en-US" dirty="0" smtClean="0"/>
              <a:t>Kenneth Ragsdale</a:t>
            </a:r>
          </a:p>
          <a:p>
            <a:pPr algn="ctr"/>
            <a:r>
              <a:rPr lang="en-US" dirty="0" smtClean="0"/>
              <a:t>Market Trials</a:t>
            </a:r>
          </a:p>
        </p:txBody>
      </p:sp>
      <p:sp>
        <p:nvSpPr>
          <p:cNvPr id="69634" name="Title 5"/>
          <p:cNvSpPr>
            <a:spLocks noGrp="1"/>
          </p:cNvSpPr>
          <p:nvPr>
            <p:ph type="ctrTitle"/>
          </p:nvPr>
        </p:nvSpPr>
        <p:spPr>
          <a:xfrm>
            <a:off x="381000" y="1905000"/>
            <a:ext cx="8429625" cy="1241425"/>
          </a:xfrm>
        </p:spPr>
        <p:txBody>
          <a:bodyPr/>
          <a:lstStyle/>
          <a:p>
            <a:pPr algn="ctr"/>
            <a:r>
              <a:rPr lang="en-US" dirty="0" smtClean="0"/>
              <a:t>LFC Test Overview</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3"/>
          <p:cNvSpPr>
            <a:spLocks noGrp="1"/>
          </p:cNvSpPr>
          <p:nvPr>
            <p:ph type="ftr" sz="quarter" idx="10"/>
          </p:nvPr>
        </p:nvSpPr>
        <p:spPr>
          <a:xfrm>
            <a:off x="6096000" y="6457950"/>
            <a:ext cx="2667000" cy="476250"/>
          </a:xfrm>
          <a:noFill/>
        </p:spPr>
        <p:txBody>
          <a:bodyPr/>
          <a:lstStyle/>
          <a:p>
            <a:r>
              <a:rPr lang="en-US" sz="1200" dirty="0" smtClean="0"/>
              <a:t>Technical Advisory Committee</a:t>
            </a:r>
          </a:p>
        </p:txBody>
      </p:sp>
      <p:sp>
        <p:nvSpPr>
          <p:cNvPr id="4099" name="Rectangle 2"/>
          <p:cNvSpPr>
            <a:spLocks noGrp="1" noChangeArrowheads="1"/>
          </p:cNvSpPr>
          <p:nvPr>
            <p:ph type="title"/>
          </p:nvPr>
        </p:nvSpPr>
        <p:spPr>
          <a:xfrm>
            <a:off x="0" y="0"/>
            <a:ext cx="8839200" cy="685800"/>
          </a:xfrm>
        </p:spPr>
        <p:txBody>
          <a:bodyPr/>
          <a:lstStyle/>
          <a:p>
            <a:pPr eaLnBrk="1" hangingPunct="1"/>
            <a:r>
              <a:rPr lang="en-US" dirty="0" smtClean="0"/>
              <a:t>8-Hour LFC Test Update</a:t>
            </a:r>
          </a:p>
        </p:txBody>
      </p:sp>
      <p:sp>
        <p:nvSpPr>
          <p:cNvPr id="4100" name="Rectangle 2075"/>
          <p:cNvSpPr>
            <a:spLocks noGrp="1" noChangeArrowheads="1"/>
          </p:cNvSpPr>
          <p:nvPr>
            <p:ph type="body" idx="1"/>
          </p:nvPr>
        </p:nvSpPr>
        <p:spPr>
          <a:xfrm>
            <a:off x="298450" y="762000"/>
            <a:ext cx="8547100" cy="533400"/>
          </a:xfrm>
        </p:spPr>
        <p:txBody>
          <a:bodyPr/>
          <a:lstStyle/>
          <a:p>
            <a:pPr marL="233363" lvl="1" indent="-233363" eaLnBrk="1" hangingPunct="1">
              <a:buFontTx/>
              <a:buNone/>
            </a:pPr>
            <a:r>
              <a:rPr lang="en-US" sz="1800" b="1" dirty="0" smtClean="0"/>
              <a:t>8-Hour LFC Test Update </a:t>
            </a:r>
          </a:p>
        </p:txBody>
      </p:sp>
      <p:graphicFrame>
        <p:nvGraphicFramePr>
          <p:cNvPr id="5" name="Table 4"/>
          <p:cNvGraphicFramePr>
            <a:graphicFrameLocks noGrp="1"/>
          </p:cNvGraphicFramePr>
          <p:nvPr/>
        </p:nvGraphicFramePr>
        <p:xfrm>
          <a:off x="381000" y="1371600"/>
          <a:ext cx="8458200" cy="4038597"/>
        </p:xfrm>
        <a:graphic>
          <a:graphicData uri="http://schemas.openxmlformats.org/drawingml/2006/table">
            <a:tbl>
              <a:tblPr/>
              <a:tblGrid>
                <a:gridCol w="5715000"/>
                <a:gridCol w="2743200"/>
              </a:tblGrid>
              <a:tr h="448733">
                <a:tc>
                  <a:txBody>
                    <a:bodyPr/>
                    <a:lstStyle/>
                    <a:p>
                      <a:pPr marL="0" marR="0">
                        <a:spcBef>
                          <a:spcPts val="0"/>
                        </a:spcBef>
                        <a:spcAft>
                          <a:spcPts val="0"/>
                        </a:spcAft>
                      </a:pPr>
                      <a:r>
                        <a:rPr lang="en-US" sz="1800" b="1" dirty="0">
                          <a:solidFill>
                            <a:srgbClr val="000000"/>
                          </a:solidFill>
                          <a:latin typeface="Arial"/>
                          <a:ea typeface="Calibri"/>
                          <a:cs typeface="Times New Roman"/>
                        </a:rPr>
                        <a:t>Test Activities</a:t>
                      </a:r>
                      <a:endParaRPr lang="en-US" sz="1800" dirty="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b="1">
                          <a:solidFill>
                            <a:srgbClr val="000000"/>
                          </a:solidFill>
                          <a:latin typeface="Arial"/>
                          <a:ea typeface="Calibri"/>
                          <a:cs typeface="Times New Roman"/>
                        </a:rPr>
                        <a:t>Approx Timeline</a:t>
                      </a:r>
                      <a:endParaRPr lang="en-US" sz="180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448733">
                <a:tc>
                  <a:txBody>
                    <a:bodyPr/>
                    <a:lstStyle/>
                    <a:p>
                      <a:pPr marL="0" marR="0">
                        <a:spcBef>
                          <a:spcPts val="0"/>
                        </a:spcBef>
                        <a:spcAft>
                          <a:spcPts val="0"/>
                        </a:spcAft>
                      </a:pPr>
                      <a:r>
                        <a:rPr lang="en-US" sz="1800">
                          <a:solidFill>
                            <a:srgbClr val="000000"/>
                          </a:solidFill>
                          <a:latin typeface="+mn-lt"/>
                          <a:ea typeface="Calibri"/>
                          <a:cs typeface="Times New Roman"/>
                        </a:rPr>
                        <a:t>Market WebEx start</a:t>
                      </a:r>
                      <a:endParaRPr lang="en-US" sz="1800">
                        <a:latin typeface="+mn-lt"/>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7:00 </a:t>
                      </a:r>
                      <a:r>
                        <a:rPr lang="en-US" sz="1800" dirty="0">
                          <a:solidFill>
                            <a:srgbClr val="000000"/>
                          </a:solidFill>
                          <a:latin typeface="+mn-lt"/>
                          <a:ea typeface="Calibri"/>
                          <a:cs typeface="Times New Roman"/>
                        </a:rPr>
                        <a:t>AM</a:t>
                      </a:r>
                      <a:endParaRPr lang="en-US" sz="1800" dirty="0">
                        <a:latin typeface="+mn-lt"/>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448733">
                <a:tc>
                  <a:txBody>
                    <a:bodyPr/>
                    <a:lstStyle/>
                    <a:p>
                      <a:pPr marL="0" marR="0">
                        <a:spcBef>
                          <a:spcPts val="0"/>
                        </a:spcBef>
                        <a:spcAft>
                          <a:spcPts val="0"/>
                        </a:spcAft>
                      </a:pPr>
                      <a:r>
                        <a:rPr lang="en-US" sz="1800">
                          <a:solidFill>
                            <a:srgbClr val="000000"/>
                          </a:solidFill>
                          <a:latin typeface="+mn-lt"/>
                          <a:ea typeface="Calibri"/>
                          <a:cs typeface="Times New Roman"/>
                        </a:rPr>
                        <a:t>ERCOT - MP pre-test troubleshooting period</a:t>
                      </a:r>
                      <a:endParaRPr lang="en-US" sz="180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7:00 </a:t>
                      </a:r>
                      <a:r>
                        <a:rPr lang="en-US" sz="1800" dirty="0">
                          <a:solidFill>
                            <a:srgbClr val="000000"/>
                          </a:solidFill>
                          <a:latin typeface="+mn-lt"/>
                          <a:ea typeface="Calibri"/>
                          <a:cs typeface="Times New Roman"/>
                        </a:rPr>
                        <a:t>AM </a:t>
                      </a:r>
                      <a:r>
                        <a:rPr lang="en-US" sz="1800" dirty="0" smtClean="0">
                          <a:solidFill>
                            <a:srgbClr val="000000"/>
                          </a:solidFill>
                          <a:latin typeface="+mn-lt"/>
                          <a:ea typeface="Calibri"/>
                          <a:cs typeface="Times New Roman"/>
                        </a:rPr>
                        <a:t>– 10:00 </a:t>
                      </a:r>
                      <a:r>
                        <a:rPr lang="en-US" sz="1800" dirty="0">
                          <a:solidFill>
                            <a:srgbClr val="000000"/>
                          </a:solidFill>
                          <a:latin typeface="+mn-lt"/>
                          <a:ea typeface="Calibri"/>
                          <a:cs typeface="Times New Roman"/>
                        </a:rPr>
                        <a:t>AM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a:solidFill>
                            <a:srgbClr val="000000"/>
                          </a:solidFill>
                          <a:latin typeface="+mn-lt"/>
                          <a:ea typeface="Calibri"/>
                          <a:cs typeface="Times New Roman"/>
                        </a:rPr>
                        <a:t>Test start </a:t>
                      </a:r>
                      <a:endParaRPr lang="en-US" sz="180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10:00 </a:t>
                      </a:r>
                      <a:r>
                        <a:rPr lang="en-US" sz="1800" dirty="0">
                          <a:solidFill>
                            <a:srgbClr val="000000"/>
                          </a:solidFill>
                          <a:latin typeface="+mn-lt"/>
                          <a:ea typeface="Calibri"/>
                          <a:cs typeface="Times New Roman"/>
                        </a:rPr>
                        <a:t>AM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a:solidFill>
                            <a:srgbClr val="000000"/>
                          </a:solidFill>
                          <a:latin typeface="+mn-lt"/>
                          <a:ea typeface="Calibri"/>
                          <a:cs typeface="Times New Roman"/>
                        </a:rPr>
                        <a:t>Zonal-Nodal cutover </a:t>
                      </a:r>
                      <a:endParaRPr lang="en-US" sz="180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10:00 </a:t>
                      </a:r>
                      <a:r>
                        <a:rPr lang="en-US" sz="1800" dirty="0">
                          <a:solidFill>
                            <a:srgbClr val="000000"/>
                          </a:solidFill>
                          <a:latin typeface="+mn-lt"/>
                          <a:ea typeface="Calibri"/>
                          <a:cs typeface="Times New Roman"/>
                        </a:rPr>
                        <a:t>AM </a:t>
                      </a:r>
                      <a:r>
                        <a:rPr lang="en-US" sz="1800" dirty="0" smtClean="0">
                          <a:solidFill>
                            <a:srgbClr val="000000"/>
                          </a:solidFill>
                          <a:latin typeface="+mn-lt"/>
                          <a:ea typeface="Calibri"/>
                          <a:cs typeface="Times New Roman"/>
                        </a:rPr>
                        <a:t>– 10:46 </a:t>
                      </a:r>
                      <a:r>
                        <a:rPr lang="en-US" sz="1800" dirty="0">
                          <a:solidFill>
                            <a:srgbClr val="000000"/>
                          </a:solidFill>
                          <a:latin typeface="+mn-lt"/>
                          <a:ea typeface="Calibri"/>
                          <a:cs typeface="Times New Roman"/>
                        </a:rPr>
                        <a:t>AM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a:solidFill>
                            <a:srgbClr val="000000"/>
                          </a:solidFill>
                          <a:latin typeface="+mn-lt"/>
                          <a:ea typeface="Calibri"/>
                          <a:cs typeface="Times New Roman"/>
                        </a:rPr>
                        <a:t>System frequency controlled by nodal systems</a:t>
                      </a:r>
                      <a:endParaRPr lang="en-US" sz="180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10:46 </a:t>
                      </a:r>
                      <a:r>
                        <a:rPr lang="en-US" sz="1800" dirty="0">
                          <a:solidFill>
                            <a:srgbClr val="000000"/>
                          </a:solidFill>
                          <a:latin typeface="+mn-lt"/>
                          <a:ea typeface="Calibri"/>
                          <a:cs typeface="Times New Roman"/>
                        </a:rPr>
                        <a:t>AM </a:t>
                      </a:r>
                      <a:r>
                        <a:rPr lang="en-US" sz="1800" dirty="0" smtClean="0">
                          <a:solidFill>
                            <a:srgbClr val="000000"/>
                          </a:solidFill>
                          <a:latin typeface="+mn-lt"/>
                          <a:ea typeface="Calibri"/>
                          <a:cs typeface="Times New Roman"/>
                        </a:rPr>
                        <a:t>– 5:10 </a:t>
                      </a:r>
                      <a:r>
                        <a:rPr lang="en-US" sz="1800" dirty="0">
                          <a:solidFill>
                            <a:srgbClr val="000000"/>
                          </a:solidFill>
                          <a:latin typeface="+mn-lt"/>
                          <a:ea typeface="Calibri"/>
                          <a:cs typeface="Times New Roman"/>
                        </a:rPr>
                        <a:t>PM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dirty="0" smtClean="0">
                          <a:latin typeface="+mn-lt"/>
                          <a:ea typeface="Calibri"/>
                          <a:cs typeface="Times New Roman"/>
                        </a:rPr>
                        <a:t>RRS Scenario</a:t>
                      </a:r>
                      <a:endParaRPr lang="en-US" sz="1800" dirty="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latin typeface="+mn-lt"/>
                          <a:ea typeface="Calibri"/>
                          <a:cs typeface="Times New Roman"/>
                        </a:rPr>
                        <a:t>2:15 PM – 2:25 PM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dirty="0" smtClean="0">
                          <a:latin typeface="+mn-lt"/>
                          <a:ea typeface="Calibri"/>
                          <a:cs typeface="Times New Roman"/>
                        </a:rPr>
                        <a:t>EMBP Scenario</a:t>
                      </a:r>
                      <a:endParaRPr lang="en-US" sz="1800" dirty="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latin typeface="+mn-lt"/>
                          <a:ea typeface="Calibri"/>
                          <a:cs typeface="Times New Roman"/>
                        </a:rPr>
                        <a:t>3:00 PM – 3:20 PM</a:t>
                      </a:r>
                      <a:endParaRPr lang="en-US" sz="1800" dirty="0">
                        <a:latin typeface="+mn-lt"/>
                        <a:ea typeface="Calibri"/>
                        <a:cs typeface="Times New Roman"/>
                      </a:endParaRPr>
                    </a:p>
                  </a:txBody>
                  <a:tcPr marL="68580" marR="68580" marT="0" marB="0">
                    <a:lnL>
                      <a:noFill/>
                    </a:lnL>
                    <a:lnR>
                      <a:noFill/>
                    </a:lnR>
                    <a:lnT>
                      <a:noFill/>
                    </a:lnT>
                    <a:lnB>
                      <a:noFill/>
                    </a:lnB>
                  </a:tcPr>
                </a:tc>
              </a:tr>
              <a:tr h="448733">
                <a:tc>
                  <a:txBody>
                    <a:bodyPr/>
                    <a:lstStyle/>
                    <a:p>
                      <a:pPr marL="0" marR="0">
                        <a:spcBef>
                          <a:spcPts val="0"/>
                        </a:spcBef>
                        <a:spcAft>
                          <a:spcPts val="0"/>
                        </a:spcAft>
                      </a:pPr>
                      <a:r>
                        <a:rPr lang="en-US" sz="1800" dirty="0">
                          <a:solidFill>
                            <a:srgbClr val="000000"/>
                          </a:solidFill>
                          <a:latin typeface="+mn-lt"/>
                          <a:ea typeface="Calibri"/>
                          <a:cs typeface="Times New Roman"/>
                        </a:rPr>
                        <a:t>Nodal-Zonal cutover </a:t>
                      </a:r>
                      <a:endParaRPr lang="en-US" sz="1800" dirty="0">
                        <a:latin typeface="+mn-lt"/>
                        <a:ea typeface="Calibri"/>
                        <a:cs typeface="Times New Roman"/>
                      </a:endParaRPr>
                    </a:p>
                  </a:txBody>
                  <a:tcPr marL="68580" marR="68580" marT="0" marB="0">
                    <a:lnL>
                      <a:noFill/>
                    </a:lnL>
                    <a:lnR>
                      <a:noFill/>
                    </a:lnR>
                    <a:lnT>
                      <a:noFill/>
                    </a:lnT>
                    <a:lnB>
                      <a:noFill/>
                    </a:lnB>
                  </a:tcPr>
                </a:tc>
                <a:tc>
                  <a:txBody>
                    <a:bodyPr/>
                    <a:lstStyle/>
                    <a:p>
                      <a:pPr marL="0" marR="0">
                        <a:spcBef>
                          <a:spcPts val="0"/>
                        </a:spcBef>
                        <a:spcAft>
                          <a:spcPts val="0"/>
                        </a:spcAft>
                      </a:pPr>
                      <a:r>
                        <a:rPr lang="en-US" sz="1800" dirty="0" smtClean="0">
                          <a:solidFill>
                            <a:srgbClr val="000000"/>
                          </a:solidFill>
                          <a:latin typeface="+mn-lt"/>
                          <a:ea typeface="Calibri"/>
                          <a:cs typeface="Times New Roman"/>
                        </a:rPr>
                        <a:t>5:10 </a:t>
                      </a:r>
                      <a:r>
                        <a:rPr lang="en-US" sz="1800" dirty="0">
                          <a:solidFill>
                            <a:srgbClr val="000000"/>
                          </a:solidFill>
                          <a:latin typeface="+mn-lt"/>
                          <a:ea typeface="Calibri"/>
                          <a:cs typeface="Times New Roman"/>
                        </a:rPr>
                        <a:t>PM </a:t>
                      </a:r>
                      <a:r>
                        <a:rPr lang="en-US" sz="1800" dirty="0" smtClean="0">
                          <a:solidFill>
                            <a:srgbClr val="000000"/>
                          </a:solidFill>
                          <a:latin typeface="+mn-lt"/>
                          <a:ea typeface="Calibri"/>
                          <a:cs typeface="Times New Roman"/>
                        </a:rPr>
                        <a:t>– 5:42 </a:t>
                      </a:r>
                      <a:r>
                        <a:rPr lang="en-US" sz="1800" dirty="0">
                          <a:solidFill>
                            <a:srgbClr val="000000"/>
                          </a:solidFill>
                          <a:latin typeface="+mn-lt"/>
                          <a:ea typeface="Calibri"/>
                          <a:cs typeface="Times New Roman"/>
                        </a:rPr>
                        <a:t>PM</a:t>
                      </a:r>
                      <a:endParaRPr lang="en-US" sz="1800" dirty="0">
                        <a:latin typeface="+mn-lt"/>
                        <a:ea typeface="Calibri"/>
                        <a:cs typeface="Times New Roman"/>
                      </a:endParaRPr>
                    </a:p>
                  </a:txBody>
                  <a:tcPr marL="68580" marR="68580" marT="0" marB="0">
                    <a:lnL>
                      <a:noFill/>
                    </a:lnL>
                    <a:lnR>
                      <a:noFill/>
                    </a:lnR>
                    <a:lnT>
                      <a:noFill/>
                    </a:lnT>
                    <a:lnB>
                      <a:noFill/>
                    </a:lnB>
                  </a:tcPr>
                </a:tc>
              </a:tr>
            </a:tbl>
          </a:graphicData>
        </a:graphic>
      </p:graphicFrame>
      <p:sp>
        <p:nvSpPr>
          <p:cNvPr id="6" name="Date Placeholder 5"/>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1"/>
          <p:cNvSpPr>
            <a:spLocks noGrp="1"/>
          </p:cNvSpPr>
          <p:nvPr>
            <p:ph type="ftr" sz="quarter" idx="10"/>
          </p:nvPr>
        </p:nvSpPr>
        <p:spPr>
          <a:xfrm>
            <a:off x="6172200" y="6457950"/>
            <a:ext cx="2590800" cy="476250"/>
          </a:xfrm>
          <a:noFill/>
        </p:spPr>
        <p:txBody>
          <a:bodyPr/>
          <a:lstStyle/>
          <a:p>
            <a:r>
              <a:rPr lang="en-US" sz="1200" dirty="0" smtClean="0"/>
              <a:t>Technical Advisory Committee</a:t>
            </a:r>
          </a:p>
        </p:txBody>
      </p:sp>
      <p:sp>
        <p:nvSpPr>
          <p:cNvPr id="4099" name="TextBox 2"/>
          <p:cNvSpPr txBox="1">
            <a:spLocks noChangeArrowheads="1"/>
          </p:cNvSpPr>
          <p:nvPr/>
        </p:nvSpPr>
        <p:spPr bwMode="auto">
          <a:xfrm>
            <a:off x="304800" y="838200"/>
            <a:ext cx="8686800" cy="3739485"/>
          </a:xfrm>
          <a:prstGeom prst="rect">
            <a:avLst/>
          </a:prstGeom>
          <a:noFill/>
          <a:ln w="9525">
            <a:noFill/>
            <a:miter lim="800000"/>
            <a:headEnd/>
            <a:tailEnd/>
          </a:ln>
        </p:spPr>
        <p:txBody>
          <a:bodyPr>
            <a:spAutoFit/>
          </a:bodyPr>
          <a:lstStyle/>
          <a:p>
            <a:pPr>
              <a:defRPr/>
            </a:pPr>
            <a:r>
              <a:rPr lang="en-US" sz="2000" b="1" u="sng" dirty="0"/>
              <a:t>ERCOT operational perspective</a:t>
            </a:r>
          </a:p>
          <a:p>
            <a:pPr marL="461963" indent="-461963">
              <a:buFont typeface="Arial" pitchFamily="34" charset="0"/>
              <a:buChar char="•"/>
              <a:defRPr/>
            </a:pPr>
            <a:endParaRPr lang="en-US" sz="1800" dirty="0"/>
          </a:p>
          <a:p>
            <a:pPr marL="461963" indent="-461963">
              <a:spcBef>
                <a:spcPts val="600"/>
              </a:spcBef>
              <a:buFont typeface="Arial" pitchFamily="34" charset="0"/>
              <a:buChar char="•"/>
              <a:defRPr/>
            </a:pPr>
            <a:r>
              <a:rPr lang="en-US" sz="2000" dirty="0"/>
              <a:t>The switching of control between systems went smoothly</a:t>
            </a:r>
          </a:p>
          <a:p>
            <a:pPr marL="461963" indent="-461963">
              <a:spcBef>
                <a:spcPts val="600"/>
              </a:spcBef>
              <a:buFont typeface="Arial" pitchFamily="34" charset="0"/>
              <a:buChar char="•"/>
              <a:defRPr/>
            </a:pPr>
            <a:r>
              <a:rPr lang="en-US" sz="2000" dirty="0"/>
              <a:t>Frequency was controlled for duration of test by nodal systems</a:t>
            </a:r>
          </a:p>
          <a:p>
            <a:pPr marL="461963" indent="-461963">
              <a:spcBef>
                <a:spcPts val="600"/>
              </a:spcBef>
              <a:buFont typeface="Arial" pitchFamily="34" charset="0"/>
              <a:buChar char="•"/>
              <a:defRPr/>
            </a:pPr>
            <a:r>
              <a:rPr lang="en-US" sz="2000" dirty="0"/>
              <a:t>Planned operational scenarios were executed as planned</a:t>
            </a:r>
          </a:p>
          <a:p>
            <a:pPr marL="461963" indent="-461963">
              <a:spcBef>
                <a:spcPts val="600"/>
              </a:spcBef>
              <a:buFont typeface="Arial" pitchFamily="34" charset="0"/>
              <a:buChar char="•"/>
              <a:defRPr/>
            </a:pPr>
            <a:r>
              <a:rPr lang="en-US" sz="2000" dirty="0"/>
              <a:t>CPS1 scores were passing except for one </a:t>
            </a:r>
            <a:r>
              <a:rPr lang="en-US" sz="2000" dirty="0" smtClean="0"/>
              <a:t>hour</a:t>
            </a:r>
          </a:p>
          <a:p>
            <a:pPr marL="461963" indent="-461963">
              <a:spcBef>
                <a:spcPts val="600"/>
              </a:spcBef>
              <a:buFont typeface="Arial" pitchFamily="34" charset="0"/>
              <a:buChar char="•"/>
              <a:defRPr/>
            </a:pPr>
            <a:r>
              <a:rPr lang="en-US" sz="2000" dirty="0" smtClean="0"/>
              <a:t>ERCOT </a:t>
            </a:r>
            <a:r>
              <a:rPr lang="en-US" sz="2000" dirty="0"/>
              <a:t>Operators able to manage numerous active constraints with SCED</a:t>
            </a:r>
          </a:p>
          <a:p>
            <a:pPr marL="461963" indent="-461963">
              <a:defRPr/>
            </a:pPr>
            <a:endParaRPr lang="en-US" sz="1800" dirty="0"/>
          </a:p>
          <a:p>
            <a:pPr marL="461963" indent="-461963">
              <a:buFont typeface="Arial" pitchFamily="34" charset="0"/>
              <a:buChar char="•"/>
              <a:defRPr/>
            </a:pPr>
            <a:endParaRPr lang="en-US" sz="1800" u="sng" dirty="0"/>
          </a:p>
          <a:p>
            <a:pPr marL="461963" indent="-461963">
              <a:buFont typeface="Arial" pitchFamily="34" charset="0"/>
              <a:buChar char="•"/>
              <a:defRPr/>
            </a:pPr>
            <a:endParaRPr lang="en-US" sz="1800" u="sng" dirty="0"/>
          </a:p>
        </p:txBody>
      </p:sp>
      <p:sp>
        <p:nvSpPr>
          <p:cNvPr id="4" name="Rectangle 2"/>
          <p:cNvSpPr txBox="1">
            <a:spLocks noChangeArrowheads="1"/>
          </p:cNvSpPr>
          <p:nvPr/>
        </p:nvSpPr>
        <p:spPr bwMode="auto">
          <a:xfrm>
            <a:off x="0" y="1"/>
            <a:ext cx="9144000" cy="685800"/>
          </a:xfrm>
          <a:prstGeom prst="rect">
            <a:avLst/>
          </a:prstGeom>
          <a:noFill/>
          <a:ln w="9525">
            <a:noFill/>
            <a:miter lim="800000"/>
            <a:headEnd/>
            <a:tailEnd/>
          </a:ln>
        </p:spPr>
        <p:txBody>
          <a:bodyPr anchor="ctr"/>
          <a:lstStyle/>
          <a:p>
            <a:pPr>
              <a:defRPr/>
            </a:pPr>
            <a:r>
              <a:rPr lang="en-US" sz="2000" kern="0" dirty="0" smtClean="0">
                <a:latin typeface="+mj-lt"/>
                <a:ea typeface="+mj-ea"/>
                <a:cs typeface="+mj-cs"/>
              </a:rPr>
              <a:t>Results of the 8 Hour Test </a:t>
            </a:r>
            <a:endParaRPr lang="en-US" sz="2000" kern="0" dirty="0">
              <a:latin typeface="+mj-lt"/>
              <a:ea typeface="+mj-ea"/>
              <a:cs typeface="+mj-cs"/>
            </a:endParaRPr>
          </a:p>
        </p:txBody>
      </p:sp>
      <p:sp>
        <p:nvSpPr>
          <p:cNvPr id="5" name="Date Placeholder 4"/>
          <p:cNvSpPr>
            <a:spLocks noGrp="1"/>
          </p:cNvSpPr>
          <p:nvPr>
            <p:ph type="dt" sz="half" idx="12"/>
          </p:nvPr>
        </p:nvSpPr>
        <p:spPr/>
        <p:txBody>
          <a:bodyPr/>
          <a:lstStyle/>
          <a:p>
            <a:pPr>
              <a:defRPr/>
            </a:pPr>
            <a:r>
              <a:rPr lang="en-US" smtClean="0"/>
              <a:t>1 July 2010</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59" name="Title 1"/>
          <p:cNvSpPr>
            <a:spLocks noGrp="1"/>
          </p:cNvSpPr>
          <p:nvPr>
            <p:ph type="title"/>
          </p:nvPr>
        </p:nvSpPr>
        <p:spPr>
          <a:xfrm>
            <a:off x="0" y="0"/>
            <a:ext cx="8839200" cy="685800"/>
          </a:xfrm>
        </p:spPr>
        <p:txBody>
          <a:bodyPr/>
          <a:lstStyle/>
          <a:p>
            <a:pPr>
              <a:defRPr/>
            </a:pPr>
            <a:r>
              <a:rPr lang="en-US" dirty="0" smtClean="0"/>
              <a:t>Issues &amp; Observations During the 8 Hour Test on June 17</a:t>
            </a:r>
            <a:r>
              <a:rPr lang="en-US" baseline="30000" dirty="0" smtClean="0"/>
              <a:t>th</a:t>
            </a:r>
            <a:r>
              <a:rPr lang="en-US" dirty="0" smtClean="0"/>
              <a:t> </a:t>
            </a:r>
            <a:endParaRPr lang="en-US" dirty="0"/>
          </a:p>
        </p:txBody>
      </p:sp>
      <p:sp>
        <p:nvSpPr>
          <p:cNvPr id="633857" name="Rectangle 5"/>
          <p:cNvSpPr>
            <a:spLocks noGrp="1" noChangeArrowheads="1"/>
          </p:cNvSpPr>
          <p:nvPr>
            <p:ph type="ftr" sz="quarter" idx="11"/>
          </p:nvPr>
        </p:nvSpPr>
        <p:spPr>
          <a:xfrm>
            <a:off x="5867400" y="6457950"/>
            <a:ext cx="2895600" cy="457200"/>
          </a:xfrm>
          <a:noFill/>
        </p:spPr>
        <p:txBody>
          <a:bodyPr/>
          <a:lstStyle/>
          <a:p>
            <a:pPr>
              <a:defRPr/>
            </a:pPr>
            <a:r>
              <a:rPr lang="en-US" smtClean="0"/>
              <a:t>Technical Advisory Committee</a:t>
            </a:r>
            <a:endParaRPr lang="en-US" dirty="0"/>
          </a:p>
        </p:txBody>
      </p:sp>
      <p:sp>
        <p:nvSpPr>
          <p:cNvPr id="633858" name="Rectangle 4"/>
          <p:cNvSpPr>
            <a:spLocks noGrp="1" noChangeArrowheads="1"/>
          </p:cNvSpPr>
          <p:nvPr>
            <p:ph type="dt" sz="half" idx="12"/>
          </p:nvPr>
        </p:nvSpPr>
        <p:spPr>
          <a:noFill/>
        </p:spPr>
        <p:txBody>
          <a:bodyPr/>
          <a:lstStyle/>
          <a:p>
            <a:r>
              <a:rPr lang="en-US" smtClean="0"/>
              <a:t>1 July 2010</a:t>
            </a:r>
            <a:endParaRPr lang="en-US" dirty="0"/>
          </a:p>
        </p:txBody>
      </p:sp>
      <p:graphicFrame>
        <p:nvGraphicFramePr>
          <p:cNvPr id="6" name="Table 5"/>
          <p:cNvGraphicFramePr>
            <a:graphicFrameLocks noGrp="1"/>
          </p:cNvGraphicFramePr>
          <p:nvPr/>
        </p:nvGraphicFramePr>
        <p:xfrm>
          <a:off x="114700" y="746760"/>
          <a:ext cx="8915400" cy="5349240"/>
        </p:xfrm>
        <a:graphic>
          <a:graphicData uri="http://schemas.openxmlformats.org/drawingml/2006/table">
            <a:tbl>
              <a:tblPr>
                <a:effectLst/>
              </a:tblPr>
              <a:tblGrid>
                <a:gridCol w="1752600"/>
                <a:gridCol w="1066800"/>
                <a:gridCol w="2967790"/>
                <a:gridCol w="3128210"/>
              </a:tblGrid>
              <a:tr h="40547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Issue/ Observation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Timeframe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Root Cause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000000"/>
                          </a:solidFill>
                          <a:effectLst/>
                          <a:latin typeface="Arial" charset="0"/>
                        </a:rPr>
                        <a:t>Resolution Plan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61436">
                <a:tc>
                  <a:txBody>
                    <a:bodyPr/>
                    <a:lstStyle/>
                    <a:p>
                      <a:pPr marL="0" marR="0" lvl="1"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Frequency Drop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0" i="0" u="none" strike="noStrike" cap="none" normalizeH="0" baseline="0" dirty="0" smtClean="0">
                          <a:ln>
                            <a:noFill/>
                          </a:ln>
                          <a:solidFill>
                            <a:schemeClr val="tx1"/>
                          </a:solidFill>
                          <a:effectLst/>
                          <a:latin typeface="Arial" charset="0"/>
                        </a:rPr>
                        <a:t> 10:57am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4300" marR="0" lvl="0" indent="-114300"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dirty="0" smtClean="0">
                          <a:solidFill>
                            <a:schemeClr val="tx1"/>
                          </a:solidFill>
                          <a:latin typeface="+mn-lt"/>
                          <a:ea typeface="+mn-ea"/>
                          <a:cs typeface="+mn-cs"/>
                        </a:rPr>
                        <a:t>Parameter setting (Balancing Authority ACE Limit</a:t>
                      </a:r>
                      <a:r>
                        <a:rPr lang="en-US" sz="1000" kern="1200" baseline="0" dirty="0" smtClean="0">
                          <a:solidFill>
                            <a:schemeClr val="tx1"/>
                          </a:solidFill>
                          <a:latin typeface="+mn-lt"/>
                          <a:ea typeface="+mn-ea"/>
                          <a:cs typeface="+mn-cs"/>
                        </a:rPr>
                        <a:t> ) </a:t>
                      </a:r>
                      <a:r>
                        <a:rPr lang="en-US" sz="1000" kern="1200" dirty="0" smtClean="0">
                          <a:solidFill>
                            <a:schemeClr val="tx1"/>
                          </a:solidFill>
                          <a:latin typeface="+mn-lt"/>
                          <a:ea typeface="+mn-ea"/>
                          <a:cs typeface="+mn-cs"/>
                        </a:rPr>
                        <a:t>was not</a:t>
                      </a:r>
                      <a:r>
                        <a:rPr lang="en-US" sz="1000" kern="1200" baseline="0" dirty="0" smtClean="0">
                          <a:solidFill>
                            <a:schemeClr val="tx1"/>
                          </a:solidFill>
                          <a:latin typeface="+mn-lt"/>
                          <a:ea typeface="+mn-ea"/>
                          <a:cs typeface="+mn-cs"/>
                        </a:rPr>
                        <a:t> providing the desired effect</a:t>
                      </a:r>
                    </a:p>
                    <a:p>
                      <a:pPr marL="114300" marR="0" lvl="0" indent="-114300"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kern="1200" baseline="0" dirty="0" smtClean="0">
                          <a:solidFill>
                            <a:schemeClr val="tx1"/>
                          </a:solidFill>
                          <a:latin typeface="+mn-lt"/>
                          <a:ea typeface="+mn-ea"/>
                          <a:cs typeface="+mn-cs"/>
                        </a:rPr>
                        <a:t>Subsequently turned off</a:t>
                      </a:r>
                      <a:endParaRPr lang="en-US" sz="10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Confirm all parameter settings in all systems prior to each test</a:t>
                      </a:r>
                    </a:p>
                    <a:p>
                      <a:pPr marL="112713" marR="0" lvl="0" indent="-112713" algn="l" defTabSz="914400" rtl="0" eaLnBrk="1" fontAlgn="base" latinLnBrk="0" hangingPunct="1">
                        <a:lnSpc>
                          <a:spcPct val="100000"/>
                        </a:lnSpc>
                        <a:spcBef>
                          <a:spcPct val="0"/>
                        </a:spcBef>
                        <a:spcAft>
                          <a:spcPct val="0"/>
                        </a:spcAft>
                        <a:buClrTx/>
                        <a:buSzTx/>
                        <a:buFontTx/>
                        <a:buChar char="•"/>
                        <a:tabLst/>
                        <a:defRPr/>
                      </a:pPr>
                      <a:r>
                        <a:rPr kumimoji="0" lang="en-US" sz="1000" b="0" i="0" u="none" strike="noStrike" cap="none" normalizeH="0" baseline="0" dirty="0" smtClean="0">
                          <a:ln>
                            <a:noFill/>
                          </a:ln>
                          <a:solidFill>
                            <a:schemeClr val="tx1"/>
                          </a:solidFill>
                          <a:effectLst/>
                          <a:latin typeface="Arial" charset="0"/>
                        </a:rPr>
                        <a:t>SPR written for BAAL parameter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216777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Negative Load Zone Prices</a:t>
                      </a:r>
                    </a:p>
                    <a:p>
                      <a:pPr marL="0" marR="0" lvl="0" indent="0" algn="ctr" defTabSz="914400" rtl="0" eaLnBrk="1" fontAlgn="base" latinLnBrk="0" hangingPunct="1">
                        <a:lnSpc>
                          <a:spcPct val="100000"/>
                        </a:lnSpc>
                        <a:spcBef>
                          <a:spcPct val="0"/>
                        </a:spcBef>
                        <a:spcAft>
                          <a:spcPct val="0"/>
                        </a:spcAft>
                        <a:buClrTx/>
                        <a:buSzTx/>
                        <a:buFont typeface="Arial" pitchFamily="34" charset="0"/>
                        <a:buChar char="•"/>
                        <a:tabLst/>
                        <a:defRPr/>
                      </a:pPr>
                      <a:endParaRPr lang="en-US" sz="900" b="0" kern="1200" dirty="0" smtClean="0">
                        <a:solidFill>
                          <a:schemeClr val="tx1"/>
                        </a:solidFill>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900" b="0" kern="1200" dirty="0" smtClean="0">
                          <a:solidFill>
                            <a:schemeClr val="tx1"/>
                          </a:solidFill>
                          <a:latin typeface="+mn-lt"/>
                          <a:ea typeface="+mn-ea"/>
                          <a:cs typeface="+mn-cs"/>
                        </a:rPr>
                        <a:t>Load Zone, Hub, and Electrical Bus LMPs/SPPs incorrect when constraints binding or violated</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0" i="0" u="none" strike="noStrike" cap="none" normalizeH="0" baseline="0" dirty="0" smtClean="0">
                          <a:ln>
                            <a:noFill/>
                          </a:ln>
                          <a:solidFill>
                            <a:schemeClr val="tx1"/>
                          </a:solidFill>
                          <a:effectLst/>
                          <a:latin typeface="Arial" charset="0"/>
                        </a:rPr>
                        <a:t>11:30am - 2pm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2" indent="-112713" algn="l" defTabSz="914400" rtl="0" eaLnBrk="1" fontAlgn="base" latinLnBrk="0" hangingPunct="1">
                        <a:lnSpc>
                          <a:spcPct val="100000"/>
                        </a:lnSpc>
                        <a:spcBef>
                          <a:spcPts val="600"/>
                        </a:spcBef>
                        <a:spcAft>
                          <a:spcPct val="0"/>
                        </a:spcAft>
                        <a:buClrTx/>
                        <a:buSzTx/>
                        <a:buFont typeface="Arial" pitchFamily="34" charset="0"/>
                        <a:buChar char="•"/>
                        <a:tabLst/>
                        <a:defRPr/>
                      </a:pPr>
                      <a:r>
                        <a:rPr lang="en-US" sz="1000" b="0" kern="1200" dirty="0" smtClean="0">
                          <a:solidFill>
                            <a:schemeClr val="tx1"/>
                          </a:solidFill>
                          <a:latin typeface="+mn-lt"/>
                          <a:ea typeface="+mn-ea"/>
                          <a:cs typeface="+mn-cs"/>
                        </a:rPr>
                        <a:t>Missing Shift Factors for Electrical Buses affected SPP calculation</a:t>
                      </a:r>
                    </a:p>
                    <a:p>
                      <a:pPr marL="112713" marR="0" lvl="2" indent="-112713" algn="l" defTabSz="914400" rtl="0" eaLnBrk="1" fontAlgn="base" latinLnBrk="0" hangingPunct="1">
                        <a:lnSpc>
                          <a:spcPct val="100000"/>
                        </a:lnSpc>
                        <a:spcBef>
                          <a:spcPts val="600"/>
                        </a:spcBef>
                        <a:spcAft>
                          <a:spcPct val="0"/>
                        </a:spcAft>
                        <a:buClrTx/>
                        <a:buSzTx/>
                        <a:buFont typeface="Arial" pitchFamily="34" charset="0"/>
                        <a:buChar char="•"/>
                        <a:tabLst/>
                        <a:defRPr/>
                      </a:pPr>
                      <a:r>
                        <a:rPr lang="en-US" sz="1000" b="0" kern="1200" dirty="0" smtClean="0">
                          <a:solidFill>
                            <a:schemeClr val="tx1"/>
                          </a:solidFill>
                          <a:latin typeface="+mn-lt"/>
                          <a:ea typeface="+mn-ea"/>
                          <a:cs typeface="+mn-cs"/>
                        </a:rPr>
                        <a:t>EMS integration did not properly provide electrical bus shift factors</a:t>
                      </a:r>
                    </a:p>
                    <a:p>
                      <a:pPr marL="114300" indent="-114300">
                        <a:lnSpc>
                          <a:spcPct val="100000"/>
                        </a:lnSpc>
                        <a:buFont typeface="Arial" pitchFamily="34" charset="0"/>
                        <a:buChar char="•"/>
                        <a:defRPr/>
                      </a:pPr>
                      <a:r>
                        <a:rPr lang="en-US" sz="1000" dirty="0" smtClean="0"/>
                        <a:t>WGRs became the marginal Resources because incorrect flag setting in EMS led ERCOT to</a:t>
                      </a:r>
                      <a:r>
                        <a:rPr lang="en-US" sz="1000" baseline="0" dirty="0" smtClean="0"/>
                        <a:t> </a:t>
                      </a:r>
                      <a:r>
                        <a:rPr lang="en-US" sz="1000" dirty="0" smtClean="0"/>
                        <a:t>not use the load distributed bus as the</a:t>
                      </a:r>
                      <a:r>
                        <a:rPr lang="en-US" sz="1000" baseline="0" dirty="0" smtClean="0"/>
                        <a:t> </a:t>
                      </a:r>
                      <a:r>
                        <a:rPr lang="en-US" sz="1000" dirty="0" smtClean="0"/>
                        <a:t>reference bus</a:t>
                      </a:r>
                      <a:endParaRPr kumimoji="0" lang="en-US" sz="1000" b="0" i="0" u="none" strike="noStrike" kern="1200" cap="none" normalizeH="0" baseline="0" dirty="0" smtClean="0">
                        <a:ln>
                          <a:noFill/>
                        </a:ln>
                        <a:solidFill>
                          <a:srgbClr val="000000"/>
                        </a:solidFill>
                        <a:effectLst/>
                        <a:latin typeface="Arial" charset="0"/>
                        <a:ea typeface="+mn-ea"/>
                        <a:cs typeface="+mn-cs"/>
                      </a:endParaRPr>
                    </a:p>
                    <a:p>
                      <a:pPr marL="114300" indent="-114300">
                        <a:lnSpc>
                          <a:spcPct val="100000"/>
                        </a:lnSpc>
                        <a:buFont typeface="Arial" pitchFamily="34" charset="0"/>
                        <a:buChar char="•"/>
                        <a:defRPr/>
                      </a:pPr>
                      <a:r>
                        <a:rPr lang="en-US" sz="1000" dirty="0" smtClean="0"/>
                        <a:t>Telemetry changes created topology changes which changed the</a:t>
                      </a:r>
                      <a:r>
                        <a:rPr lang="en-US" sz="1000" baseline="0" dirty="0" smtClean="0"/>
                        <a:t> reference</a:t>
                      </a:r>
                      <a:r>
                        <a:rPr lang="en-US" sz="1000" dirty="0" smtClean="0"/>
                        <a:t> bus in EMS to be </a:t>
                      </a:r>
                      <a:r>
                        <a:rPr lang="en-US" sz="1000" dirty="0" smtClean="0"/>
                        <a:t> </a:t>
                      </a:r>
                      <a:r>
                        <a:rPr lang="en-US" sz="1000" dirty="0" smtClean="0"/>
                        <a:t>a bus in the west zone</a:t>
                      </a:r>
                      <a:endParaRPr kumimoji="0" lang="en-US" sz="1000" b="0" i="0" u="none" strike="noStrike" cap="none" normalizeH="0" baseline="0" dirty="0" smtClean="0">
                        <a:ln>
                          <a:noFill/>
                        </a:ln>
                        <a:solidFill>
                          <a:srgbClr val="000000"/>
                        </a:solidFill>
                        <a:effectLst/>
                        <a:latin typeface="Arial" charset="0"/>
                      </a:endParaRPr>
                    </a:p>
                    <a:p>
                      <a:pPr marL="114300" marR="0" lvl="0" indent="-1143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dirty="0" smtClean="0"/>
                        <a:t>3% Shift Factor</a:t>
                      </a:r>
                      <a:r>
                        <a:rPr lang="en-US" sz="1000" baseline="0" dirty="0" smtClean="0"/>
                        <a:t> heightened the issue</a:t>
                      </a:r>
                      <a:endParaRPr kumimoji="0" lang="en-US" sz="1000" b="0"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cap="none" normalizeH="0" baseline="0" dirty="0" smtClean="0">
                          <a:ln>
                            <a:noFill/>
                          </a:ln>
                          <a:solidFill>
                            <a:schemeClr val="tx1"/>
                          </a:solidFill>
                          <a:effectLst/>
                          <a:latin typeface="Arial" charset="0"/>
                        </a:rPr>
                        <a:t>The fix in EMS was migrated to </a:t>
                      </a:r>
                      <a:r>
                        <a:rPr kumimoji="0" lang="en-US" sz="1000" b="0" i="0" u="none" strike="noStrike" cap="none" normalizeH="0" baseline="0" dirty="0" err="1" smtClean="0">
                          <a:ln>
                            <a:noFill/>
                          </a:ln>
                          <a:solidFill>
                            <a:schemeClr val="tx1"/>
                          </a:solidFill>
                          <a:effectLst/>
                          <a:latin typeface="Arial" charset="0"/>
                        </a:rPr>
                        <a:t>nProd</a:t>
                      </a:r>
                      <a:r>
                        <a:rPr kumimoji="0" lang="en-US" sz="1000" b="0" i="0" u="none" strike="noStrike" cap="none" normalizeH="0" baseline="0" dirty="0" smtClean="0">
                          <a:ln>
                            <a:noFill/>
                          </a:ln>
                          <a:solidFill>
                            <a:schemeClr val="tx1"/>
                          </a:solidFill>
                          <a:effectLst/>
                          <a:latin typeface="Arial" charset="0"/>
                        </a:rPr>
                        <a:t> last Friday</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lang="en-US" sz="1000" dirty="0" smtClean="0"/>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dirty="0" smtClean="0"/>
                        <a:t>Set Shift Factor cut-off to a much smaller value such as .0001</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endParaRPr lang="en-US" sz="1000" dirty="0" smtClean="0"/>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dirty="0" smtClean="0"/>
                        <a:t>Changed</a:t>
                      </a:r>
                      <a:r>
                        <a:rPr lang="en-US" sz="1000" baseline="0" dirty="0" smtClean="0"/>
                        <a:t> flag to be </a:t>
                      </a:r>
                      <a:r>
                        <a:rPr lang="en-US" sz="1000" dirty="0" smtClean="0"/>
                        <a:t>load distributed bus </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9357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West – North Stability Limit was changing and varied from zonal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0" i="0" u="none" strike="noStrike" cap="none" normalizeH="0" baseline="0" dirty="0" smtClean="0">
                          <a:ln>
                            <a:noFill/>
                          </a:ln>
                          <a:solidFill>
                            <a:schemeClr val="tx1"/>
                          </a:solidFill>
                          <a:effectLst/>
                          <a:latin typeface="Arial" charset="0"/>
                        </a:rPr>
                        <a:t>10:50am – 3:25pm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000" b="0" i="0" u="none" strike="noStrike" cap="none" normalizeH="0" baseline="0" dirty="0" smtClean="0">
                          <a:ln>
                            <a:noFill/>
                          </a:ln>
                          <a:solidFill>
                            <a:srgbClr val="000000"/>
                          </a:solidFill>
                          <a:effectLst/>
                          <a:latin typeface="Arial" charset="0"/>
                        </a:rPr>
                        <a:t>Initially, lower W-N limit was entered in nodal to prevent W-N being binding in zonal</a:t>
                      </a:r>
                      <a:endParaRPr lang="en-US" sz="1000" b="0" dirty="0" smtClean="0"/>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pPr>
                      <a:r>
                        <a:rPr lang="en-US" sz="1000" b="0" dirty="0" smtClean="0">
                          <a:solidFill>
                            <a:schemeClr val="tx1"/>
                          </a:solidFill>
                        </a:rPr>
                        <a:t>Due to QSEs not following basepoints, the nodal</a:t>
                      </a:r>
                      <a:r>
                        <a:rPr lang="en-US" sz="1000" b="0" baseline="0" dirty="0" smtClean="0">
                          <a:solidFill>
                            <a:schemeClr val="tx1"/>
                          </a:solidFill>
                        </a:rPr>
                        <a:t> and zonal W-N 80% limit was exceeded</a:t>
                      </a:r>
                      <a:endParaRPr lang="en-US" sz="1000" b="0" dirty="0" smtClean="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en-US" sz="400" b="0" i="0" u="none" strike="noStrike" kern="1200" cap="none" normalizeH="0" baseline="0" dirty="0" smtClean="0">
                        <a:ln>
                          <a:noFill/>
                        </a:ln>
                        <a:solidFill>
                          <a:schemeClr val="tx1"/>
                        </a:solidFill>
                        <a:effectLst/>
                        <a:latin typeface="Arial" charset="0"/>
                        <a:ea typeface="+mn-ea"/>
                        <a:cs typeface="+mn-cs"/>
                      </a:endParaRP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dirty="0" smtClean="0"/>
                        <a:t>Leave OC1 in zonal during all transitions between nodal and zonal  </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000" dirty="0" smtClean="0"/>
                        <a:t>Once 100% Nodal take out OC1 in zonal.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561436">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000" b="1" dirty="0" smtClean="0"/>
                        <a:t>Constraints were ignored by SCED for 19 minutes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lang="en-US" sz="1000" b="0" dirty="0" smtClean="0"/>
                        <a:t>1:20pm -1:39pm </a:t>
                      </a: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cap="none" normalizeH="0" baseline="0" dirty="0" smtClean="0">
                          <a:ln>
                            <a:noFill/>
                          </a:ln>
                          <a:solidFill>
                            <a:srgbClr val="000000"/>
                          </a:solidFill>
                          <a:effectLst/>
                          <a:latin typeface="Arial" charset="0"/>
                        </a:rPr>
                        <a:t>Shift factor transfer between EMS and MMS was not occurring </a:t>
                      </a:r>
                    </a:p>
                    <a:p>
                      <a:pPr marL="112713" marR="0" lvl="0" indent="-112713"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cap="none" normalizeH="0" baseline="0" dirty="0" smtClean="0">
                          <a:ln>
                            <a:noFill/>
                          </a:ln>
                          <a:solidFill>
                            <a:schemeClr val="tx1"/>
                          </a:solidFill>
                          <a:effectLst/>
                          <a:latin typeface="Arial" charset="0"/>
                        </a:rPr>
                        <a:t> The fix in EMS was migrated to </a:t>
                      </a:r>
                      <a:r>
                        <a:rPr kumimoji="0" lang="en-US" sz="1000" b="0" i="0" u="none" strike="noStrike" cap="none" normalizeH="0" baseline="0" dirty="0" err="1" smtClean="0">
                          <a:ln>
                            <a:noFill/>
                          </a:ln>
                          <a:solidFill>
                            <a:schemeClr val="tx1"/>
                          </a:solidFill>
                          <a:effectLst/>
                          <a:latin typeface="Arial" charset="0"/>
                        </a:rPr>
                        <a:t>nProd</a:t>
                      </a:r>
                      <a:r>
                        <a:rPr kumimoji="0" lang="en-US" sz="1000" b="0" i="0" u="none" strike="noStrike" cap="none" normalizeH="0" baseline="0" dirty="0" smtClean="0">
                          <a:ln>
                            <a:noFill/>
                          </a:ln>
                          <a:solidFill>
                            <a:schemeClr val="tx1"/>
                          </a:solidFill>
                          <a:effectLst/>
                          <a:latin typeface="Arial" charset="0"/>
                        </a:rPr>
                        <a:t> on Friday</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None/>
                        <a:tabLst/>
                        <a:defRPr/>
                      </a:pPr>
                      <a:endParaRPr lang="en-US" sz="10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r h="7173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rPr>
                        <a:t>Resources not following base points and regulation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1" indent="-112713" algn="ctr" defTabSz="914400" rtl="0" eaLnBrk="1" fontAlgn="base" latinLnBrk="0" hangingPunct="1">
                        <a:lnSpc>
                          <a:spcPct val="100000"/>
                        </a:lnSpc>
                        <a:spcBef>
                          <a:spcPct val="0"/>
                        </a:spcBef>
                        <a:spcAft>
                          <a:spcPct val="0"/>
                        </a:spcAft>
                        <a:buClrTx/>
                        <a:buSzTx/>
                        <a:buFont typeface="Arial" charset="0"/>
                        <a:buNone/>
                        <a:tabLst/>
                      </a:pPr>
                      <a:r>
                        <a:rPr kumimoji="0" lang="en-US" sz="1000" b="0" i="0" u="none" strike="noStrike" cap="none" normalizeH="0" baseline="0" dirty="0" smtClean="0">
                          <a:ln>
                            <a:noFill/>
                          </a:ln>
                          <a:solidFill>
                            <a:schemeClr val="tx1"/>
                          </a:solidFill>
                          <a:effectLst/>
                          <a:latin typeface="Arial" charset="0"/>
                        </a:rPr>
                        <a:t>10am – 5pm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cap="none" normalizeH="0" baseline="0" dirty="0" smtClean="0">
                          <a:ln>
                            <a:noFill/>
                          </a:ln>
                          <a:solidFill>
                            <a:srgbClr val="000000"/>
                          </a:solidFill>
                          <a:effectLst/>
                          <a:latin typeface="Arial" charset="0"/>
                        </a:rPr>
                        <a:t>Misunderstanding of test expectations</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cap="none" normalizeH="0" baseline="0" dirty="0" smtClean="0">
                          <a:ln>
                            <a:noFill/>
                          </a:ln>
                          <a:solidFill>
                            <a:srgbClr val="000000"/>
                          </a:solidFill>
                          <a:effectLst/>
                          <a:latin typeface="Arial" charset="0"/>
                        </a:rPr>
                        <a:t>Coordination of system tuning</a:t>
                      </a:r>
                    </a:p>
                    <a:p>
                      <a:pPr marL="112713" marR="0" lvl="0" indent="-112713"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rgbClr val="000000"/>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cap="none" normalizeH="0" baseline="0" dirty="0" smtClean="0">
                          <a:ln>
                            <a:noFill/>
                          </a:ln>
                          <a:solidFill>
                            <a:schemeClr val="tx1"/>
                          </a:solidFill>
                          <a:effectLst/>
                          <a:latin typeface="Arial" charset="0"/>
                        </a:rPr>
                        <a:t>Provide feedback from tests moving forward</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Possible metric introduction and escalation</a:t>
                      </a:r>
                    </a:p>
                    <a:p>
                      <a:pPr marL="112713" marR="0" lvl="0" indent="-112713"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US" sz="1000" b="0" i="0" u="none" strike="noStrike" kern="1200" cap="none" normalizeH="0" baseline="0" dirty="0" smtClean="0">
                          <a:ln>
                            <a:noFill/>
                          </a:ln>
                          <a:solidFill>
                            <a:schemeClr val="tx1"/>
                          </a:solidFill>
                          <a:effectLst/>
                          <a:latin typeface="Arial" charset="0"/>
                          <a:ea typeface="+mn-ea"/>
                          <a:cs typeface="+mn-cs"/>
                        </a:rPr>
                        <a:t>Provide specific timeslots for tuning</a:t>
                      </a:r>
                      <a:endParaRPr lang="en-US" sz="1000" kern="1200" dirty="0" smtClean="0">
                        <a:solidFill>
                          <a:schemeClr val="tx1"/>
                        </a:solidFill>
                        <a:latin typeface="+mn-lt"/>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95000"/>
                      </a:schemeClr>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1"/>
          <p:cNvSpPr>
            <a:spLocks noGrp="1"/>
          </p:cNvSpPr>
          <p:nvPr>
            <p:ph type="ftr" sz="quarter" idx="10"/>
          </p:nvPr>
        </p:nvSpPr>
        <p:spPr>
          <a:xfrm>
            <a:off x="6172200" y="6457950"/>
            <a:ext cx="2590800" cy="476250"/>
          </a:xfrm>
          <a:noFill/>
        </p:spPr>
        <p:txBody>
          <a:bodyPr/>
          <a:lstStyle/>
          <a:p>
            <a:r>
              <a:rPr lang="en-US" sz="1200" dirty="0" smtClean="0"/>
              <a:t>Technical Advisory Committee</a:t>
            </a:r>
          </a:p>
        </p:txBody>
      </p:sp>
      <p:sp>
        <p:nvSpPr>
          <p:cNvPr id="4099" name="TextBox 2"/>
          <p:cNvSpPr txBox="1">
            <a:spLocks noChangeArrowheads="1"/>
          </p:cNvSpPr>
          <p:nvPr/>
        </p:nvSpPr>
        <p:spPr bwMode="auto">
          <a:xfrm>
            <a:off x="0" y="609600"/>
            <a:ext cx="8839200" cy="5538490"/>
          </a:xfrm>
          <a:prstGeom prst="rect">
            <a:avLst/>
          </a:prstGeom>
          <a:noFill/>
          <a:ln w="9525">
            <a:noFill/>
            <a:miter lim="800000"/>
            <a:headEnd/>
            <a:tailEnd/>
          </a:ln>
        </p:spPr>
        <p:txBody>
          <a:bodyPr wrap="square">
            <a:spAutoFit/>
          </a:bodyPr>
          <a:lstStyle/>
          <a:p>
            <a:pPr marL="1376363" lvl="2" indent="-461963">
              <a:buFont typeface="Arial" pitchFamily="34" charset="0"/>
              <a:buChar char="•"/>
              <a:defRPr/>
            </a:pPr>
            <a:endParaRPr lang="en-US" sz="1100" b="1" dirty="0" smtClean="0"/>
          </a:p>
          <a:p>
            <a:pPr marL="919163" lvl="1" indent="-461963">
              <a:spcBef>
                <a:spcPts val="600"/>
              </a:spcBef>
              <a:buFont typeface="Arial" pitchFamily="34" charset="0"/>
              <a:buChar char="•"/>
              <a:defRPr/>
            </a:pPr>
            <a:r>
              <a:rPr lang="en-US" sz="1600" b="1" dirty="0" smtClean="0"/>
              <a:t>Issue #1 – Missing Shift Factors for Electrical Busses affected SPP calculation</a:t>
            </a:r>
          </a:p>
          <a:p>
            <a:pPr marL="1376363" lvl="2" indent="-461963">
              <a:spcBef>
                <a:spcPts val="600"/>
              </a:spcBef>
              <a:buFont typeface="Arial" pitchFamily="34" charset="0"/>
              <a:buChar char="•"/>
              <a:defRPr/>
            </a:pPr>
            <a:r>
              <a:rPr lang="en-US" sz="1400" dirty="0" smtClean="0"/>
              <a:t>EMS integration did not properly provide electrical bus shift factors</a:t>
            </a:r>
          </a:p>
          <a:p>
            <a:pPr marL="1833563" lvl="3" indent="-461963">
              <a:spcBef>
                <a:spcPts val="600"/>
              </a:spcBef>
              <a:buFont typeface="Arial" pitchFamily="34" charset="0"/>
              <a:buChar char="•"/>
              <a:defRPr/>
            </a:pPr>
            <a:r>
              <a:rPr lang="en-US" sz="1400" dirty="0" smtClean="0"/>
              <a:t>Load Zone, Hub, and Electrical Bus LMPs/SPPs incorrect when constraints binding or violated</a:t>
            </a:r>
          </a:p>
          <a:p>
            <a:pPr marL="1833563" lvl="3" indent="-461963">
              <a:spcBef>
                <a:spcPts val="600"/>
              </a:spcBef>
              <a:buFont typeface="Arial" pitchFamily="34" charset="0"/>
              <a:buChar char="•"/>
              <a:defRPr/>
            </a:pPr>
            <a:r>
              <a:rPr lang="en-US" sz="1400" dirty="0" smtClean="0"/>
              <a:t>Issue introduced with EMS Bug Fix end of last year</a:t>
            </a:r>
          </a:p>
          <a:p>
            <a:pPr marL="1376363" lvl="2" indent="-461963">
              <a:spcBef>
                <a:spcPts val="600"/>
              </a:spcBef>
              <a:buFont typeface="Arial" pitchFamily="34" charset="0"/>
              <a:buChar char="•"/>
              <a:defRPr/>
            </a:pPr>
            <a:endParaRPr lang="en-US" sz="1400" b="1" dirty="0" smtClean="0"/>
          </a:p>
          <a:p>
            <a:pPr marL="919163" lvl="1" indent="-461963">
              <a:spcBef>
                <a:spcPts val="600"/>
              </a:spcBef>
              <a:buFont typeface="Arial" pitchFamily="34" charset="0"/>
              <a:buChar char="•"/>
              <a:defRPr/>
            </a:pPr>
            <a:r>
              <a:rPr lang="en-US" sz="1600" b="1" dirty="0" smtClean="0"/>
              <a:t>Issue #2 – Missing Shift Factors for constraints in SCED for brief period</a:t>
            </a:r>
          </a:p>
          <a:p>
            <a:pPr marL="1376363" lvl="2" indent="-461963">
              <a:spcBef>
                <a:spcPts val="600"/>
              </a:spcBef>
              <a:buFont typeface="Arial" pitchFamily="34" charset="0"/>
              <a:buChar char="•"/>
              <a:defRPr/>
            </a:pPr>
            <a:r>
              <a:rPr lang="en-US" sz="1400" dirty="0" smtClean="0"/>
              <a:t>Shift Factor transfer from EMS to MMS from1320-1339 had issues</a:t>
            </a:r>
          </a:p>
          <a:p>
            <a:pPr marL="1833563" lvl="3" indent="-461963">
              <a:spcBef>
                <a:spcPts val="600"/>
              </a:spcBef>
              <a:buFont typeface="Arial" pitchFamily="34" charset="0"/>
              <a:buChar char="•"/>
              <a:defRPr/>
            </a:pPr>
            <a:r>
              <a:rPr lang="en-US" sz="1400" dirty="0" smtClean="0"/>
              <a:t>Constraints were ignored by SCED for 19 minutes</a:t>
            </a:r>
          </a:p>
          <a:p>
            <a:pPr marL="1833563" lvl="3" indent="-461963">
              <a:spcBef>
                <a:spcPts val="600"/>
              </a:spcBef>
              <a:buFont typeface="Arial" pitchFamily="34" charset="0"/>
              <a:buChar char="•"/>
              <a:defRPr/>
            </a:pPr>
            <a:r>
              <a:rPr lang="en-US" sz="1400" dirty="0" smtClean="0"/>
              <a:t>Dispatch closely monitored by Operators until resolved</a:t>
            </a:r>
          </a:p>
          <a:p>
            <a:pPr marL="1833563" lvl="3" indent="-461963">
              <a:spcBef>
                <a:spcPts val="600"/>
              </a:spcBef>
              <a:buFont typeface="Arial" pitchFamily="34" charset="0"/>
              <a:buChar char="•"/>
              <a:defRPr/>
            </a:pPr>
            <a:r>
              <a:rPr lang="en-US" sz="1400" dirty="0" smtClean="0"/>
              <a:t>Issue introduced with EMS Bug fix in mid-May</a:t>
            </a:r>
          </a:p>
          <a:p>
            <a:pPr marL="2290763" lvl="4" indent="-461963">
              <a:spcBef>
                <a:spcPts val="600"/>
              </a:spcBef>
              <a:buFont typeface="Arial" pitchFamily="34" charset="0"/>
              <a:buChar char="•"/>
              <a:defRPr/>
            </a:pPr>
            <a:endParaRPr lang="en-US" sz="1400" dirty="0" smtClean="0"/>
          </a:p>
          <a:p>
            <a:pPr marL="919163" lvl="1" indent="-461963">
              <a:spcBef>
                <a:spcPts val="600"/>
              </a:spcBef>
              <a:buFont typeface="Arial" pitchFamily="34" charset="0"/>
              <a:buChar char="•"/>
              <a:defRPr/>
            </a:pPr>
            <a:r>
              <a:rPr lang="en-US" sz="1600" b="1" dirty="0" smtClean="0"/>
              <a:t>Issue #3 – Incorrect flag setting in EMS</a:t>
            </a:r>
          </a:p>
          <a:p>
            <a:pPr marL="1376363" lvl="2" indent="-461963">
              <a:spcBef>
                <a:spcPts val="600"/>
              </a:spcBef>
              <a:buFont typeface="Arial" pitchFamily="34" charset="0"/>
              <a:buChar char="•"/>
              <a:defRPr/>
            </a:pPr>
            <a:r>
              <a:rPr lang="en-US" sz="1400" dirty="0" smtClean="0"/>
              <a:t>ERCOT did not use load distributed bus as the reference bus</a:t>
            </a:r>
          </a:p>
          <a:p>
            <a:pPr marL="1833563" lvl="3" indent="-461963">
              <a:spcBef>
                <a:spcPts val="600"/>
              </a:spcBef>
              <a:buFont typeface="Arial" pitchFamily="34" charset="0"/>
              <a:buChar char="•"/>
              <a:defRPr/>
            </a:pPr>
            <a:r>
              <a:rPr lang="en-US" sz="1400" dirty="0" smtClean="0"/>
              <a:t>Telemetry changes created topology changes which lead to a bus in the west zone to be the reference bus</a:t>
            </a:r>
          </a:p>
          <a:p>
            <a:pPr marL="1833563" lvl="3" indent="-461963">
              <a:spcBef>
                <a:spcPts val="600"/>
              </a:spcBef>
              <a:buFont typeface="Arial" pitchFamily="34" charset="0"/>
              <a:buChar char="•"/>
              <a:defRPr/>
            </a:pPr>
            <a:r>
              <a:rPr lang="en-US" sz="1400" dirty="0" smtClean="0"/>
              <a:t>Having 3% shift factor cut off  caused several WGRs to have no shift factors on the constraint causing WGRs to be marginal</a:t>
            </a:r>
          </a:p>
        </p:txBody>
      </p:sp>
      <p:sp>
        <p:nvSpPr>
          <p:cNvPr id="4" name="Rectangle 2"/>
          <p:cNvSpPr txBox="1">
            <a:spLocks noChangeArrowheads="1"/>
          </p:cNvSpPr>
          <p:nvPr/>
        </p:nvSpPr>
        <p:spPr bwMode="auto">
          <a:xfrm>
            <a:off x="0" y="1"/>
            <a:ext cx="9144000" cy="685800"/>
          </a:xfrm>
          <a:prstGeom prst="rect">
            <a:avLst/>
          </a:prstGeom>
          <a:noFill/>
          <a:ln w="9525">
            <a:noFill/>
            <a:miter lim="800000"/>
            <a:headEnd/>
            <a:tailEnd/>
          </a:ln>
        </p:spPr>
        <p:txBody>
          <a:bodyPr anchor="ctr"/>
          <a:lstStyle/>
          <a:p>
            <a:pPr>
              <a:defRPr/>
            </a:pPr>
            <a:r>
              <a:rPr lang="en-US" sz="2000" kern="0" dirty="0" smtClean="0">
                <a:latin typeface="+mj-lt"/>
                <a:ea typeface="+mj-ea"/>
                <a:cs typeface="+mj-cs"/>
              </a:rPr>
              <a:t>Issues During the 8 Hour Test - ERCOT</a:t>
            </a:r>
            <a:endParaRPr lang="en-US" sz="2000" kern="0" dirty="0">
              <a:latin typeface="+mj-lt"/>
              <a:ea typeface="+mj-ea"/>
              <a:cs typeface="+mj-cs"/>
            </a:endParaRPr>
          </a:p>
        </p:txBody>
      </p:sp>
      <p:sp>
        <p:nvSpPr>
          <p:cNvPr id="5" name="Date Placeholder 4"/>
          <p:cNvSpPr>
            <a:spLocks noGrp="1"/>
          </p:cNvSpPr>
          <p:nvPr>
            <p:ph type="dt" sz="half" idx="12"/>
          </p:nvPr>
        </p:nvSpPr>
        <p:spPr/>
        <p:txBody>
          <a:bodyPr/>
          <a:lstStyle/>
          <a:p>
            <a:pPr>
              <a:defRPr/>
            </a:pPr>
            <a:r>
              <a:rPr lang="en-US" smtClean="0"/>
              <a:t>1 July 2010</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1"/>
          <p:cNvSpPr>
            <a:spLocks noGrp="1"/>
          </p:cNvSpPr>
          <p:nvPr>
            <p:ph type="ftr" sz="quarter" idx="10"/>
          </p:nvPr>
        </p:nvSpPr>
        <p:spPr>
          <a:xfrm>
            <a:off x="6019800" y="6457950"/>
            <a:ext cx="2743200" cy="476250"/>
          </a:xfrm>
          <a:noFill/>
        </p:spPr>
        <p:txBody>
          <a:bodyPr/>
          <a:lstStyle/>
          <a:p>
            <a:r>
              <a:rPr lang="en-US" sz="1200" dirty="0" smtClean="0"/>
              <a:t>Technical Advisory Committee</a:t>
            </a:r>
          </a:p>
        </p:txBody>
      </p:sp>
      <p:sp>
        <p:nvSpPr>
          <p:cNvPr id="4099" name="TextBox 2"/>
          <p:cNvSpPr txBox="1">
            <a:spLocks noChangeArrowheads="1"/>
          </p:cNvSpPr>
          <p:nvPr/>
        </p:nvSpPr>
        <p:spPr bwMode="auto">
          <a:xfrm>
            <a:off x="304800" y="838200"/>
            <a:ext cx="8686800" cy="4524315"/>
          </a:xfrm>
          <a:prstGeom prst="rect">
            <a:avLst/>
          </a:prstGeom>
          <a:noFill/>
          <a:ln w="9525">
            <a:noFill/>
            <a:miter lim="800000"/>
            <a:headEnd/>
            <a:tailEnd/>
          </a:ln>
        </p:spPr>
        <p:txBody>
          <a:bodyPr>
            <a:spAutoFit/>
          </a:bodyPr>
          <a:lstStyle/>
          <a:p>
            <a:pPr>
              <a:defRPr/>
            </a:pPr>
            <a:r>
              <a:rPr lang="en-US" sz="2000" u="sng" dirty="0" smtClean="0"/>
              <a:t>Issues during test for Market Participants</a:t>
            </a:r>
            <a:endParaRPr lang="en-US" dirty="0" smtClean="0"/>
          </a:p>
          <a:p>
            <a:pPr marL="461963" indent="-461963">
              <a:spcBef>
                <a:spcPts val="600"/>
              </a:spcBef>
              <a:buFont typeface="Arial" pitchFamily="34" charset="0"/>
              <a:buChar char="•"/>
              <a:defRPr/>
            </a:pPr>
            <a:endParaRPr lang="en-US" sz="2000" dirty="0" smtClean="0"/>
          </a:p>
          <a:p>
            <a:pPr marL="461963" indent="-461963">
              <a:spcBef>
                <a:spcPts val="600"/>
              </a:spcBef>
              <a:buFont typeface="Arial" pitchFamily="34" charset="0"/>
              <a:buChar char="•"/>
              <a:defRPr/>
            </a:pPr>
            <a:r>
              <a:rPr lang="en-US" sz="2000" dirty="0" smtClean="0"/>
              <a:t>Telemetry:</a:t>
            </a:r>
          </a:p>
          <a:p>
            <a:pPr marL="919163" lvl="1" indent="-461963">
              <a:spcBef>
                <a:spcPts val="600"/>
              </a:spcBef>
              <a:buFont typeface="Arial" pitchFamily="34" charset="0"/>
              <a:buChar char="•"/>
              <a:defRPr/>
            </a:pPr>
            <a:r>
              <a:rPr lang="en-US" sz="2000" dirty="0" smtClean="0"/>
              <a:t>Inconsistencies between JOU owners (e.g., telemetry, COP)</a:t>
            </a:r>
          </a:p>
          <a:p>
            <a:pPr marL="919163" lvl="1" indent="-461963">
              <a:spcBef>
                <a:spcPts val="600"/>
              </a:spcBef>
              <a:buFont typeface="Arial" pitchFamily="34" charset="0"/>
              <a:buChar char="•"/>
              <a:defRPr/>
            </a:pPr>
            <a:r>
              <a:rPr lang="en-US" sz="2000" dirty="0" smtClean="0"/>
              <a:t>Incorrect Ancillary Service values in telemetry for Resource</a:t>
            </a:r>
          </a:p>
          <a:p>
            <a:pPr marL="919163" lvl="1" indent="-461963">
              <a:spcBef>
                <a:spcPts val="600"/>
              </a:spcBef>
              <a:buFont typeface="Arial" pitchFamily="34" charset="0"/>
              <a:buChar char="•"/>
              <a:defRPr/>
            </a:pPr>
            <a:r>
              <a:rPr lang="en-US" sz="2000" dirty="0" smtClean="0"/>
              <a:t>Incorrect Resource Status Codes</a:t>
            </a:r>
          </a:p>
          <a:p>
            <a:pPr marL="919163" lvl="1" indent="-461963">
              <a:spcBef>
                <a:spcPts val="600"/>
              </a:spcBef>
              <a:buFont typeface="Arial" pitchFamily="34" charset="0"/>
              <a:buChar char="•"/>
              <a:defRPr/>
            </a:pPr>
            <a:r>
              <a:rPr lang="en-US" sz="2000" dirty="0" smtClean="0"/>
              <a:t>Incorrect HSL/LSL values </a:t>
            </a:r>
            <a:r>
              <a:rPr lang="en-US" sz="2000" dirty="0" err="1" smtClean="0"/>
              <a:t>telemetered</a:t>
            </a:r>
            <a:endParaRPr lang="en-US" sz="2000" dirty="0" smtClean="0"/>
          </a:p>
          <a:p>
            <a:pPr marL="461963" indent="-461963">
              <a:spcBef>
                <a:spcPts val="600"/>
              </a:spcBef>
              <a:buFont typeface="Arial" pitchFamily="34" charset="0"/>
              <a:buChar char="•"/>
              <a:defRPr/>
            </a:pPr>
            <a:r>
              <a:rPr lang="en-US" sz="2000" dirty="0" smtClean="0"/>
              <a:t>Resource with nodal Output Schedule offering BES into zonal market</a:t>
            </a:r>
          </a:p>
          <a:p>
            <a:pPr marL="461963" indent="-461963">
              <a:spcBef>
                <a:spcPts val="600"/>
              </a:spcBef>
              <a:buFont typeface="Arial" pitchFamily="34" charset="0"/>
              <a:buChar char="•"/>
              <a:defRPr/>
            </a:pPr>
            <a:r>
              <a:rPr lang="en-US" sz="2000" dirty="0" smtClean="0"/>
              <a:t>Resources not following their nodal Base Points</a:t>
            </a:r>
          </a:p>
          <a:p>
            <a:pPr marL="461963" indent="-461963">
              <a:spcBef>
                <a:spcPts val="600"/>
              </a:spcBef>
              <a:buFont typeface="Arial" pitchFamily="34" charset="0"/>
              <a:buChar char="•"/>
              <a:defRPr/>
            </a:pPr>
            <a:r>
              <a:rPr lang="en-US" sz="2000" dirty="0" smtClean="0"/>
              <a:t>Resources not following regulation signals</a:t>
            </a:r>
          </a:p>
          <a:p>
            <a:pPr marL="461963" indent="-461963">
              <a:spcBef>
                <a:spcPts val="600"/>
              </a:spcBef>
              <a:buFont typeface="Arial" pitchFamily="34" charset="0"/>
              <a:buChar char="•"/>
              <a:defRPr/>
            </a:pPr>
            <a:r>
              <a:rPr lang="en-US" sz="2000" dirty="0" smtClean="0"/>
              <a:t>Zonal Resource Plans not in agreement with Nodal </a:t>
            </a:r>
            <a:endParaRPr lang="en-US" sz="2000" dirty="0"/>
          </a:p>
          <a:p>
            <a:pPr marL="461963" indent="-461963">
              <a:buFont typeface="Arial" pitchFamily="34" charset="0"/>
              <a:buChar char="•"/>
              <a:defRPr/>
            </a:pPr>
            <a:endParaRPr lang="en-US" sz="1800" dirty="0"/>
          </a:p>
        </p:txBody>
      </p:sp>
      <p:sp>
        <p:nvSpPr>
          <p:cNvPr id="4" name="Rectangle 2"/>
          <p:cNvSpPr txBox="1">
            <a:spLocks noChangeArrowheads="1"/>
          </p:cNvSpPr>
          <p:nvPr/>
        </p:nvSpPr>
        <p:spPr bwMode="auto">
          <a:xfrm>
            <a:off x="0" y="1"/>
            <a:ext cx="9144000" cy="685800"/>
          </a:xfrm>
          <a:prstGeom prst="rect">
            <a:avLst/>
          </a:prstGeom>
          <a:noFill/>
          <a:ln w="9525">
            <a:noFill/>
            <a:miter lim="800000"/>
            <a:headEnd/>
            <a:tailEnd/>
          </a:ln>
        </p:spPr>
        <p:txBody>
          <a:bodyPr anchor="ctr"/>
          <a:lstStyle/>
          <a:p>
            <a:pPr>
              <a:defRPr/>
            </a:pPr>
            <a:r>
              <a:rPr lang="en-US" sz="2000" kern="0" dirty="0" smtClean="0">
                <a:latin typeface="+mj-lt"/>
                <a:ea typeface="+mj-ea"/>
                <a:cs typeface="+mj-cs"/>
              </a:rPr>
              <a:t>Issues During the 8 Hour Test – Market Participants</a:t>
            </a:r>
            <a:endParaRPr lang="en-US" sz="2000" kern="0" dirty="0">
              <a:latin typeface="+mj-lt"/>
              <a:ea typeface="+mj-ea"/>
              <a:cs typeface="+mj-cs"/>
            </a:endParaRPr>
          </a:p>
        </p:txBody>
      </p:sp>
      <p:sp>
        <p:nvSpPr>
          <p:cNvPr id="5" name="Date Placeholder 4"/>
          <p:cNvSpPr>
            <a:spLocks noGrp="1"/>
          </p:cNvSpPr>
          <p:nvPr>
            <p:ph type="dt" sz="half" idx="12"/>
          </p:nvPr>
        </p:nvSpPr>
        <p:spPr/>
        <p:txBody>
          <a:bodyPr/>
          <a:lstStyle/>
          <a:p>
            <a:pPr>
              <a:defRPr/>
            </a:pPr>
            <a:r>
              <a:rPr lang="en-US" smtClean="0"/>
              <a:t>1 July 2010</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1"/>
          <p:cNvSpPr>
            <a:spLocks noGrp="1"/>
          </p:cNvSpPr>
          <p:nvPr>
            <p:ph type="ftr" sz="quarter" idx="10"/>
          </p:nvPr>
        </p:nvSpPr>
        <p:spPr>
          <a:xfrm>
            <a:off x="6096000" y="6457950"/>
            <a:ext cx="2667000" cy="476250"/>
          </a:xfrm>
          <a:noFill/>
        </p:spPr>
        <p:txBody>
          <a:bodyPr/>
          <a:lstStyle/>
          <a:p>
            <a:r>
              <a:rPr lang="en-US" sz="1200" dirty="0" smtClean="0"/>
              <a:t>Technical Advisory Committee</a:t>
            </a:r>
          </a:p>
        </p:txBody>
      </p:sp>
      <p:sp>
        <p:nvSpPr>
          <p:cNvPr id="11267" name="TextBox 2"/>
          <p:cNvSpPr txBox="1">
            <a:spLocks noChangeArrowheads="1"/>
          </p:cNvSpPr>
          <p:nvPr/>
        </p:nvSpPr>
        <p:spPr bwMode="auto">
          <a:xfrm>
            <a:off x="304800" y="833021"/>
            <a:ext cx="8686800" cy="4960332"/>
          </a:xfrm>
          <a:prstGeom prst="rect">
            <a:avLst/>
          </a:prstGeom>
          <a:noFill/>
          <a:ln w="9525">
            <a:noFill/>
            <a:miter lim="800000"/>
            <a:headEnd/>
            <a:tailEnd/>
          </a:ln>
        </p:spPr>
        <p:txBody>
          <a:bodyPr>
            <a:spAutoFit/>
          </a:bodyPr>
          <a:lstStyle/>
          <a:p>
            <a:pPr marL="461963" indent="-461963">
              <a:lnSpc>
                <a:spcPts val="2500"/>
              </a:lnSpc>
              <a:spcBef>
                <a:spcPts val="600"/>
              </a:spcBef>
              <a:buFont typeface="Arial" pitchFamily="34" charset="0"/>
              <a:buChar char="•"/>
              <a:defRPr/>
            </a:pPr>
            <a:r>
              <a:rPr lang="en-US" dirty="0" smtClean="0"/>
              <a:t>Migrate fix to views that will resolve the issue with the Shift Factors not being available </a:t>
            </a:r>
            <a:r>
              <a:rPr lang="en-US" i="1" dirty="0" smtClean="0"/>
              <a:t>(Code migrated, still monitoring)</a:t>
            </a:r>
            <a:endParaRPr lang="en-US" sz="1050" dirty="0" smtClean="0"/>
          </a:p>
          <a:p>
            <a:pPr marL="461963" indent="-461963">
              <a:lnSpc>
                <a:spcPts val="2500"/>
              </a:lnSpc>
              <a:spcBef>
                <a:spcPts val="600"/>
              </a:spcBef>
              <a:buFont typeface="Arial" pitchFamily="34" charset="0"/>
              <a:buChar char="•"/>
              <a:defRPr/>
            </a:pPr>
            <a:r>
              <a:rPr lang="en-US" dirty="0" smtClean="0"/>
              <a:t>Migrate fix to views that will resolve the issue with transferring an incomplete Shift Factor set </a:t>
            </a:r>
            <a:r>
              <a:rPr lang="en-US" i="1" dirty="0" smtClean="0"/>
              <a:t>(Code migrated, still monitoring)</a:t>
            </a:r>
            <a:endParaRPr lang="en-US" sz="1050" dirty="0" smtClean="0"/>
          </a:p>
          <a:p>
            <a:pPr marL="461963" indent="-461963">
              <a:lnSpc>
                <a:spcPts val="2500"/>
              </a:lnSpc>
              <a:spcBef>
                <a:spcPts val="600"/>
              </a:spcBef>
              <a:buFont typeface="Arial" pitchFamily="34" charset="0"/>
              <a:buChar char="•"/>
              <a:defRPr/>
            </a:pPr>
            <a:r>
              <a:rPr lang="en-US" dirty="0" smtClean="0"/>
              <a:t>Use Distributed Load Bus as the Reference Bus instead of Single Reference Bus</a:t>
            </a:r>
          </a:p>
          <a:p>
            <a:pPr marL="461963" indent="-461963">
              <a:lnSpc>
                <a:spcPts val="2500"/>
              </a:lnSpc>
              <a:spcBef>
                <a:spcPts val="600"/>
              </a:spcBef>
              <a:buFont typeface="Arial" pitchFamily="34" charset="0"/>
              <a:buChar char="•"/>
              <a:defRPr/>
            </a:pPr>
            <a:r>
              <a:rPr lang="en-US" dirty="0" smtClean="0"/>
              <a:t>Set Shift Factor cut-off to a much smaller value such as .0001</a:t>
            </a:r>
            <a:endParaRPr lang="en-US" sz="1050" u="sng" dirty="0" smtClean="0"/>
          </a:p>
          <a:p>
            <a:pPr marL="461963" indent="-461963">
              <a:lnSpc>
                <a:spcPts val="2500"/>
              </a:lnSpc>
              <a:spcBef>
                <a:spcPts val="600"/>
              </a:spcBef>
              <a:buFont typeface="Arial" pitchFamily="34" charset="0"/>
              <a:buChar char="•"/>
              <a:defRPr/>
            </a:pPr>
            <a:r>
              <a:rPr lang="en-US" dirty="0" smtClean="0"/>
              <a:t>More closely monitor Resources in how they are following their Base Points and provide feedback</a:t>
            </a:r>
          </a:p>
          <a:p>
            <a:pPr marL="461963" indent="-461963">
              <a:lnSpc>
                <a:spcPts val="2500"/>
              </a:lnSpc>
              <a:spcBef>
                <a:spcPts val="600"/>
              </a:spcBef>
              <a:buFont typeface="Arial" pitchFamily="34" charset="0"/>
              <a:buChar char="•"/>
              <a:defRPr/>
            </a:pPr>
            <a:r>
              <a:rPr lang="en-US" dirty="0" smtClean="0"/>
              <a:t>Confirm parameter settings prior to every test</a:t>
            </a:r>
            <a:endParaRPr lang="en-US" sz="1050" dirty="0" smtClean="0"/>
          </a:p>
          <a:p>
            <a:pPr marL="461963" indent="-461963">
              <a:lnSpc>
                <a:spcPts val="2500"/>
              </a:lnSpc>
              <a:spcBef>
                <a:spcPts val="600"/>
              </a:spcBef>
              <a:buFont typeface="Arial" pitchFamily="34" charset="0"/>
              <a:buChar char="•"/>
              <a:defRPr/>
            </a:pPr>
            <a:r>
              <a:rPr lang="en-US" dirty="0" smtClean="0"/>
              <a:t>Leave OC1 in Zonal during transition.  Once 100% Nodal take out OC1 in Zonal.  Bring the OC1 back at the start of transitioning back to Zonal</a:t>
            </a:r>
          </a:p>
          <a:p>
            <a:pPr marL="461963" indent="-461963">
              <a:lnSpc>
                <a:spcPts val="2500"/>
              </a:lnSpc>
              <a:spcBef>
                <a:spcPts val="600"/>
              </a:spcBef>
              <a:buFont typeface="Arial" pitchFamily="34" charset="0"/>
              <a:buChar char="•"/>
              <a:defRPr/>
            </a:pPr>
            <a:r>
              <a:rPr lang="en-US" dirty="0" smtClean="0"/>
              <a:t>Specific time slots for tuning for both Market Participants and ERCOT</a:t>
            </a:r>
          </a:p>
          <a:p>
            <a:pPr marL="342900" indent="-342900">
              <a:buAutoNum type="arabicParenR"/>
            </a:pPr>
            <a:endParaRPr lang="en-US" sz="1050" dirty="0" smtClean="0"/>
          </a:p>
        </p:txBody>
      </p:sp>
      <p:sp>
        <p:nvSpPr>
          <p:cNvPr id="4" name="Rectangle 2"/>
          <p:cNvSpPr txBox="1">
            <a:spLocks noChangeArrowheads="1"/>
          </p:cNvSpPr>
          <p:nvPr/>
        </p:nvSpPr>
        <p:spPr bwMode="auto">
          <a:xfrm>
            <a:off x="0" y="1"/>
            <a:ext cx="9144000" cy="685800"/>
          </a:xfrm>
          <a:prstGeom prst="rect">
            <a:avLst/>
          </a:prstGeom>
          <a:noFill/>
          <a:ln w="9525">
            <a:noFill/>
            <a:miter lim="800000"/>
            <a:headEnd/>
            <a:tailEnd/>
          </a:ln>
        </p:spPr>
        <p:txBody>
          <a:bodyPr anchor="ctr"/>
          <a:lstStyle/>
          <a:p>
            <a:pPr>
              <a:defRPr/>
            </a:pPr>
            <a:r>
              <a:rPr lang="en-US" sz="2000" kern="0" dirty="0">
                <a:latin typeface="+mj-lt"/>
                <a:ea typeface="+mj-ea"/>
                <a:cs typeface="+mj-cs"/>
              </a:rPr>
              <a:t>Next </a:t>
            </a:r>
            <a:r>
              <a:rPr lang="en-US" sz="2000" kern="0" dirty="0" smtClean="0">
                <a:latin typeface="+mj-lt"/>
                <a:ea typeface="+mj-ea"/>
                <a:cs typeface="+mj-cs"/>
              </a:rPr>
              <a:t>Steps – LFC Tests</a:t>
            </a:r>
            <a:endParaRPr lang="en-US" sz="1800" kern="0" dirty="0">
              <a:solidFill>
                <a:schemeClr val="bg1"/>
              </a:solidFill>
              <a:latin typeface="+mj-lt"/>
              <a:ea typeface="+mj-ea"/>
              <a:cs typeface="+mj-cs"/>
            </a:endParaRPr>
          </a:p>
        </p:txBody>
      </p:sp>
      <p:sp>
        <p:nvSpPr>
          <p:cNvPr id="6" name="Date Placeholder 5"/>
          <p:cNvSpPr>
            <a:spLocks noGrp="1"/>
          </p:cNvSpPr>
          <p:nvPr>
            <p:ph type="dt" sz="half" idx="12"/>
          </p:nvPr>
        </p:nvSpPr>
        <p:spPr/>
        <p:txBody>
          <a:bodyPr/>
          <a:lstStyle/>
          <a:p>
            <a:pPr>
              <a:defRPr/>
            </a:pPr>
            <a:r>
              <a:rPr lang="en-US" smtClean="0"/>
              <a:t>1 July 2010</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1"/>
          <p:cNvSpPr>
            <a:spLocks noGrp="1"/>
          </p:cNvSpPr>
          <p:nvPr>
            <p:ph type="ftr" sz="quarter" idx="10"/>
          </p:nvPr>
        </p:nvSpPr>
        <p:spPr>
          <a:xfrm>
            <a:off x="6096000" y="6457950"/>
            <a:ext cx="2667000" cy="476250"/>
          </a:xfrm>
          <a:noFill/>
        </p:spPr>
        <p:txBody>
          <a:bodyPr/>
          <a:lstStyle/>
          <a:p>
            <a:r>
              <a:rPr lang="en-US" sz="1200" dirty="0" smtClean="0"/>
              <a:t>Technical Advisory Committee</a:t>
            </a:r>
          </a:p>
        </p:txBody>
      </p:sp>
      <p:sp>
        <p:nvSpPr>
          <p:cNvPr id="11267" name="TextBox 2"/>
          <p:cNvSpPr txBox="1">
            <a:spLocks noChangeArrowheads="1"/>
          </p:cNvSpPr>
          <p:nvPr/>
        </p:nvSpPr>
        <p:spPr bwMode="auto">
          <a:xfrm>
            <a:off x="304800" y="1143000"/>
            <a:ext cx="8686800" cy="4539704"/>
          </a:xfrm>
          <a:prstGeom prst="rect">
            <a:avLst/>
          </a:prstGeom>
          <a:noFill/>
          <a:ln w="9525">
            <a:noFill/>
            <a:miter lim="800000"/>
            <a:headEnd/>
            <a:tailEnd/>
          </a:ln>
        </p:spPr>
        <p:txBody>
          <a:bodyPr>
            <a:spAutoFit/>
          </a:bodyPr>
          <a:lstStyle/>
          <a:p>
            <a:pPr marL="461963" indent="-461963">
              <a:spcBef>
                <a:spcPts val="600"/>
              </a:spcBef>
              <a:buFont typeface="Arial" pitchFamily="34" charset="0"/>
              <a:buChar char="•"/>
              <a:defRPr/>
            </a:pPr>
            <a:r>
              <a:rPr lang="en-US" sz="2200" dirty="0" smtClean="0"/>
              <a:t>Tentatively schedule 6 LFC tests through September</a:t>
            </a:r>
          </a:p>
          <a:p>
            <a:pPr>
              <a:buFont typeface="Arial" pitchFamily="34" charset="0"/>
              <a:buChar char="•"/>
            </a:pPr>
            <a:endParaRPr lang="en-US" sz="2200" dirty="0" smtClean="0"/>
          </a:p>
          <a:p>
            <a:pPr marL="461963" indent="-461963">
              <a:spcBef>
                <a:spcPts val="600"/>
              </a:spcBef>
              <a:buFont typeface="Arial" pitchFamily="34" charset="0"/>
              <a:buChar char="•"/>
              <a:defRPr/>
            </a:pPr>
            <a:r>
              <a:rPr lang="en-US" sz="2200" dirty="0" smtClean="0"/>
              <a:t>5 Hour LFC test scheduled the week of July 19</a:t>
            </a:r>
            <a:r>
              <a:rPr lang="en-US" sz="2200" baseline="30000" dirty="0" smtClean="0"/>
              <a:t>th</a:t>
            </a:r>
            <a:r>
              <a:rPr lang="en-US" sz="2200" dirty="0" smtClean="0"/>
              <a:t> </a:t>
            </a:r>
          </a:p>
          <a:p>
            <a:pPr marL="461963" indent="-461963">
              <a:spcBef>
                <a:spcPts val="600"/>
              </a:spcBef>
              <a:buFont typeface="Arial" pitchFamily="34" charset="0"/>
              <a:buChar char="•"/>
              <a:defRPr/>
            </a:pPr>
            <a:endParaRPr lang="en-US" sz="2200" dirty="0" smtClean="0"/>
          </a:p>
          <a:p>
            <a:pPr marL="461963" indent="-461963">
              <a:spcBef>
                <a:spcPts val="600"/>
              </a:spcBef>
              <a:buFont typeface="Arial" pitchFamily="34" charset="0"/>
              <a:buChar char="•"/>
              <a:defRPr/>
            </a:pPr>
            <a:r>
              <a:rPr lang="en-US" sz="2200" dirty="0" smtClean="0"/>
              <a:t>24 Hour LFC (noon to noon) scheduled the week of the August 2</a:t>
            </a:r>
            <a:r>
              <a:rPr lang="en-US" sz="2200" baseline="30000" dirty="0" smtClean="0"/>
              <a:t>nd</a:t>
            </a:r>
            <a:r>
              <a:rPr lang="en-US" sz="2200" dirty="0" smtClean="0"/>
              <a:t> </a:t>
            </a:r>
          </a:p>
          <a:p>
            <a:pPr marL="461963" indent="-461963">
              <a:spcBef>
                <a:spcPts val="600"/>
              </a:spcBef>
              <a:buFont typeface="Arial" pitchFamily="34" charset="0"/>
              <a:buChar char="•"/>
              <a:defRPr/>
            </a:pPr>
            <a:endParaRPr lang="en-US" sz="2200" dirty="0" smtClean="0"/>
          </a:p>
          <a:p>
            <a:pPr marL="461963" indent="-461963">
              <a:spcBef>
                <a:spcPts val="600"/>
              </a:spcBef>
              <a:buFont typeface="Arial" pitchFamily="34" charset="0"/>
              <a:buChar char="•"/>
              <a:defRPr/>
            </a:pPr>
            <a:r>
              <a:rPr lang="en-US" sz="2200" dirty="0" smtClean="0"/>
              <a:t>2 additional tests in August</a:t>
            </a:r>
          </a:p>
          <a:p>
            <a:pPr marL="461963" indent="-461963">
              <a:spcBef>
                <a:spcPts val="600"/>
              </a:spcBef>
              <a:buFont typeface="Arial" pitchFamily="34" charset="0"/>
              <a:buChar char="•"/>
              <a:defRPr/>
            </a:pPr>
            <a:endParaRPr lang="en-US" sz="2200" dirty="0" smtClean="0"/>
          </a:p>
          <a:p>
            <a:pPr marL="461963" indent="-461963">
              <a:spcBef>
                <a:spcPts val="600"/>
              </a:spcBef>
              <a:buFont typeface="Arial" pitchFamily="34" charset="0"/>
              <a:buChar char="•"/>
              <a:defRPr/>
            </a:pPr>
            <a:r>
              <a:rPr lang="en-US" sz="2200" dirty="0" smtClean="0"/>
              <a:t>2 tests in September (after 168 hour test)</a:t>
            </a:r>
          </a:p>
          <a:p>
            <a:pPr marL="461963" indent="-461963">
              <a:spcBef>
                <a:spcPts val="600"/>
              </a:spcBef>
              <a:buFont typeface="Arial" pitchFamily="34" charset="0"/>
              <a:buChar char="•"/>
              <a:defRPr/>
            </a:pPr>
            <a:endParaRPr lang="en-US" sz="1100" dirty="0" smtClean="0"/>
          </a:p>
          <a:p>
            <a:endParaRPr lang="en-US" sz="1800" u="sng" dirty="0"/>
          </a:p>
        </p:txBody>
      </p:sp>
      <p:sp>
        <p:nvSpPr>
          <p:cNvPr id="4" name="Rectangle 2"/>
          <p:cNvSpPr txBox="1">
            <a:spLocks noChangeArrowheads="1"/>
          </p:cNvSpPr>
          <p:nvPr/>
        </p:nvSpPr>
        <p:spPr bwMode="auto">
          <a:xfrm>
            <a:off x="0" y="1"/>
            <a:ext cx="9144000" cy="685800"/>
          </a:xfrm>
          <a:prstGeom prst="rect">
            <a:avLst/>
          </a:prstGeom>
          <a:noFill/>
          <a:ln w="9525">
            <a:noFill/>
            <a:miter lim="800000"/>
            <a:headEnd/>
            <a:tailEnd/>
          </a:ln>
        </p:spPr>
        <p:txBody>
          <a:bodyPr anchor="ctr"/>
          <a:lstStyle/>
          <a:p>
            <a:pPr>
              <a:defRPr/>
            </a:pPr>
            <a:r>
              <a:rPr lang="en-US" sz="2000" kern="0" dirty="0">
                <a:latin typeface="+mj-lt"/>
                <a:ea typeface="+mj-ea"/>
                <a:cs typeface="+mj-cs"/>
              </a:rPr>
              <a:t>Next </a:t>
            </a:r>
            <a:r>
              <a:rPr lang="en-US" sz="2000" kern="0" dirty="0" smtClean="0">
                <a:latin typeface="+mj-lt"/>
                <a:ea typeface="+mj-ea"/>
                <a:cs typeface="+mj-cs"/>
              </a:rPr>
              <a:t>Steps – LFC Test Schedule</a:t>
            </a:r>
            <a:endParaRPr lang="en-US" sz="1800" kern="0" dirty="0">
              <a:solidFill>
                <a:schemeClr val="bg1"/>
              </a:solidFill>
              <a:latin typeface="+mj-lt"/>
              <a:ea typeface="+mj-ea"/>
              <a:cs typeface="+mj-cs"/>
            </a:endParaRPr>
          </a:p>
        </p:txBody>
      </p:sp>
      <p:sp>
        <p:nvSpPr>
          <p:cNvPr id="6" name="Date Placeholder 5"/>
          <p:cNvSpPr>
            <a:spLocks noGrp="1"/>
          </p:cNvSpPr>
          <p:nvPr>
            <p:ph type="dt" sz="half" idx="12"/>
          </p:nvPr>
        </p:nvSpPr>
        <p:spPr/>
        <p:txBody>
          <a:bodyPr/>
          <a:lstStyle/>
          <a:p>
            <a:pPr>
              <a:defRPr/>
            </a:pPr>
            <a:r>
              <a:rPr lang="en-US" smtClean="0"/>
              <a:t>1 July 2010</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Network Model Management System Update </a:t>
            </a:r>
            <a:endParaRPr lang="en-US" sz="2400" dirty="0" smtClean="0"/>
          </a:p>
        </p:txBody>
      </p:sp>
      <p:sp>
        <p:nvSpPr>
          <p:cNvPr id="15362"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Jerry Dreyer</a:t>
            </a:r>
          </a:p>
          <a:p>
            <a:pPr algn="ctr" eaLnBrk="1" hangingPunct="1"/>
            <a:r>
              <a:rPr lang="en-US" dirty="0" smtClean="0"/>
              <a:t>Director of Application Services</a:t>
            </a:r>
          </a:p>
          <a:p>
            <a:pPr algn="ctr" eaLnBrk="1" hangingPunct="1"/>
            <a:endParaRPr lang="en-US" dirty="0" smtClean="0"/>
          </a:p>
          <a:p>
            <a:pPr algn="ctr" eaLnBrk="1" hangingPunct="1">
              <a:spcBef>
                <a:spcPct val="50000"/>
              </a:spcBef>
            </a:pPr>
            <a:endParaRPr lang="en-US" b="1" dirty="0" smtClean="0"/>
          </a:p>
          <a:p>
            <a:pPr algn="ctr" eaLnBrk="1" hangingPunct="1">
              <a:spcBef>
                <a:spcPct val="50000"/>
              </a:spcBef>
            </a:pPr>
            <a:endParaRPr lang="en-US" b="1"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2"/>
          <p:cNvSpPr>
            <a:spLocks noGrp="1"/>
          </p:cNvSpPr>
          <p:nvPr>
            <p:ph type="ftr" sz="quarter" idx="11"/>
          </p:nvPr>
        </p:nvSpPr>
        <p:spPr>
          <a:noFill/>
        </p:spPr>
        <p:txBody>
          <a:bodyPr/>
          <a:lstStyle/>
          <a:p>
            <a:r>
              <a:rPr lang="en-US" dirty="0" smtClean="0"/>
              <a:t>Technical Advisory Committee</a:t>
            </a:r>
          </a:p>
        </p:txBody>
      </p:sp>
      <p:sp>
        <p:nvSpPr>
          <p:cNvPr id="8195" name="Date Placeholder 3"/>
          <p:cNvSpPr>
            <a:spLocks noGrp="1"/>
          </p:cNvSpPr>
          <p:nvPr>
            <p:ph type="dt" sz="quarter" idx="12"/>
          </p:nvPr>
        </p:nvSpPr>
        <p:spPr>
          <a:noFill/>
        </p:spPr>
        <p:txBody>
          <a:bodyPr/>
          <a:lstStyle/>
          <a:p>
            <a:r>
              <a:rPr lang="en-US" smtClean="0"/>
              <a:t>1 July 2010</a:t>
            </a:r>
            <a:endParaRPr lang="en-US" dirty="0" smtClean="0"/>
          </a:p>
        </p:txBody>
      </p:sp>
      <p:sp>
        <p:nvSpPr>
          <p:cNvPr id="8196" name="Rectangle 2"/>
          <p:cNvSpPr>
            <a:spLocks noGrp="1" noChangeArrowheads="1"/>
          </p:cNvSpPr>
          <p:nvPr>
            <p:ph type="title" idx="4294967295"/>
          </p:nvPr>
        </p:nvSpPr>
        <p:spPr>
          <a:xfrm>
            <a:off x="0" y="0"/>
            <a:ext cx="8839200" cy="685800"/>
          </a:xfrm>
        </p:spPr>
        <p:txBody>
          <a:bodyPr/>
          <a:lstStyle/>
          <a:p>
            <a:pPr eaLnBrk="1" hangingPunct="1"/>
            <a:r>
              <a:rPr lang="en-US" dirty="0" smtClean="0"/>
              <a:t>Agenda</a:t>
            </a:r>
          </a:p>
        </p:txBody>
      </p:sp>
      <p:sp>
        <p:nvSpPr>
          <p:cNvPr id="8197" name="Rectangle 3"/>
          <p:cNvSpPr>
            <a:spLocks noChangeArrowheads="1"/>
          </p:cNvSpPr>
          <p:nvPr/>
        </p:nvSpPr>
        <p:spPr bwMode="auto">
          <a:xfrm>
            <a:off x="479425" y="1095375"/>
            <a:ext cx="8229600" cy="4619625"/>
          </a:xfrm>
          <a:prstGeom prst="rect">
            <a:avLst/>
          </a:prstGeom>
          <a:noFill/>
          <a:ln w="9525">
            <a:noFill/>
            <a:miter lim="800000"/>
            <a:headEnd/>
            <a:tailEnd/>
          </a:ln>
        </p:spPr>
        <p:txBody>
          <a:bodyPr/>
          <a:lstStyle/>
          <a:p>
            <a:pPr marL="285750" indent="-285750">
              <a:spcBef>
                <a:spcPct val="20000"/>
              </a:spcBef>
              <a:spcAft>
                <a:spcPct val="20000"/>
              </a:spcAft>
              <a:buFont typeface="Arial" pitchFamily="34" charset="0"/>
              <a:buChar char="•"/>
            </a:pPr>
            <a:r>
              <a:rPr lang="en-US" sz="2000" b="1" dirty="0"/>
              <a:t>Program Status</a:t>
            </a:r>
          </a:p>
          <a:p>
            <a:pPr marL="285750" indent="-285750">
              <a:spcBef>
                <a:spcPct val="20000"/>
              </a:spcBef>
              <a:spcAft>
                <a:spcPct val="20000"/>
              </a:spcAft>
            </a:pPr>
            <a:endParaRPr lang="en-US" sz="2000" b="1" dirty="0" smtClean="0"/>
          </a:p>
          <a:p>
            <a:pPr marL="285750" indent="-285750">
              <a:spcBef>
                <a:spcPct val="20000"/>
              </a:spcBef>
              <a:spcAft>
                <a:spcPct val="20000"/>
              </a:spcAft>
              <a:buFont typeface="Arial" pitchFamily="34" charset="0"/>
              <a:buChar char="•"/>
            </a:pPr>
            <a:r>
              <a:rPr lang="en-US" sz="2000" b="1" dirty="0" smtClean="0"/>
              <a:t>LFC Overview</a:t>
            </a:r>
          </a:p>
          <a:p>
            <a:pPr marL="285750" indent="-285750">
              <a:spcBef>
                <a:spcPct val="20000"/>
              </a:spcBef>
              <a:spcAft>
                <a:spcPct val="20000"/>
              </a:spcAft>
              <a:buFont typeface="Arial" pitchFamily="34" charset="0"/>
              <a:buChar char="•"/>
            </a:pPr>
            <a:endParaRPr lang="en-US" sz="2000" b="1" dirty="0" smtClean="0"/>
          </a:p>
          <a:p>
            <a:pPr marL="285750" indent="-285750">
              <a:spcBef>
                <a:spcPct val="20000"/>
              </a:spcBef>
              <a:spcAft>
                <a:spcPct val="20000"/>
              </a:spcAft>
              <a:buFont typeface="Arial" pitchFamily="34" charset="0"/>
              <a:buChar char="•"/>
            </a:pPr>
            <a:r>
              <a:rPr lang="en-US" sz="2000" b="1" dirty="0" smtClean="0"/>
              <a:t>NMMS Update</a:t>
            </a:r>
          </a:p>
          <a:p>
            <a:pPr marL="285750" indent="-285750">
              <a:spcBef>
                <a:spcPct val="20000"/>
              </a:spcBef>
              <a:spcAft>
                <a:spcPct val="20000"/>
              </a:spcAft>
              <a:buFont typeface="Arial" pitchFamily="34" charset="0"/>
              <a:buChar char="•"/>
            </a:pPr>
            <a:endParaRPr lang="en-US" sz="2000" b="1" dirty="0" smtClean="0"/>
          </a:p>
          <a:p>
            <a:pPr marL="285750" indent="-285750">
              <a:spcBef>
                <a:spcPct val="20000"/>
              </a:spcBef>
              <a:spcAft>
                <a:spcPct val="20000"/>
              </a:spcAft>
              <a:buFont typeface="Arial" pitchFamily="34" charset="0"/>
              <a:buChar char="•"/>
            </a:pPr>
            <a:r>
              <a:rPr lang="en-US" sz="2000" b="1" dirty="0" smtClean="0"/>
              <a:t>Cut-Over Overview – Network Modeling</a:t>
            </a:r>
          </a:p>
          <a:p>
            <a:pPr marL="285750" indent="-285750">
              <a:spcBef>
                <a:spcPct val="20000"/>
              </a:spcBef>
              <a:spcAft>
                <a:spcPct val="20000"/>
              </a:spcAft>
              <a:buFont typeface="Arial" pitchFamily="34" charset="0"/>
              <a:buChar char="•"/>
            </a:pPr>
            <a:endParaRPr lang="en-US" sz="2000" b="1" dirty="0" smtClean="0"/>
          </a:p>
          <a:p>
            <a:pPr marL="285750" indent="-285750">
              <a:spcBef>
                <a:spcPct val="20000"/>
              </a:spcBef>
              <a:spcAft>
                <a:spcPct val="20000"/>
              </a:spcAft>
              <a:buFont typeface="Arial" pitchFamily="34" charset="0"/>
              <a:buChar char="•"/>
            </a:pPr>
            <a:r>
              <a:rPr lang="en-US" sz="2000" b="1" dirty="0" smtClean="0"/>
              <a:t>Market Readiness</a:t>
            </a:r>
          </a:p>
          <a:p>
            <a:pPr marL="285750" indent="-285750">
              <a:spcBef>
                <a:spcPct val="20000"/>
              </a:spcBef>
              <a:spcAft>
                <a:spcPct val="20000"/>
              </a:spcAft>
            </a:pPr>
            <a:endParaRPr lang="en-US" sz="2000" b="1" dirty="0"/>
          </a:p>
          <a:p>
            <a:pPr marL="285750" indent="-285750">
              <a:spcBef>
                <a:spcPct val="20000"/>
              </a:spcBef>
              <a:spcAft>
                <a:spcPct val="20000"/>
              </a:spcAft>
              <a:buFont typeface="Arial" pitchFamily="34" charset="0"/>
              <a:buChar char="•"/>
            </a:pPr>
            <a:r>
              <a:rPr lang="en-US" sz="2000" b="1" dirty="0"/>
              <a:t>Follow-Up </a:t>
            </a:r>
            <a:r>
              <a:rPr lang="en-US" sz="2000" b="1" dirty="0" smtClean="0"/>
              <a:t>Discussion</a:t>
            </a:r>
          </a:p>
          <a:p>
            <a:pPr marL="285750" indent="-285750">
              <a:spcBef>
                <a:spcPct val="20000"/>
              </a:spcBef>
              <a:spcAft>
                <a:spcPct val="20000"/>
              </a:spcAft>
            </a:pPr>
            <a:endParaRPr lang="en-US" sz="20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3 June 2010</a:t>
            </a:r>
            <a:endParaRPr lang="en-US" dirty="0" smtClean="0"/>
          </a:p>
        </p:txBody>
      </p:sp>
      <p:sp>
        <p:nvSpPr>
          <p:cNvPr id="9" name="Rectangle 3"/>
          <p:cNvSpPr txBox="1">
            <a:spLocks noChangeArrowheads="1"/>
          </p:cNvSpPr>
          <p:nvPr/>
        </p:nvSpPr>
        <p:spPr bwMode="auto">
          <a:xfrm>
            <a:off x="152400" y="685800"/>
            <a:ext cx="8991600" cy="5181600"/>
          </a:xfrm>
          <a:prstGeom prst="rect">
            <a:avLst/>
          </a:prstGeom>
          <a:noFill/>
          <a:ln w="9525">
            <a:noFill/>
            <a:miter lim="800000"/>
            <a:headEnd/>
            <a:tailEnd/>
          </a:ln>
        </p:spPr>
        <p:txBody>
          <a:bodyPr vert="horz" wrap="square" lIns="457200" tIns="45720" rIns="91440" bIns="45720" numCol="1" anchor="t" anchorCtr="0" compatLnSpc="1">
            <a:prstTxWarp prst="textNoShape">
              <a:avLst/>
            </a:prstTxWarp>
          </a:bodyPr>
          <a:lstStyle/>
          <a:p>
            <a:pPr>
              <a:buFont typeface="Arial" pitchFamily="34" charset="0"/>
              <a:buChar char="•"/>
            </a:pPr>
            <a:endParaRPr lang="en-US" sz="1400" u="sng" dirty="0" smtClean="0"/>
          </a:p>
          <a:p>
            <a:r>
              <a:rPr lang="en-US" sz="1400" u="sng" dirty="0" smtClean="0"/>
              <a:t>Current State of NMMS Production system</a:t>
            </a:r>
          </a:p>
          <a:p>
            <a:pPr lvl="1" indent="228600">
              <a:buFont typeface="Arial" pitchFamily="34" charset="0"/>
              <a:buChar char="•"/>
            </a:pPr>
            <a:r>
              <a:rPr lang="en-US" sz="1400" dirty="0" smtClean="0"/>
              <a:t>System installed in production since August 2009 (Most recent version installed May 3, 2010)</a:t>
            </a:r>
          </a:p>
          <a:p>
            <a:pPr lvl="1" indent="228600">
              <a:buFont typeface="Arial" pitchFamily="34" charset="0"/>
              <a:buChar char="•"/>
            </a:pPr>
            <a:r>
              <a:rPr lang="en-US" sz="1400" dirty="0" smtClean="0"/>
              <a:t>Database and System of Record for Network Model for Nodal System and Entry Point for Zonal </a:t>
            </a:r>
          </a:p>
          <a:p>
            <a:endParaRPr lang="en-US" sz="1400" u="sng" dirty="0" smtClean="0"/>
          </a:p>
          <a:p>
            <a:r>
              <a:rPr lang="en-US" sz="1400" u="sng" dirty="0" smtClean="0"/>
              <a:t>Issue: System is not stable</a:t>
            </a:r>
          </a:p>
          <a:p>
            <a:pPr lvl="1" indent="228600">
              <a:buFont typeface="Arial" pitchFamily="34" charset="0"/>
              <a:buChar char="•"/>
            </a:pPr>
            <a:r>
              <a:rPr lang="en-US" sz="1400" dirty="0" smtClean="0"/>
              <a:t>NMMS System has a software defect that impacts how the system manages computer memory</a:t>
            </a:r>
          </a:p>
          <a:p>
            <a:pPr lvl="1" indent="228600">
              <a:buFont typeface="Arial" pitchFamily="34" charset="0"/>
              <a:buChar char="•"/>
            </a:pPr>
            <a:r>
              <a:rPr lang="en-US" sz="1400" dirty="0" smtClean="0"/>
              <a:t>The application crashes when a memory error  is detected</a:t>
            </a:r>
          </a:p>
          <a:p>
            <a:pPr lvl="2" indent="228600">
              <a:buFont typeface="Arial" pitchFamily="34" charset="0"/>
              <a:buChar char="•"/>
            </a:pPr>
            <a:r>
              <a:rPr lang="en-US" sz="1400" dirty="0" smtClean="0"/>
              <a:t>A restart can result in TDSP losing interim model changes</a:t>
            </a:r>
          </a:p>
          <a:p>
            <a:pPr lvl="2" indent="228600">
              <a:buFont typeface="Arial" pitchFamily="34" charset="0"/>
              <a:buChar char="•"/>
            </a:pPr>
            <a:r>
              <a:rPr lang="en-US" sz="1400" dirty="0" smtClean="0"/>
              <a:t>The May release materially increased the frequency of the restarts:</a:t>
            </a:r>
          </a:p>
          <a:p>
            <a:pPr lvl="1">
              <a:buFont typeface="Arial" pitchFamily="34" charset="0"/>
              <a:buChar char="•"/>
            </a:pPr>
            <a:endParaRPr lang="en-US" sz="1400" dirty="0" smtClean="0"/>
          </a:p>
          <a:p>
            <a:pPr lvl="1">
              <a:buFont typeface="Arial" pitchFamily="34" charset="0"/>
              <a:buChar char="•"/>
            </a:pPr>
            <a:endParaRPr lang="en-US" sz="1400" dirty="0" smtClean="0"/>
          </a:p>
        </p:txBody>
      </p:sp>
      <p:sp>
        <p:nvSpPr>
          <p:cNvPr id="7" name="Rectangle 2"/>
          <p:cNvSpPr txBox="1">
            <a:spLocks noChangeArrowheads="1"/>
          </p:cNvSpPr>
          <p:nvPr/>
        </p:nvSpPr>
        <p:spPr bwMode="auto">
          <a:xfrm>
            <a:off x="152400" y="7620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1"/>
                </a:solidFill>
                <a:effectLst/>
                <a:uLnTx/>
                <a:uFillTx/>
                <a:latin typeface="+mj-lt"/>
                <a:ea typeface="+mj-ea"/>
                <a:cs typeface="+mj-cs"/>
              </a:rPr>
              <a:t>Network Model Management System: Issue</a:t>
            </a:r>
          </a:p>
        </p:txBody>
      </p:sp>
      <p:graphicFrame>
        <p:nvGraphicFramePr>
          <p:cNvPr id="6" name="Chart 5"/>
          <p:cNvGraphicFramePr>
            <a:graphicFrameLocks noGrp="1"/>
          </p:cNvGraphicFramePr>
          <p:nvPr/>
        </p:nvGraphicFramePr>
        <p:xfrm>
          <a:off x="1371600" y="3048000"/>
          <a:ext cx="5562600" cy="3276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3 June 2010</a:t>
            </a:r>
            <a:endParaRPr lang="en-US" dirty="0" smtClean="0"/>
          </a:p>
        </p:txBody>
      </p:sp>
      <p:sp>
        <p:nvSpPr>
          <p:cNvPr id="9" name="Rectangle 3"/>
          <p:cNvSpPr txBox="1">
            <a:spLocks noChangeArrowheads="1"/>
          </p:cNvSpPr>
          <p:nvPr/>
        </p:nvSpPr>
        <p:spPr bwMode="auto">
          <a:xfrm>
            <a:off x="152400" y="609600"/>
            <a:ext cx="8839200" cy="5715000"/>
          </a:xfrm>
          <a:prstGeom prst="rect">
            <a:avLst/>
          </a:prstGeom>
          <a:noFill/>
          <a:ln w="9525">
            <a:noFill/>
            <a:miter lim="800000"/>
            <a:headEnd/>
            <a:tailEnd/>
          </a:ln>
        </p:spPr>
        <p:txBody>
          <a:bodyPr vert="horz" wrap="square" lIns="457200" tIns="45720" rIns="91440" bIns="45720" numCol="1" anchor="t" anchorCtr="0" compatLnSpc="1">
            <a:prstTxWarp prst="textNoShape">
              <a:avLst/>
            </a:prstTxWarp>
          </a:bodyPr>
          <a:lstStyle/>
          <a:p>
            <a:endParaRPr lang="en-US" sz="1400" dirty="0" smtClean="0"/>
          </a:p>
          <a:p>
            <a:r>
              <a:rPr lang="en-US" sz="1400" u="sng" dirty="0" smtClean="0"/>
              <a:t>Resolution Strategy: Obtain sufficient analysis data to fix the problem</a:t>
            </a:r>
          </a:p>
          <a:p>
            <a:pPr lvl="1" indent="114300">
              <a:buFont typeface="Arial" pitchFamily="34" charset="0"/>
              <a:buChar char="•"/>
            </a:pPr>
            <a:r>
              <a:rPr lang="en-US" sz="1400" dirty="0" smtClean="0"/>
              <a:t>The nature of the defect is that the system will continue to run after the problem occurs </a:t>
            </a:r>
          </a:p>
          <a:p>
            <a:pPr lvl="1" indent="114300">
              <a:buFont typeface="Arial" pitchFamily="34" charset="0"/>
              <a:buChar char="•"/>
            </a:pPr>
            <a:r>
              <a:rPr lang="en-US" sz="1400" dirty="0" smtClean="0"/>
              <a:t>By the time the system detects the problem, and crashes, the root of the cause is difficult to detect</a:t>
            </a:r>
          </a:p>
          <a:p>
            <a:pPr lvl="2" indent="114300">
              <a:buFont typeface="Arial" pitchFamily="34" charset="0"/>
              <a:buChar char="•"/>
            </a:pPr>
            <a:r>
              <a:rPr lang="en-US" sz="1400" dirty="0" smtClean="0"/>
              <a:t>Lack of evidence of the root cause results in extended resolution times</a:t>
            </a:r>
          </a:p>
          <a:p>
            <a:pPr lvl="1" indent="114300">
              <a:buFont typeface="Arial" pitchFamily="34" charset="0"/>
              <a:buChar char="•"/>
            </a:pPr>
            <a:r>
              <a:rPr lang="en-US" sz="1400" dirty="0" smtClean="0"/>
              <a:t>The strategy is to implement “traps” and instrumentation that can point to the root cause</a:t>
            </a:r>
          </a:p>
          <a:p>
            <a:pPr lvl="1" indent="114300">
              <a:buFont typeface="Arial" pitchFamily="34" charset="0"/>
              <a:buChar char="•"/>
            </a:pPr>
            <a:r>
              <a:rPr lang="en-US" sz="1400" dirty="0" smtClean="0"/>
              <a:t>Leverage the recent ability to recreate this in a test environment </a:t>
            </a:r>
          </a:p>
          <a:p>
            <a:endParaRPr lang="en-US" sz="1400" u="sng" dirty="0" smtClean="0"/>
          </a:p>
          <a:p>
            <a:r>
              <a:rPr lang="en-US" sz="1400" u="sng" dirty="0" smtClean="0"/>
              <a:t>Recent Progress</a:t>
            </a:r>
          </a:p>
          <a:p>
            <a:pPr lvl="1" indent="114300">
              <a:buFont typeface="Arial" pitchFamily="34" charset="0"/>
              <a:buChar char="•"/>
            </a:pPr>
            <a:r>
              <a:rPr lang="en-US" sz="1400" dirty="0" smtClean="0"/>
              <a:t>The traps triggered successfully for the first time on June 29</a:t>
            </a:r>
            <a:r>
              <a:rPr lang="en-US" sz="1400" baseline="30000" dirty="0" smtClean="0"/>
              <a:t>th</a:t>
            </a:r>
            <a:endParaRPr lang="en-US" sz="1400" dirty="0" smtClean="0"/>
          </a:p>
          <a:p>
            <a:pPr lvl="1" indent="114300">
              <a:buFont typeface="Arial" pitchFamily="34" charset="0"/>
              <a:buChar char="•"/>
            </a:pPr>
            <a:r>
              <a:rPr lang="en-US" sz="1400" dirty="0" smtClean="0"/>
              <a:t>The teams successfully recreated the issue in a stress test environment on June 29</a:t>
            </a:r>
            <a:r>
              <a:rPr lang="en-US" sz="1400" baseline="30000" dirty="0" smtClean="0"/>
              <a:t>th</a:t>
            </a:r>
            <a:endParaRPr lang="en-US" sz="1400" dirty="0" smtClean="0"/>
          </a:p>
          <a:p>
            <a:pPr lvl="1" indent="114300">
              <a:buFont typeface="Arial" pitchFamily="34" charset="0"/>
              <a:buChar char="•"/>
            </a:pPr>
            <a:r>
              <a:rPr lang="en-US" sz="1400" dirty="0" smtClean="0"/>
              <a:t>Initial investigation points to a specific memory management problem but analysis still underway</a:t>
            </a:r>
          </a:p>
          <a:p>
            <a:endParaRPr lang="en-US" sz="1400" dirty="0" smtClean="0"/>
          </a:p>
          <a:p>
            <a:pPr marL="0" lvl="1"/>
            <a:r>
              <a:rPr lang="en-US" sz="1400" u="sng" dirty="0" smtClean="0"/>
              <a:t>Issue Escalation:</a:t>
            </a:r>
            <a:endParaRPr lang="en-US" sz="1400" dirty="0" smtClean="0"/>
          </a:p>
          <a:p>
            <a:pPr marL="457200" lvl="2" indent="114300">
              <a:buFont typeface="Arial" pitchFamily="34" charset="0"/>
              <a:buChar char="•"/>
            </a:pPr>
            <a:r>
              <a:rPr lang="en-US" sz="1400" dirty="0" smtClean="0"/>
              <a:t>The ERCOT Operations team, Application team and Siemens are working this as a priority item</a:t>
            </a:r>
          </a:p>
          <a:p>
            <a:pPr marL="457200" lvl="2" indent="114300">
              <a:buFont typeface="Arial" pitchFamily="34" charset="0"/>
              <a:buChar char="•"/>
            </a:pPr>
            <a:r>
              <a:rPr lang="en-US" sz="1400" dirty="0" smtClean="0"/>
              <a:t>The resources with the right skills have been made available to help solve</a:t>
            </a:r>
          </a:p>
          <a:p>
            <a:pPr marL="457200" lvl="2" indent="114300">
              <a:buFont typeface="Arial" pitchFamily="34" charset="0"/>
              <a:buChar char="•"/>
            </a:pPr>
            <a:r>
              <a:rPr lang="en-US" sz="1400" dirty="0" smtClean="0"/>
              <a:t>Resources work together at a single site in Taylor when deemed beneficial to the process  </a:t>
            </a:r>
            <a:endParaRPr lang="en-US" sz="1400" u="sng" dirty="0" smtClean="0"/>
          </a:p>
          <a:p>
            <a:pPr>
              <a:buFont typeface="Arial" pitchFamily="34" charset="0"/>
              <a:buChar char="•"/>
            </a:pPr>
            <a:endParaRPr lang="en-US" sz="1400" u="sng" dirty="0" smtClean="0"/>
          </a:p>
          <a:p>
            <a:r>
              <a:rPr lang="en-US" sz="1400" u="sng" dirty="0" smtClean="0"/>
              <a:t>Other activities underway: Improve NMMS Metrics</a:t>
            </a:r>
          </a:p>
          <a:p>
            <a:pPr lvl="1" indent="111125">
              <a:buFont typeface="Arial" pitchFamily="34" charset="0"/>
              <a:buChar char="•"/>
            </a:pPr>
            <a:r>
              <a:rPr lang="en-US" sz="1400" dirty="0" smtClean="0"/>
              <a:t>Develop response time metric and monitoring to measure system availability and response time transactions</a:t>
            </a:r>
          </a:p>
          <a:p>
            <a:pPr lvl="1">
              <a:buFont typeface="Arial" pitchFamily="34" charset="0"/>
              <a:buChar char="•"/>
            </a:pPr>
            <a:endParaRPr lang="en-US" sz="1400" dirty="0" smtClean="0"/>
          </a:p>
          <a:p>
            <a:r>
              <a:rPr lang="en-US" sz="1400" u="sng" dirty="0" smtClean="0"/>
              <a:t>Next Steps</a:t>
            </a:r>
            <a:endParaRPr lang="en-US" sz="1400" dirty="0" smtClean="0"/>
          </a:p>
          <a:p>
            <a:pPr lvl="1" indent="114300">
              <a:buFont typeface="Arial" pitchFamily="34" charset="0"/>
              <a:buChar char="•"/>
            </a:pPr>
            <a:r>
              <a:rPr lang="en-US" sz="1400" dirty="0" smtClean="0"/>
              <a:t>Continue to aggressively manage this issue as a high priority </a:t>
            </a:r>
          </a:p>
          <a:p>
            <a:pPr lvl="1" indent="114300">
              <a:buFont typeface="Arial" pitchFamily="34" charset="0"/>
              <a:buChar char="•"/>
            </a:pPr>
            <a:r>
              <a:rPr lang="en-US" sz="1400" dirty="0" smtClean="0"/>
              <a:t>Assess status and any necessary contingency plans with NATF on July 8</a:t>
            </a:r>
            <a:r>
              <a:rPr lang="en-US" sz="1400" baseline="30000" dirty="0" smtClean="0"/>
              <a:t>th</a:t>
            </a:r>
            <a:r>
              <a:rPr lang="en-US" sz="1400" dirty="0" smtClean="0"/>
              <a:t> </a:t>
            </a:r>
          </a:p>
          <a:p>
            <a:pPr lvl="1">
              <a:buFont typeface="Arial" pitchFamily="34" charset="0"/>
              <a:buChar char="•"/>
            </a:pPr>
            <a:endParaRPr lang="en-US" sz="1400" u="sng" dirty="0"/>
          </a:p>
        </p:txBody>
      </p:sp>
      <p:sp>
        <p:nvSpPr>
          <p:cNvPr id="6" name="Rectangle 2"/>
          <p:cNvSpPr txBox="1">
            <a:spLocks noChangeArrowheads="1"/>
          </p:cNvSpPr>
          <p:nvPr/>
        </p:nvSpPr>
        <p:spPr bwMode="auto">
          <a:xfrm>
            <a:off x="152400" y="76200"/>
            <a:ext cx="88392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dirty="0" smtClean="0">
                <a:ln>
                  <a:noFill/>
                </a:ln>
                <a:solidFill>
                  <a:schemeClr val="tx1"/>
                </a:solidFill>
                <a:effectLst/>
                <a:uLnTx/>
                <a:uFillTx/>
                <a:latin typeface="+mj-lt"/>
                <a:ea typeface="+mj-ea"/>
                <a:cs typeface="+mj-cs"/>
              </a:rPr>
              <a:t>Network Model Management System: Issue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8"/>
          <p:cNvSpPr>
            <a:spLocks noGrp="1" noChangeArrowheads="1"/>
          </p:cNvSpPr>
          <p:nvPr>
            <p:ph type="ctrTitle"/>
          </p:nvPr>
        </p:nvSpPr>
        <p:spPr>
          <a:xfrm>
            <a:off x="457200" y="2038350"/>
            <a:ext cx="8153400" cy="1238250"/>
          </a:xfrm>
        </p:spPr>
        <p:txBody>
          <a:bodyPr/>
          <a:lstStyle/>
          <a:p>
            <a:pPr algn="ctr" eaLnBrk="1" hangingPunct="1"/>
            <a:r>
              <a:rPr lang="en-US" dirty="0" smtClean="0"/>
              <a:t>Nodal Go-Live Update</a:t>
            </a:r>
            <a:br>
              <a:rPr lang="en-US" dirty="0" smtClean="0"/>
            </a:br>
            <a:r>
              <a:rPr lang="en-US" sz="2400" dirty="0" smtClean="0"/>
              <a:t>Review of Network Modeling Go-Live Items</a:t>
            </a:r>
          </a:p>
        </p:txBody>
      </p:sp>
      <p:sp>
        <p:nvSpPr>
          <p:cNvPr id="15362" name="Rectangle 20"/>
          <p:cNvSpPr>
            <a:spLocks noGrp="1" noChangeArrowheads="1"/>
          </p:cNvSpPr>
          <p:nvPr>
            <p:ph type="subTitle" idx="1"/>
          </p:nvPr>
        </p:nvSpPr>
        <p:spPr>
          <a:xfrm>
            <a:off x="304800" y="3886200"/>
            <a:ext cx="8382000" cy="2438400"/>
          </a:xfrm>
        </p:spPr>
        <p:txBody>
          <a:bodyPr/>
          <a:lstStyle/>
          <a:p>
            <a:pPr algn="ctr" eaLnBrk="1" hangingPunct="1"/>
            <a:r>
              <a:rPr lang="en-US" dirty="0" smtClean="0"/>
              <a:t>Kenneth Ragsdale</a:t>
            </a:r>
          </a:p>
          <a:p>
            <a:pPr algn="ctr" eaLnBrk="1" hangingPunct="1"/>
            <a:r>
              <a:rPr lang="en-US" dirty="0" smtClean="0"/>
              <a:t>Market Trials</a:t>
            </a:r>
          </a:p>
          <a:p>
            <a:pPr algn="ctr" eaLnBrk="1" hangingPunct="1"/>
            <a:endParaRPr lang="en-US" dirty="0" smtClean="0"/>
          </a:p>
          <a:p>
            <a:pPr algn="ctr" eaLnBrk="1" hangingPunct="1">
              <a:spcBef>
                <a:spcPct val="50000"/>
              </a:spcBef>
            </a:pPr>
            <a:endParaRPr lang="en-US" b="1" dirty="0" smtClean="0"/>
          </a:p>
          <a:p>
            <a:pPr algn="ctr" eaLnBrk="1" hangingPunct="1">
              <a:spcBef>
                <a:spcPct val="50000"/>
              </a:spcBef>
            </a:pPr>
            <a:endParaRPr lang="en-US" b="1"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8839200" cy="685800"/>
          </a:xfrm>
        </p:spPr>
        <p:txBody>
          <a:bodyPr/>
          <a:lstStyle/>
          <a:p>
            <a:r>
              <a:rPr lang="en-US" dirty="0" smtClean="0"/>
              <a:t>Readiness Methodology</a:t>
            </a:r>
            <a:endParaRPr lang="en-US" dirty="0"/>
          </a:p>
        </p:txBody>
      </p:sp>
      <p:sp>
        <p:nvSpPr>
          <p:cNvPr id="5" name="Content Placeholder 4"/>
          <p:cNvSpPr>
            <a:spLocks noGrp="1"/>
          </p:cNvSpPr>
          <p:nvPr>
            <p:ph idx="1"/>
          </p:nvPr>
        </p:nvSpPr>
        <p:spPr/>
        <p:txBody>
          <a:bodyPr/>
          <a:lstStyle/>
          <a:p>
            <a:pPr>
              <a:buNone/>
            </a:pPr>
            <a:r>
              <a:rPr lang="en-US" dirty="0" smtClean="0"/>
              <a:t>ERCOT will measure readiness by the following categories:</a:t>
            </a:r>
          </a:p>
          <a:p>
            <a:pPr lvl="1">
              <a:buFont typeface="Arial" pitchFamily="34" charset="0"/>
              <a:buChar char="•"/>
            </a:pPr>
            <a:r>
              <a:rPr lang="en-US" b="1" i="1" dirty="0" smtClean="0"/>
              <a:t>System Readiness</a:t>
            </a:r>
            <a:r>
              <a:rPr lang="en-US" dirty="0" smtClean="0"/>
              <a:t> – an evaluation of a particular system needed to support identified market activities</a:t>
            </a:r>
          </a:p>
          <a:p>
            <a:pPr lvl="1">
              <a:buFont typeface="Arial" pitchFamily="34" charset="0"/>
              <a:buChar char="•"/>
            </a:pPr>
            <a:r>
              <a:rPr lang="en-US" b="1" i="1" dirty="0" smtClean="0"/>
              <a:t>Process Readiness</a:t>
            </a:r>
            <a:r>
              <a:rPr lang="en-US" dirty="0" smtClean="0"/>
              <a:t> – an evaluation of the Processes and Procedures necessary to support identified market activities</a:t>
            </a:r>
          </a:p>
          <a:p>
            <a:pPr lvl="1">
              <a:buFont typeface="Arial" pitchFamily="34" charset="0"/>
              <a:buChar char="•"/>
            </a:pPr>
            <a:r>
              <a:rPr lang="en-US" b="1" i="1" dirty="0" smtClean="0"/>
              <a:t>People Readiness</a:t>
            </a:r>
            <a:r>
              <a:rPr lang="en-US" dirty="0" smtClean="0"/>
              <a:t> – an evaluation of ERCOT and Market Participant capabilities to support identified market activities</a:t>
            </a:r>
          </a:p>
          <a:p>
            <a:pPr>
              <a:buNone/>
            </a:pPr>
            <a:endParaRPr lang="en-US" dirty="0" smtClean="0"/>
          </a:p>
          <a:p>
            <a:pPr>
              <a:buNone/>
            </a:pPr>
            <a:r>
              <a:rPr lang="en-US" dirty="0" smtClean="0"/>
              <a:t>ERCOT reviewed the readiness criteria at the 6/23/10 NATF and is requesting a vote from the 7/1/10 TAC on the Market Readiness Criteria per Section 21.12.3, Notice to Market Participants of Effective Date for Nodal Protocol Provisions and Retirement of Zonal Protocol Provision</a:t>
            </a:r>
          </a:p>
        </p:txBody>
      </p:sp>
      <p:sp>
        <p:nvSpPr>
          <p:cNvPr id="6" name="Date Placeholder 5"/>
          <p:cNvSpPr>
            <a:spLocks noGrp="1"/>
          </p:cNvSpPr>
          <p:nvPr>
            <p:ph type="dt" sz="half" idx="12"/>
          </p:nvPr>
        </p:nvSpPr>
        <p:spPr/>
        <p:txBody>
          <a:bodyPr/>
          <a:lstStyle/>
          <a:p>
            <a:pPr>
              <a:defRPr/>
            </a:pPr>
            <a:r>
              <a:rPr lang="en-US" smtClean="0"/>
              <a:t>1 July 2010</a:t>
            </a:r>
            <a:endParaRPr lang="en-US"/>
          </a:p>
        </p:txBody>
      </p:sp>
      <p:sp>
        <p:nvSpPr>
          <p:cNvPr id="7" name="Footer Placeholder 6"/>
          <p:cNvSpPr>
            <a:spLocks noGrp="1"/>
          </p:cNvSpPr>
          <p:nvPr>
            <p:ph type="ftr" sz="quarter" idx="11"/>
          </p:nvPr>
        </p:nvSpPr>
        <p:spPr>
          <a:xfrm>
            <a:off x="6400800" y="6477000"/>
            <a:ext cx="2590800" cy="3810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a:xfrm>
            <a:off x="0" y="0"/>
            <a:ext cx="8839200" cy="685800"/>
          </a:xfrm>
        </p:spPr>
        <p:txBody>
          <a:bodyPr/>
          <a:lstStyle/>
          <a:p>
            <a:r>
              <a:rPr lang="en-US" dirty="0" smtClean="0"/>
              <a:t>Protocol 21.12.3</a:t>
            </a:r>
          </a:p>
        </p:txBody>
      </p:sp>
      <p:sp>
        <p:nvSpPr>
          <p:cNvPr id="17410" name="Content Placeholder 4"/>
          <p:cNvSpPr>
            <a:spLocks noGrp="1"/>
          </p:cNvSpPr>
          <p:nvPr>
            <p:ph idx="1"/>
          </p:nvPr>
        </p:nvSpPr>
        <p:spPr/>
        <p:txBody>
          <a:bodyPr/>
          <a:lstStyle/>
          <a:p>
            <a:pPr>
              <a:buNone/>
            </a:pPr>
            <a:r>
              <a:rPr lang="en-US" i="1" dirty="0" smtClean="0">
                <a:latin typeface="Times New Roman" pitchFamily="18" charset="0"/>
                <a:cs typeface="Times New Roman" pitchFamily="18" charset="0"/>
              </a:rPr>
              <a:t>21.12.3	  Notice to Market Participants of Effective Date for Nodal Protocol Provisions and Retirement of Zonal Protocol Provision</a:t>
            </a:r>
          </a:p>
          <a:p>
            <a:pPr>
              <a:buNone/>
            </a:pPr>
            <a:r>
              <a:rPr lang="en-US" dirty="0" smtClean="0"/>
              <a:t>	</a:t>
            </a:r>
            <a:r>
              <a:rPr lang="en-US" sz="1600" b="0" u="sng" dirty="0" smtClean="0">
                <a:latin typeface="Times New Roman" pitchFamily="18" charset="0"/>
                <a:cs typeface="Times New Roman" pitchFamily="18" charset="0"/>
              </a:rPr>
              <a:t>No part of the nodal market design may start operation until all the Market Readiness Criteria for that part of the nodal market design have been met.  Certification that all Market Readiness Criteria have been met must be made at least by each of the following: the Technical Advisory Committee (TAC), ERCOT and the ERCOT Board.  </a:t>
            </a:r>
            <a:r>
              <a:rPr lang="en-US" sz="1600" b="0" dirty="0" smtClean="0">
                <a:latin typeface="Times New Roman" pitchFamily="18" charset="0"/>
                <a:cs typeface="Times New Roman" pitchFamily="18" charset="0"/>
              </a:rPr>
              <a:t>Upon such certification, ERCOT shall issue two Notices alerting Market Participants to the effective date of Nodal Protocol sections and the retirement of Zonal Protocol sections, as applicable.  ERCOT shall issue the first Notice no less than thirty (30) days prior to the effective date or retirement date, as applicable, and the second Notice no less than ten (10) days prior to the effective date or retirement date, as applicable.  The Notice shall include:</a:t>
            </a:r>
          </a:p>
          <a:p>
            <a:pPr lvl="1">
              <a:buNone/>
            </a:pPr>
            <a:r>
              <a:rPr lang="en-US" sz="1600" dirty="0" smtClean="0">
                <a:latin typeface="Times New Roman" pitchFamily="18" charset="0"/>
                <a:cs typeface="Times New Roman" pitchFamily="18" charset="0"/>
              </a:rPr>
              <a:t>(1)	The Nodal Protocol Sections to become effective; and</a:t>
            </a:r>
          </a:p>
          <a:p>
            <a:pPr lvl="1">
              <a:buNone/>
            </a:pPr>
            <a:r>
              <a:rPr lang="en-US" sz="1600" dirty="0" smtClean="0">
                <a:latin typeface="Times New Roman" pitchFamily="18" charset="0"/>
                <a:cs typeface="Times New Roman" pitchFamily="18" charset="0"/>
              </a:rPr>
              <a:t>(2)	The Zonal Protocol Sections to be retired, if any</a:t>
            </a:r>
          </a:p>
          <a:p>
            <a:pPr>
              <a:buNone/>
            </a:pPr>
            <a:endParaRPr lang="en-US" i="1" dirty="0" smtClean="0"/>
          </a:p>
        </p:txBody>
      </p:sp>
      <p:sp>
        <p:nvSpPr>
          <p:cNvPr id="17411" name="Date Placeholder 5"/>
          <p:cNvSpPr>
            <a:spLocks noGrp="1"/>
          </p:cNvSpPr>
          <p:nvPr>
            <p:ph type="dt" sz="quarter" idx="12"/>
          </p:nvPr>
        </p:nvSpPr>
        <p:spPr>
          <a:noFill/>
        </p:spPr>
        <p:txBody>
          <a:bodyPr/>
          <a:lstStyle/>
          <a:p>
            <a:r>
              <a:rPr lang="en-US" smtClean="0"/>
              <a:t>1 July 2010</a:t>
            </a:r>
            <a:endParaRPr lang="en-US" dirty="0"/>
          </a:p>
        </p:txBody>
      </p:sp>
      <p:sp>
        <p:nvSpPr>
          <p:cNvPr id="17412" name="Footer Placeholder 6"/>
          <p:cNvSpPr>
            <a:spLocks noGrp="1"/>
          </p:cNvSpPr>
          <p:nvPr>
            <p:ph type="ftr" sz="quarter" idx="11"/>
          </p:nvPr>
        </p:nvSpPr>
        <p:spPr>
          <a:xfrm>
            <a:off x="6400800" y="6477000"/>
            <a:ext cx="2590800" cy="381000"/>
          </a:xfrm>
          <a:noFill/>
        </p:spPr>
        <p:txBody>
          <a:bodyPr/>
          <a:lstStyle/>
          <a:p>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6172200" y="6432550"/>
            <a:ext cx="2819400" cy="425450"/>
          </a:xfrm>
        </p:spPr>
        <p:txBody>
          <a:bodyPr/>
          <a:lstStyle/>
          <a:p>
            <a:pPr>
              <a:defRPr/>
            </a:pPr>
            <a:r>
              <a:rPr lang="en-US" sz="1200" smtClean="0"/>
              <a:t>Technical Advisory Committee</a:t>
            </a:r>
            <a:endParaRPr lang="en-US" sz="1200"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eaLnBrk="0" hangingPunct="0">
              <a:defRPr/>
            </a:pPr>
            <a:r>
              <a:rPr lang="en-US" sz="2000" dirty="0" smtClean="0">
                <a:latin typeface="+mj-lt"/>
                <a:ea typeface="+mj-ea"/>
                <a:cs typeface="+mj-cs"/>
              </a:rPr>
              <a:t>Nodal Program Cutover</a:t>
            </a:r>
          </a:p>
        </p:txBody>
      </p:sp>
      <p:graphicFrame>
        <p:nvGraphicFramePr>
          <p:cNvPr id="19" name="Table 18"/>
          <p:cNvGraphicFramePr>
            <a:graphicFrameLocks noGrp="1"/>
          </p:cNvGraphicFramePr>
          <p:nvPr/>
        </p:nvGraphicFramePr>
        <p:xfrm>
          <a:off x="304799" y="1295400"/>
          <a:ext cx="8458200" cy="3814825"/>
        </p:xfrm>
        <a:graphic>
          <a:graphicData uri="http://schemas.openxmlformats.org/drawingml/2006/table">
            <a:tbl>
              <a:tblPr firstRow="1" bandRow="1">
                <a:tableStyleId>{93296810-A885-4BE3-A3E7-6D5BEEA58F35}</a:tableStyleId>
              </a:tblPr>
              <a:tblGrid>
                <a:gridCol w="2590801"/>
                <a:gridCol w="838200"/>
                <a:gridCol w="5029199"/>
              </a:tblGrid>
              <a:tr h="400938">
                <a:tc gridSpan="3">
                  <a:txBody>
                    <a:bodyPr/>
                    <a:lstStyle/>
                    <a:p>
                      <a:r>
                        <a:rPr lang="en-US" sz="1400" dirty="0" smtClean="0"/>
                        <a:t>Cutover Timeline Key Dates (Aug – Oct)</a:t>
                      </a:r>
                      <a:endParaRPr lang="en-US" sz="1400" dirty="0"/>
                    </a:p>
                  </a:txBody>
                  <a:tcPr/>
                </a:tc>
                <a:tc hMerge="1">
                  <a:txBody>
                    <a:bodyPr/>
                    <a:lstStyle/>
                    <a:p>
                      <a:endParaRPr lang="en-US" sz="1400" dirty="0"/>
                    </a:p>
                  </a:txBody>
                  <a:tcPr/>
                </a:tc>
                <a:tc hMerge="1">
                  <a:txBody>
                    <a:bodyPr/>
                    <a:lstStyle/>
                    <a:p>
                      <a:endParaRPr lang="en-US" sz="1400" dirty="0"/>
                    </a:p>
                  </a:txBody>
                  <a:tcP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Network Operations Modeling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08/01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09/01</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10/02</a:t>
                      </a:r>
                      <a:endParaRPr lang="en-US" sz="1400" b="0" baseline="30000" dirty="0" smtClean="0"/>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10/13 </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10/15</a:t>
                      </a:r>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Begin transition plan for Network Modeling</a:t>
                      </a:r>
                      <a:r>
                        <a:rPr lang="en-US" sz="1400" b="0" baseline="0" dirty="0" smtClean="0"/>
                        <a:t> timelines</a:t>
                      </a:r>
                      <a:endParaRPr lang="en-US" sz="1400" b="0" dirty="0" smtClean="0"/>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Deadline</a:t>
                      </a:r>
                      <a:r>
                        <a:rPr lang="en-US" sz="1400" b="0" baseline="0" dirty="0" smtClean="0"/>
                        <a:t> to submit Model changes for Month of December</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Network Model built for PCRR Allocation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Network Model built for CRR Auction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Model complete and available for Market Participant testing</a:t>
                      </a:r>
                    </a:p>
                  </a:txBody>
                  <a:tcPr anchor="ct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Outage Scheduling</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08/13</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10/02</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10/13</a:t>
                      </a:r>
                      <a:endParaRPr lang="en-US" sz="1400" b="0" baseline="3000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Begin transition plan for</a:t>
                      </a:r>
                      <a:r>
                        <a:rPr lang="en-US" sz="1400" b="0" baseline="0" dirty="0" smtClean="0"/>
                        <a:t> Outages occurring in December </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dirty="0" smtClean="0"/>
                        <a:t>December Outages pulled</a:t>
                      </a:r>
                      <a:r>
                        <a:rPr lang="en-US" sz="1400" b="0" baseline="0" dirty="0" smtClean="0"/>
                        <a:t> for initial CRR Network Model</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December Outages pulled for CRR Network Model</a:t>
                      </a:r>
                    </a:p>
                  </a:txBody>
                  <a:tcPr anchor="ctr"/>
                </a:tc>
              </a:tr>
              <a:tr h="487807">
                <a:tc>
                  <a:txBody>
                    <a:bodyPr/>
                    <a:lstStyle/>
                    <a:p>
                      <a:r>
                        <a:rPr lang="en-US" sz="1400" dirty="0" smtClean="0"/>
                        <a:t>Credit Management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baseline="0" dirty="0" smtClean="0"/>
                        <a:t>10/21</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baseline="0" dirty="0" smtClean="0"/>
                        <a:t>Initial Credit Limit for CRR Auction posted</a:t>
                      </a:r>
                    </a:p>
                  </a:txBody>
                  <a:tcPr anchor="ctr"/>
                </a:tc>
              </a:tr>
              <a:tr h="487807">
                <a:tc>
                  <a:txBody>
                    <a:bodyPr/>
                    <a:lstStyle/>
                    <a:p>
                      <a:r>
                        <a:rPr lang="en-US" sz="1400" dirty="0" smtClean="0"/>
                        <a:t>Congestion Revenue Rights</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08/13</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10/18</a:t>
                      </a:r>
                    </a:p>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dirty="0" smtClean="0"/>
                        <a:t>10/20</a:t>
                      </a:r>
                      <a:r>
                        <a:rPr lang="en-US" sz="1400" b="0" baseline="0" dirty="0" smtClean="0"/>
                        <a:t> </a:t>
                      </a:r>
                      <a:endParaRPr lang="en-US" sz="1400" b="0" dirty="0" smtClean="0"/>
                    </a:p>
                  </a:txBody>
                  <a:tcPr anchor="ct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solidFill>
                            <a:schemeClr val="tx1"/>
                          </a:solidFill>
                        </a:rPr>
                        <a:t>Last day to Register for CRR Monthly Auction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PCRR Nominations close for December Allocation</a:t>
                      </a:r>
                    </a:p>
                    <a:p>
                      <a:pPr marL="0" marR="0" indent="0" algn="l" defTabSz="914400" rtl="0" eaLnBrk="1" fontAlgn="auto" latinLnBrk="0" hangingPunct="1">
                        <a:lnSpc>
                          <a:spcPct val="100000"/>
                        </a:lnSpc>
                        <a:spcBef>
                          <a:spcPts val="300"/>
                        </a:spcBef>
                        <a:spcAft>
                          <a:spcPts val="0"/>
                        </a:spcAft>
                        <a:buClrTx/>
                        <a:buSzTx/>
                        <a:buFontTx/>
                        <a:buNone/>
                        <a:tabLst/>
                        <a:defRPr/>
                      </a:pPr>
                      <a:r>
                        <a:rPr lang="en-US" sz="1400" b="0" baseline="0" dirty="0" smtClean="0"/>
                        <a:t>Allocation results published / Network Model Posted</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1 July 2010</a:t>
            </a:r>
            <a:endParaRPr lang="en-US"/>
          </a:p>
        </p:txBody>
      </p:sp>
      <p:sp>
        <p:nvSpPr>
          <p:cNvPr id="6" name="Rectangle 5"/>
          <p:cNvSpPr/>
          <p:nvPr/>
        </p:nvSpPr>
        <p:spPr>
          <a:xfrm>
            <a:off x="152400" y="819090"/>
            <a:ext cx="8991600" cy="369332"/>
          </a:xfrm>
          <a:prstGeom prst="rect">
            <a:avLst/>
          </a:prstGeom>
        </p:spPr>
        <p:txBody>
          <a:bodyPr wrap="square">
            <a:spAutoFit/>
          </a:bodyPr>
          <a:lstStyle/>
          <a:p>
            <a:pPr marL="342900" lvl="1" indent="-342900">
              <a:spcBef>
                <a:spcPct val="20000"/>
              </a:spcBef>
              <a:defRPr/>
            </a:pPr>
            <a:r>
              <a:rPr lang="en-US" dirty="0" smtClean="0"/>
              <a:t>The table below outlines key dates and activities requiring Market Participant support</a:t>
            </a:r>
            <a:endParaRPr lang="en-US" b="1" kern="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6172200" y="6432550"/>
            <a:ext cx="2819400" cy="425450"/>
          </a:xfrm>
        </p:spPr>
        <p:txBody>
          <a:bodyPr/>
          <a:lstStyle/>
          <a:p>
            <a:pPr>
              <a:defRPr/>
            </a:pPr>
            <a:r>
              <a:rPr lang="en-US" sz="1200" dirty="0" smtClean="0"/>
              <a:t>Technical Advisory Committee</a:t>
            </a:r>
            <a:endParaRPr lang="en-US" sz="1200"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eaLnBrk="0" hangingPunct="0">
              <a:defRPr/>
            </a:pPr>
            <a:r>
              <a:rPr lang="en-US" sz="2000" dirty="0" smtClean="0">
                <a:latin typeface="+mj-lt"/>
                <a:ea typeface="+mj-ea"/>
                <a:cs typeface="+mj-cs"/>
              </a:rPr>
              <a:t>Network Operations Modeling – Go Live</a:t>
            </a:r>
          </a:p>
        </p:txBody>
      </p:sp>
      <p:graphicFrame>
        <p:nvGraphicFramePr>
          <p:cNvPr id="19" name="Table 18"/>
          <p:cNvGraphicFramePr>
            <a:graphicFrameLocks noGrp="1"/>
          </p:cNvGraphicFramePr>
          <p:nvPr/>
        </p:nvGraphicFramePr>
        <p:xfrm>
          <a:off x="457200" y="1066800"/>
          <a:ext cx="8305800" cy="403860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r>
                        <a:rPr lang="en-US" sz="1400" dirty="0" smtClean="0"/>
                        <a:t>System Readiness</a:t>
                      </a:r>
                      <a:endParaRPr lang="en-US" sz="1400" dirty="0"/>
                    </a:p>
                  </a:txBody>
                  <a:tcPr/>
                </a:tc>
                <a:tc>
                  <a:txBody>
                    <a:bodyPr/>
                    <a:lstStyle/>
                    <a:p>
                      <a:pPr algn="ctr"/>
                      <a:r>
                        <a:rPr lang="en-US" sz="1400" dirty="0" smtClean="0"/>
                        <a:t>Planned Completion </a:t>
                      </a:r>
                      <a:endParaRPr lang="en-US" sz="1400" dirty="0"/>
                    </a:p>
                  </a:txBody>
                  <a:tcPr/>
                </a:tc>
                <a:tc>
                  <a:txBody>
                    <a:bodyPr/>
                    <a:lstStyle/>
                    <a:p>
                      <a:pPr algn="ctr"/>
                      <a:r>
                        <a:rPr lang="en-US" sz="1400" dirty="0" smtClean="0"/>
                        <a:t>Status</a:t>
                      </a:r>
                      <a:endParaRPr lang="en-US" dirty="0"/>
                    </a:p>
                  </a:txBody>
                  <a:tcPr/>
                </a:tc>
              </a:tr>
              <a:tr h="32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SEM Go-Live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8/31/09</a:t>
                      </a:r>
                    </a:p>
                  </a:txBody>
                  <a:tcPr anchor="ctr"/>
                </a:tc>
                <a:tc>
                  <a:txBody>
                    <a:bodyPr/>
                    <a:lstStyle/>
                    <a:p>
                      <a:pPr algn="ctr"/>
                      <a:r>
                        <a:rPr lang="en-US" sz="1200" b="1" dirty="0" smtClean="0"/>
                        <a:t>Complete</a:t>
                      </a:r>
                      <a:endParaRPr lang="en-US" sz="1200" b="1" dirty="0"/>
                    </a:p>
                  </a:txBody>
                  <a:tcPr anchor="ctr"/>
                </a:tc>
              </a:tr>
              <a:tr h="228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TSP</a:t>
                      </a:r>
                      <a:r>
                        <a:rPr lang="en-US" sz="1400" baseline="0" dirty="0" smtClean="0"/>
                        <a:t> Model Validation (Metric MP14C)</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4/30/10</a:t>
                      </a:r>
                    </a:p>
                  </a:txBody>
                  <a:tcPr anchor="ctr"/>
                </a:tc>
                <a:tc>
                  <a:txBody>
                    <a:bodyPr/>
                    <a:lstStyle/>
                    <a:p>
                      <a:pPr algn="ctr"/>
                      <a:r>
                        <a:rPr lang="en-US" sz="1200" b="1" dirty="0" smtClean="0"/>
                        <a:t>Complete</a:t>
                      </a:r>
                      <a:endParaRPr lang="en-US" sz="1200" b="1" dirty="0"/>
                    </a:p>
                  </a:txBody>
                  <a:tcPr anchor="ctr"/>
                </a:tc>
              </a:tr>
              <a:tr h="381000">
                <a:tc>
                  <a:txBody>
                    <a:bodyPr/>
                    <a:lstStyle/>
                    <a:p>
                      <a:r>
                        <a:rPr lang="en-US" sz="1400" dirty="0" smtClean="0"/>
                        <a:t>Model Change Request Tools Support</a:t>
                      </a:r>
                      <a:r>
                        <a:rPr lang="en-US" sz="1400" baseline="0" dirty="0" smtClean="0"/>
                        <a:t> Market Updates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Ongoing</a:t>
                      </a:r>
                      <a:endParaRPr lang="en-US" sz="1200" b="1" baseline="30000" dirty="0" smtClean="0"/>
                    </a:p>
                  </a:txBody>
                  <a:tcPr anchor="ctr"/>
                </a:tc>
                <a:tc>
                  <a:txBody>
                    <a:bodyPr/>
                    <a:lstStyle/>
                    <a:p>
                      <a:pPr algn="ctr"/>
                      <a:r>
                        <a:rPr lang="en-US" sz="1200" b="1" dirty="0" smtClean="0"/>
                        <a:t>Green</a:t>
                      </a:r>
                      <a:endParaRPr lang="en-US" sz="1200" b="1" dirty="0"/>
                    </a:p>
                  </a:txBody>
                  <a:tcPr anchor="ctr"/>
                </a:tc>
              </a:tr>
              <a:tr h="304800">
                <a:tc>
                  <a:txBody>
                    <a:bodyPr/>
                    <a:lstStyle/>
                    <a:p>
                      <a:r>
                        <a:rPr lang="en-US" sz="1400" dirty="0" smtClean="0"/>
                        <a:t>Regular Model Loads</a:t>
                      </a:r>
                      <a:r>
                        <a:rPr lang="en-US" sz="1400" baseline="0" dirty="0" smtClean="0"/>
                        <a:t> into Market Trials Systems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Ongoing</a:t>
                      </a:r>
                      <a:endParaRPr lang="en-US" sz="1200" b="1" baseline="30000" dirty="0" smtClean="0"/>
                    </a:p>
                  </a:txBody>
                  <a:tcPr anchor="ctr"/>
                </a:tc>
                <a:tc>
                  <a:txBody>
                    <a:bodyPr/>
                    <a:lstStyle/>
                    <a:p>
                      <a:pPr algn="ctr"/>
                      <a:r>
                        <a:rPr lang="en-US" sz="1200" b="1" dirty="0" smtClean="0"/>
                        <a:t>Green</a:t>
                      </a:r>
                      <a:endParaRPr lang="en-US" sz="1200" b="1" dirty="0"/>
                    </a:p>
                  </a:txBody>
                  <a:tcPr anchor="ctr"/>
                </a:tc>
              </a:tr>
              <a:tr h="487807">
                <a:tc>
                  <a:txBody>
                    <a:bodyPr/>
                    <a:lstStyle/>
                    <a:p>
                      <a:r>
                        <a:rPr lang="en-US" sz="1400" dirty="0" smtClean="0"/>
                        <a:t>8 Hour LFC Test Executed</a:t>
                      </a:r>
                      <a:r>
                        <a:rPr lang="en-US" sz="1400" baseline="0" dirty="0" smtClean="0"/>
                        <a:t> w/ Network Model from NMMS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6/17/10</a:t>
                      </a:r>
                      <a:endParaRPr lang="en-US" sz="1200" b="1" baseline="30000" dirty="0" smtClean="0"/>
                    </a:p>
                  </a:txBody>
                  <a:tcPr anchor="ctr"/>
                </a:tc>
                <a:tc>
                  <a:txBody>
                    <a:bodyPr/>
                    <a:lstStyle/>
                    <a:p>
                      <a:pPr algn="ctr"/>
                      <a:r>
                        <a:rPr lang="en-US" sz="1200" b="1" dirty="0" smtClean="0"/>
                        <a:t>Complete</a:t>
                      </a:r>
                      <a:endParaRPr lang="en-US" sz="1200" b="1" dirty="0"/>
                    </a:p>
                  </a:txBody>
                  <a:tcPr anchor="ctr"/>
                </a:tc>
              </a:tr>
              <a:tr h="345441">
                <a:tc gridSpan="3">
                  <a:txBody>
                    <a:bodyPr/>
                    <a:lstStyle/>
                    <a:p>
                      <a:r>
                        <a:rPr lang="en-US" sz="1400" dirty="0" smtClean="0">
                          <a:solidFill>
                            <a:schemeClr val="bg1"/>
                          </a:solidFill>
                        </a:rPr>
                        <a:t>Process Readiness</a:t>
                      </a:r>
                    </a:p>
                  </a:txBody>
                  <a:tcPr anchor="ctr">
                    <a:solidFill>
                      <a:schemeClr val="accent6"/>
                    </a:solidFill>
                  </a:tcPr>
                </a:tc>
                <a:tc hMerge="1">
                  <a:txBody>
                    <a:bodyPr/>
                    <a:lstStyle/>
                    <a:p>
                      <a:endParaRPr lang="en-US"/>
                    </a:p>
                  </a:txBody>
                  <a:tcPr/>
                </a:tc>
                <a:tc hMerge="1">
                  <a:txBody>
                    <a:bodyPr/>
                    <a:lstStyle/>
                    <a:p>
                      <a:endParaRPr lang="en-US"/>
                    </a:p>
                  </a:txBody>
                  <a:tcPr/>
                </a:tc>
              </a:tr>
              <a:tr h="487807">
                <a:tc>
                  <a:txBody>
                    <a:bodyPr/>
                    <a:lstStyle/>
                    <a:p>
                      <a:r>
                        <a:rPr lang="en-US" sz="1400" b="0" dirty="0" smtClean="0"/>
                        <a:t>Network Operations</a:t>
                      </a:r>
                      <a:r>
                        <a:rPr lang="en-US" sz="1400" b="0" baseline="0" dirty="0" smtClean="0"/>
                        <a:t> Change Request Timeline Transition Plan established</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6/03/10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Complete</a:t>
                      </a:r>
                      <a:endParaRPr lang="en-US" sz="1200" b="1" baseline="0" dirty="0" smtClean="0"/>
                    </a:p>
                  </a:txBody>
                  <a:tcPr anchor="ctr"/>
                </a:tc>
              </a:tr>
              <a:tr h="4011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Network</a:t>
                      </a:r>
                      <a:r>
                        <a:rPr lang="en-US" sz="1400" baseline="0" dirty="0" smtClean="0"/>
                        <a:t> Modeling Procedures Ready</a:t>
                      </a:r>
                      <a:endParaRPr lang="en-US" sz="1400" b="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8/01/10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Ongoing</a:t>
                      </a:r>
                      <a:endParaRPr lang="en-US" sz="1800" b="1" baseline="0" dirty="0" smtClean="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Market Rules – Protocol Transition Plan for September </a:t>
                      </a:r>
                    </a:p>
                  </a:txBody>
                  <a:tcPr anchor="ctr"/>
                </a:tc>
                <a:tc>
                  <a:txBody>
                    <a:bodyPr/>
                    <a:lstStyle/>
                    <a:p>
                      <a:pPr algn="ctr"/>
                      <a:r>
                        <a:rPr lang="en-US" sz="1200" b="1" dirty="0" smtClean="0"/>
                        <a:t>7/23/10</a:t>
                      </a:r>
                      <a:endParaRPr lang="en-US" sz="1200" b="1" dirty="0"/>
                    </a:p>
                  </a:txBody>
                  <a:tcPr anchor="ctr"/>
                </a:tc>
                <a:tc>
                  <a:txBody>
                    <a:bodyPr/>
                    <a:lstStyle/>
                    <a:p>
                      <a:pPr algn="ctr"/>
                      <a:r>
                        <a:rPr lang="en-US" sz="1200" b="1" dirty="0" smtClean="0"/>
                        <a:t>In Progress</a:t>
                      </a:r>
                      <a:endParaRPr lang="en-US" b="1" dirty="0"/>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6172200" y="6432550"/>
            <a:ext cx="2819400" cy="425450"/>
          </a:xfrm>
        </p:spPr>
        <p:txBody>
          <a:bodyPr/>
          <a:lstStyle/>
          <a:p>
            <a:pPr>
              <a:defRPr/>
            </a:pPr>
            <a:r>
              <a:rPr lang="en-US" sz="1200" smtClean="0"/>
              <a:t>Technical Advisory Committee</a:t>
            </a:r>
            <a:endParaRPr lang="en-US" sz="1200"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eaLnBrk="0" hangingPunct="0">
              <a:defRPr/>
            </a:pPr>
            <a:r>
              <a:rPr lang="en-US" sz="2000" dirty="0" smtClean="0">
                <a:latin typeface="+mj-lt"/>
                <a:ea typeface="+mj-ea"/>
                <a:cs typeface="+mj-cs"/>
              </a:rPr>
              <a:t>Network Operations Modeling – Go Live</a:t>
            </a:r>
          </a:p>
        </p:txBody>
      </p:sp>
      <p:graphicFrame>
        <p:nvGraphicFramePr>
          <p:cNvPr id="19" name="Table 18"/>
          <p:cNvGraphicFramePr>
            <a:graphicFrameLocks noGrp="1"/>
          </p:cNvGraphicFramePr>
          <p:nvPr/>
        </p:nvGraphicFramePr>
        <p:xfrm>
          <a:off x="457200" y="1066800"/>
          <a:ext cx="8305800" cy="4572000"/>
        </p:xfrm>
        <a:graphic>
          <a:graphicData uri="http://schemas.openxmlformats.org/drawingml/2006/table">
            <a:tbl>
              <a:tblPr firstRow="1" bandRow="1">
                <a:tableStyleId>{93296810-A885-4BE3-A3E7-6D5BEEA58F35}</a:tableStyleId>
              </a:tblPr>
              <a:tblGrid>
                <a:gridCol w="5791200"/>
                <a:gridCol w="1295400"/>
                <a:gridCol w="1219200"/>
              </a:tblGrid>
              <a:tr h="400938">
                <a:tc>
                  <a:txBody>
                    <a:bodyPr/>
                    <a:lstStyle/>
                    <a:p>
                      <a:pPr marL="0" algn="l" defTabSz="914400" rtl="0" eaLnBrk="1" latinLnBrk="0" hangingPunct="1"/>
                      <a:r>
                        <a:rPr lang="en-US" sz="1400" b="1" kern="1200" dirty="0" smtClean="0">
                          <a:solidFill>
                            <a:schemeClr val="bg1"/>
                          </a:solidFill>
                          <a:latin typeface="+mn-lt"/>
                          <a:ea typeface="+mn-ea"/>
                          <a:cs typeface="+mn-cs"/>
                        </a:rPr>
                        <a:t>People Readiness</a:t>
                      </a:r>
                      <a:endParaRPr lang="en-US" sz="1400" b="1" kern="1200" dirty="0">
                        <a:solidFill>
                          <a:schemeClr val="bg1"/>
                        </a:solidFill>
                        <a:latin typeface="+mn-lt"/>
                        <a:ea typeface="+mn-ea"/>
                        <a:cs typeface="+mn-cs"/>
                      </a:endParaRPr>
                    </a:p>
                  </a:txBody>
                  <a:tcPr/>
                </a:tc>
                <a:tc>
                  <a:txBody>
                    <a:bodyPr/>
                    <a:lstStyle/>
                    <a:p>
                      <a:pPr algn="ctr"/>
                      <a:r>
                        <a:rPr lang="en-US" sz="1400" dirty="0" smtClean="0"/>
                        <a:t>Planned Completion </a:t>
                      </a:r>
                      <a:endParaRPr lang="en-US" sz="1400" dirty="0"/>
                    </a:p>
                  </a:txBody>
                  <a:tcPr/>
                </a:tc>
                <a:tc>
                  <a:txBody>
                    <a:bodyPr/>
                    <a:lstStyle/>
                    <a:p>
                      <a:pPr algn="ctr"/>
                      <a:r>
                        <a:rPr lang="en-US" sz="1400" dirty="0" smtClean="0"/>
                        <a:t>Status</a:t>
                      </a:r>
                      <a:endParaRPr lang="en-US" dirty="0"/>
                    </a:p>
                  </a:txBody>
                  <a:tcPr/>
                </a:tc>
              </a:tr>
              <a:tr h="396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ERCOT Staff Support</a:t>
                      </a:r>
                      <a:r>
                        <a:rPr lang="en-US" sz="1400" baseline="0" dirty="0" smtClean="0"/>
                        <a:t> of Market Trials</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Ongoing</a:t>
                      </a:r>
                    </a:p>
                  </a:txBody>
                  <a:tcPr anchor="ctr"/>
                </a:tc>
                <a:tc>
                  <a:txBody>
                    <a:bodyPr/>
                    <a:lstStyle/>
                    <a:p>
                      <a:pPr algn="ctr"/>
                      <a:r>
                        <a:rPr lang="en-US" sz="1200" b="1" dirty="0" smtClean="0"/>
                        <a:t>Green</a:t>
                      </a:r>
                      <a:endParaRPr lang="en-US" sz="1200" b="1" dirty="0"/>
                    </a:p>
                  </a:txBody>
                  <a:tcPr anchor="ct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ERCOT Staff Trained on System and Processes</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6/22/10 </a:t>
                      </a:r>
                    </a:p>
                  </a:txBody>
                  <a:tcPr anchor="ctr"/>
                </a:tc>
                <a:tc>
                  <a:txBody>
                    <a:bodyPr/>
                    <a:lstStyle/>
                    <a:p>
                      <a:pPr algn="ctr"/>
                      <a:r>
                        <a:rPr lang="en-US" sz="1200" b="1" dirty="0" smtClean="0"/>
                        <a:t>Green</a:t>
                      </a:r>
                      <a:endParaRPr lang="en-US" sz="1200" b="1" dirty="0"/>
                    </a:p>
                  </a:txBody>
                  <a:tcPr anchor="ct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Market Participant Training Delivered</a:t>
                      </a:r>
                    </a:p>
                  </a:txBody>
                  <a:tcPr anchor="ct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7/29/09</a:t>
                      </a: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charset="0"/>
                        </a:rPr>
                        <a:t>Green</a:t>
                      </a:r>
                    </a:p>
                  </a:txBody>
                  <a:tcPr anchor="ctr" horzOverflow="overflow"/>
                </a:tc>
              </a:tr>
              <a:tr h="381000">
                <a:tc gridSpan="3">
                  <a:txBody>
                    <a:bodyPr/>
                    <a:lstStyle/>
                    <a:p>
                      <a:r>
                        <a:rPr lang="en-US" sz="1400" b="1" dirty="0" smtClean="0">
                          <a:solidFill>
                            <a:schemeClr val="bg1"/>
                          </a:solidFill>
                        </a:rPr>
                        <a:t>Readiness</a:t>
                      </a:r>
                      <a:r>
                        <a:rPr lang="en-US" sz="1400" b="1" baseline="0" dirty="0" smtClean="0">
                          <a:solidFill>
                            <a:schemeClr val="bg1"/>
                          </a:solidFill>
                        </a:rPr>
                        <a:t> Review and Approval</a:t>
                      </a:r>
                      <a:endParaRPr lang="en-US" sz="1400" b="1" dirty="0" smtClean="0">
                        <a:solidFill>
                          <a:schemeClr val="bg1"/>
                        </a:solidFill>
                      </a:endParaRPr>
                    </a:p>
                  </a:txBody>
                  <a:tcPr anchor="ctr">
                    <a:solidFill>
                      <a:schemeClr val="accent6"/>
                    </a:solidFill>
                  </a:tcPr>
                </a:tc>
                <a:tc hMerge="1">
                  <a:txBody>
                    <a:bodyPr/>
                    <a:lstStyle/>
                    <a:p>
                      <a:endParaRPr lang="en-US"/>
                    </a:p>
                  </a:txBody>
                  <a:tcPr/>
                </a:tc>
                <a:tc hMerge="1">
                  <a:txBody>
                    <a:bodyPr/>
                    <a:lstStyle/>
                    <a:p>
                      <a:endParaRPr lang="en-US"/>
                    </a:p>
                  </a:txBody>
                  <a:tcPr/>
                </a:tc>
              </a:tr>
              <a:tr h="381000">
                <a:tc>
                  <a:txBody>
                    <a:bodyPr/>
                    <a:lstStyle/>
                    <a:p>
                      <a:r>
                        <a:rPr lang="en-US" sz="1400" dirty="0" smtClean="0"/>
                        <a:t>NATF Review</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6/23/10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Complete</a:t>
                      </a:r>
                    </a:p>
                  </a:txBody>
                  <a:tcPr anchor="ctr"/>
                </a:tc>
              </a:tr>
              <a:tr h="381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ERCOT Management</a:t>
                      </a:r>
                      <a:r>
                        <a:rPr lang="en-US" sz="1400" baseline="0" dirty="0" smtClean="0"/>
                        <a:t> Approval</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 6/30/10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baseline="0" dirty="0" smtClean="0"/>
                        <a:t>Complete</a:t>
                      </a:r>
                    </a:p>
                  </a:txBody>
                  <a:tcPr anchor="ctr"/>
                </a:tc>
              </a:tr>
              <a:tr h="381000">
                <a:tc>
                  <a:txBody>
                    <a:bodyPr/>
                    <a:lstStyle/>
                    <a:p>
                      <a:r>
                        <a:rPr lang="en-US" sz="1400" dirty="0" smtClean="0"/>
                        <a:t>TAC Approval</a:t>
                      </a:r>
                    </a:p>
                  </a:txBody>
                  <a:tcPr anchor="ctr"/>
                </a:tc>
                <a:tc>
                  <a:txBody>
                    <a:bodyPr/>
                    <a:lstStyle/>
                    <a:p>
                      <a:pPr algn="ctr"/>
                      <a:r>
                        <a:rPr lang="en-US" sz="1200" b="1" dirty="0" smtClean="0"/>
                        <a:t>7/01/10</a:t>
                      </a:r>
                      <a:endParaRPr lang="en-US" sz="1200" b="1" dirty="0"/>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BOD Approval</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7/20/10</a:t>
                      </a:r>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30</a:t>
                      </a:r>
                      <a:r>
                        <a:rPr lang="en-US" sz="1400" baseline="0" dirty="0" smtClean="0"/>
                        <a:t> Day Market Notice</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7/30/10</a:t>
                      </a:r>
                    </a:p>
                  </a:txBody>
                  <a:tcPr anchor="ctr"/>
                </a:tc>
                <a:tc>
                  <a:txBody>
                    <a:bodyPr/>
                    <a:lstStyle/>
                    <a:p>
                      <a:pPr algn="ct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10 Day Market Notice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8/20/10</a:t>
                      </a:r>
                    </a:p>
                  </a:txBody>
                  <a:tcPr anchor="ctr"/>
                </a:tc>
                <a:tc>
                  <a:txBody>
                    <a:bodyPr/>
                    <a:lstStyle/>
                    <a:p>
                      <a:pPr algn="ctr"/>
                      <a:endParaRPr lang="en-US" sz="1200" b="1" dirty="0"/>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a:xfrm>
            <a:off x="0" y="0"/>
            <a:ext cx="8839200" cy="685800"/>
          </a:xfrm>
        </p:spPr>
        <p:txBody>
          <a:bodyPr/>
          <a:lstStyle/>
          <a:p>
            <a:r>
              <a:rPr lang="en-US" dirty="0" smtClean="0"/>
              <a:t>For TAC Consideration</a:t>
            </a:r>
          </a:p>
        </p:txBody>
      </p:sp>
      <p:sp>
        <p:nvSpPr>
          <p:cNvPr id="17410" name="Content Placeholder 4"/>
          <p:cNvSpPr>
            <a:spLocks noGrp="1"/>
          </p:cNvSpPr>
          <p:nvPr>
            <p:ph idx="1"/>
          </p:nvPr>
        </p:nvSpPr>
        <p:spPr/>
        <p:txBody>
          <a:bodyPr/>
          <a:lstStyle/>
          <a:p>
            <a:pPr>
              <a:buNone/>
            </a:pPr>
            <a:r>
              <a:rPr lang="en-US" dirty="0" smtClean="0"/>
              <a:t>Possible motion for TAC consideration:</a:t>
            </a:r>
          </a:p>
          <a:p>
            <a:pPr>
              <a:buNone/>
            </a:pPr>
            <a:r>
              <a:rPr lang="en-US" i="1" dirty="0" smtClean="0"/>
              <a:t>	</a:t>
            </a:r>
            <a:r>
              <a:rPr lang="en-US" b="0" i="1" dirty="0" smtClean="0"/>
              <a:t>TAC certifies that all Network Operations Model Go-Live Market Readiness Criteria have been met or are on schedule to be delivered according to the go-live sequence.  TAC recommends that the Board also certify that all Market Readiness Criteria have been met for the Network Operations Model Go-Live on September 1, 2010.  TAC requests ERCOT Staff promptly notify NATF if any outstanding issues prevent proper maintenance and operation of the Network Operations Model.</a:t>
            </a:r>
            <a:endParaRPr lang="en-US" b="0" dirty="0" smtClean="0"/>
          </a:p>
          <a:p>
            <a:endParaRPr lang="en-US" i="1" dirty="0" smtClean="0"/>
          </a:p>
        </p:txBody>
      </p:sp>
      <p:sp>
        <p:nvSpPr>
          <p:cNvPr id="17411" name="Date Placeholder 5"/>
          <p:cNvSpPr>
            <a:spLocks noGrp="1"/>
          </p:cNvSpPr>
          <p:nvPr>
            <p:ph type="dt" sz="quarter" idx="12"/>
          </p:nvPr>
        </p:nvSpPr>
        <p:spPr>
          <a:noFill/>
        </p:spPr>
        <p:txBody>
          <a:bodyPr/>
          <a:lstStyle/>
          <a:p>
            <a:r>
              <a:rPr lang="en-US" smtClean="0"/>
              <a:t>1 July 2010</a:t>
            </a:r>
            <a:endParaRPr lang="en-US" dirty="0"/>
          </a:p>
        </p:txBody>
      </p:sp>
      <p:sp>
        <p:nvSpPr>
          <p:cNvPr id="17412" name="Footer Placeholder 6"/>
          <p:cNvSpPr>
            <a:spLocks noGrp="1"/>
          </p:cNvSpPr>
          <p:nvPr>
            <p:ph type="ftr" sz="quarter" idx="11"/>
          </p:nvPr>
        </p:nvSpPr>
        <p:spPr>
          <a:xfrm>
            <a:off x="6400800" y="6477000"/>
            <a:ext cx="2590800" cy="381000"/>
          </a:xfrm>
          <a:noFill/>
        </p:spPr>
        <p:txBody>
          <a:bodyPr/>
          <a:lstStyle/>
          <a:p>
            <a:r>
              <a:rPr lang="en-US" smtClean="0"/>
              <a:t>Technical Advisory Committee</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6172200" y="6432550"/>
            <a:ext cx="2819400" cy="425450"/>
          </a:xfrm>
        </p:spPr>
        <p:txBody>
          <a:bodyPr/>
          <a:lstStyle/>
          <a:p>
            <a:pPr>
              <a:defRPr/>
            </a:pPr>
            <a:r>
              <a:rPr lang="en-US" sz="1200" smtClean="0"/>
              <a:t>Technical Advisory Committee</a:t>
            </a:r>
            <a:endParaRPr lang="en-US" sz="1200"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eaLnBrk="0" hangingPunct="0">
              <a:defRPr/>
            </a:pPr>
            <a:r>
              <a:rPr lang="en-US" sz="2000" dirty="0" smtClean="0">
                <a:latin typeface="+mj-lt"/>
                <a:ea typeface="+mj-ea"/>
                <a:cs typeface="+mj-cs"/>
              </a:rPr>
              <a:t>Certification Timeline</a:t>
            </a:r>
          </a:p>
        </p:txBody>
      </p:sp>
      <p:graphicFrame>
        <p:nvGraphicFramePr>
          <p:cNvPr id="19" name="Table 18"/>
          <p:cNvGraphicFramePr>
            <a:graphicFrameLocks noGrp="1"/>
          </p:cNvGraphicFramePr>
          <p:nvPr/>
        </p:nvGraphicFramePr>
        <p:xfrm>
          <a:off x="457200" y="1066800"/>
          <a:ext cx="8305800" cy="4495800"/>
        </p:xfrm>
        <a:graphic>
          <a:graphicData uri="http://schemas.openxmlformats.org/drawingml/2006/table">
            <a:tbl>
              <a:tblPr firstRow="1" bandRow="1">
                <a:tableStyleId>{93296810-A885-4BE3-A3E7-6D5BEEA58F35}</a:tableStyleId>
              </a:tblPr>
              <a:tblGrid>
                <a:gridCol w="3276600"/>
                <a:gridCol w="1447800"/>
                <a:gridCol w="3581400"/>
              </a:tblGrid>
              <a:tr h="381000">
                <a:tc gridSpan="3">
                  <a:txBody>
                    <a:bodyPr/>
                    <a:lstStyle/>
                    <a:p>
                      <a:r>
                        <a:rPr lang="en-US" sz="1400" b="1" dirty="0" smtClean="0">
                          <a:solidFill>
                            <a:schemeClr val="bg1"/>
                          </a:solidFill>
                        </a:rPr>
                        <a:t>Readiness</a:t>
                      </a:r>
                      <a:r>
                        <a:rPr lang="en-US" sz="1400" b="1" baseline="0" dirty="0" smtClean="0">
                          <a:solidFill>
                            <a:schemeClr val="bg1"/>
                          </a:solidFill>
                        </a:rPr>
                        <a:t> Review and Approval</a:t>
                      </a:r>
                      <a:endParaRPr lang="en-US" sz="1400" b="1" dirty="0" smtClean="0">
                        <a:solidFill>
                          <a:schemeClr val="bg1"/>
                        </a:solidFill>
                      </a:endParaRPr>
                    </a:p>
                  </a:txBody>
                  <a:tcPr anchor="ctr">
                    <a:solidFill>
                      <a:schemeClr val="accent6"/>
                    </a:solidFill>
                  </a:tcPr>
                </a:tc>
                <a:tc hMerge="1">
                  <a:txBody>
                    <a:bodyPr/>
                    <a:lstStyle/>
                    <a:p>
                      <a:endParaRPr lang="en-US"/>
                    </a:p>
                  </a:txBody>
                  <a:tcPr/>
                </a:tc>
                <a:tc hMerge="1">
                  <a:txBody>
                    <a:bodyPr/>
                    <a:lstStyle/>
                    <a:p>
                      <a:endParaRPr lang="en-US"/>
                    </a:p>
                  </a:txBody>
                  <a:tcPr/>
                </a:tc>
              </a:tr>
              <a:tr h="381000">
                <a:tc>
                  <a:txBody>
                    <a:bodyPr/>
                    <a:lstStyle/>
                    <a:p>
                      <a:r>
                        <a:rPr lang="en-US" sz="1400" dirty="0" smtClean="0"/>
                        <a:t>TAC Approval</a:t>
                      </a:r>
                    </a:p>
                  </a:txBody>
                  <a:tcPr anchor="ctr"/>
                </a:tc>
                <a:tc>
                  <a:txBody>
                    <a:bodyPr/>
                    <a:lstStyle/>
                    <a:p>
                      <a:pPr algn="ctr"/>
                      <a:r>
                        <a:rPr lang="en-US" sz="1200" b="1" dirty="0" smtClean="0"/>
                        <a:t>7/01/10</a:t>
                      </a:r>
                      <a:endParaRPr lang="en-US" sz="1200" b="1" dirty="0"/>
                    </a:p>
                  </a:txBody>
                  <a:tcPr anchor="ctr"/>
                </a:tc>
                <a:tc>
                  <a:txBody>
                    <a:bodyPr/>
                    <a:lstStyle/>
                    <a:p>
                      <a:pPr algn="ctr"/>
                      <a:r>
                        <a:rPr lang="en-US" sz="1200" b="1" dirty="0" smtClean="0"/>
                        <a:t>Provide</a:t>
                      </a:r>
                      <a:r>
                        <a:rPr lang="en-US" sz="1200" b="1" baseline="0" dirty="0" smtClean="0"/>
                        <a:t> TAC approval  to meet  30 day Protocol Notice requirement</a:t>
                      </a: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NATF</a:t>
                      </a:r>
                      <a:r>
                        <a:rPr lang="en-US" sz="1400" baseline="0" dirty="0" smtClean="0"/>
                        <a:t> Review</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7/08/10</a:t>
                      </a:r>
                    </a:p>
                  </a:txBody>
                  <a:tcPr anchor="ctr"/>
                </a:tc>
                <a:tc>
                  <a:txBody>
                    <a:bodyPr/>
                    <a:lstStyle/>
                    <a:p>
                      <a:pPr algn="ctr"/>
                      <a:r>
                        <a:rPr lang="en-US" sz="1200" b="1" dirty="0" smtClean="0"/>
                        <a:t>Review outstanding</a:t>
                      </a:r>
                      <a:r>
                        <a:rPr lang="en-US" sz="1200" b="1" baseline="0" dirty="0" smtClean="0"/>
                        <a:t> issues/concerns</a:t>
                      </a: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BOD Approval</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7/20/10</a:t>
                      </a:r>
                    </a:p>
                  </a:txBody>
                  <a:tcPr anchor="ctr"/>
                </a:tc>
                <a:tc>
                  <a:txBody>
                    <a:bodyPr/>
                    <a:lstStyle/>
                    <a:p>
                      <a:pPr algn="ctr"/>
                      <a:r>
                        <a:rPr lang="en-US" sz="1200" b="1" dirty="0" smtClean="0"/>
                        <a:t>Provide</a:t>
                      </a:r>
                      <a:r>
                        <a:rPr lang="en-US" sz="1200" b="1" baseline="0" dirty="0" smtClean="0"/>
                        <a:t> Board approval  to meet  30 day Protocol Notice requirement</a:t>
                      </a: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NATF</a:t>
                      </a:r>
                      <a:r>
                        <a:rPr lang="en-US" sz="1400" baseline="0" dirty="0" smtClean="0"/>
                        <a:t> Review</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7/29/10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If necessary,</a:t>
                      </a:r>
                      <a:r>
                        <a:rPr lang="en-US" sz="1200" b="1" baseline="0" dirty="0" smtClean="0"/>
                        <a:t> r</a:t>
                      </a:r>
                      <a:r>
                        <a:rPr lang="en-US" sz="1200" b="1" dirty="0" smtClean="0"/>
                        <a:t>eview outstanding</a:t>
                      </a:r>
                      <a:r>
                        <a:rPr lang="en-US" sz="1200" b="1" baseline="0" dirty="0" smtClean="0"/>
                        <a:t> issues/concerns</a:t>
                      </a: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30</a:t>
                      </a:r>
                      <a:r>
                        <a:rPr lang="en-US" sz="1400" baseline="0" dirty="0" smtClean="0"/>
                        <a:t> Day Market Notice</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7/30/10</a:t>
                      </a:r>
                    </a:p>
                  </a:txBody>
                  <a:tcPr anchor="ctr"/>
                </a:tc>
                <a:tc>
                  <a:txBody>
                    <a:bodyPr/>
                    <a:lstStyle/>
                    <a:p>
                      <a:pPr algn="ctr"/>
                      <a:r>
                        <a:rPr lang="en-US" sz="1200" b="1" dirty="0" smtClean="0"/>
                        <a:t>ERCOT issue 30 day Notice to effectuate appropriate</a:t>
                      </a:r>
                      <a:r>
                        <a:rPr lang="en-US" sz="1200" b="1" baseline="0" dirty="0" smtClean="0"/>
                        <a:t> Nodal Protocols</a:t>
                      </a: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TAC – Network Model Status Update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8/5/10</a:t>
                      </a:r>
                    </a:p>
                  </a:txBody>
                  <a:tcPr anchor="ctr"/>
                </a:tc>
                <a:tc>
                  <a:txBody>
                    <a:bodyPr/>
                    <a:lstStyle/>
                    <a:p>
                      <a:pPr algn="ctr"/>
                      <a:r>
                        <a:rPr lang="en-US" sz="1200" b="1" dirty="0" smtClean="0"/>
                        <a:t>Review current Network Model status</a:t>
                      </a: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NATF Review</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8/9/10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If necessary,</a:t>
                      </a:r>
                      <a:r>
                        <a:rPr lang="en-US" sz="1200" b="1" baseline="0" dirty="0" smtClean="0"/>
                        <a:t> r</a:t>
                      </a:r>
                      <a:r>
                        <a:rPr lang="en-US" sz="1200" b="1" dirty="0" smtClean="0"/>
                        <a:t>eview outstanding</a:t>
                      </a:r>
                      <a:r>
                        <a:rPr lang="en-US" sz="1200" b="1" baseline="0" dirty="0" smtClean="0"/>
                        <a:t> issues/concerns</a:t>
                      </a:r>
                      <a:endParaRPr lang="en-US" sz="1200" b="1" dirty="0" smtClean="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BOD – Network Model Status Update</a:t>
                      </a:r>
                      <a:endParaRPr lang="en-US" sz="14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8/17/10</a:t>
                      </a:r>
                    </a:p>
                  </a:txBody>
                  <a:tcPr anchor="ctr"/>
                </a:tc>
                <a:tc>
                  <a:txBody>
                    <a:bodyPr/>
                    <a:lstStyle/>
                    <a:p>
                      <a:pPr algn="ctr"/>
                      <a:r>
                        <a:rPr lang="en-US" sz="1200" b="1" dirty="0" smtClean="0"/>
                        <a:t>Review current Network Model status</a:t>
                      </a:r>
                      <a:endParaRPr lang="en-US" sz="1200" b="1" dirty="0"/>
                    </a:p>
                  </a:txBody>
                  <a:tcPr anchor="ctr"/>
                </a:tc>
              </a:tr>
              <a:tr h="457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10 Day Market Notice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8/20/10</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t>ERCOT issue 10 day Notice to effectuate appropriate</a:t>
                      </a:r>
                      <a:r>
                        <a:rPr lang="en-US" sz="1200" b="1" baseline="0" dirty="0" smtClean="0"/>
                        <a:t> Nodal Protocols</a:t>
                      </a:r>
                      <a:endParaRPr lang="en-US" sz="1200" b="1" dirty="0" smtClean="0"/>
                    </a:p>
                  </a:txBody>
                  <a:tcPr anchor="ctr"/>
                </a:tc>
              </a:tr>
            </a:tbl>
          </a:graphicData>
        </a:graphic>
      </p:graphicFrame>
      <p:sp>
        <p:nvSpPr>
          <p:cNvPr id="9" name="Date Placeholder 8"/>
          <p:cNvSpPr>
            <a:spLocks noGrp="1"/>
          </p:cNvSpPr>
          <p:nvPr>
            <p:ph type="dt" sz="half" idx="12"/>
          </p:nvPr>
        </p:nvSpPr>
        <p:spPr>
          <a:xfrm>
            <a:off x="1295400" y="6381750"/>
            <a:ext cx="2133600" cy="476250"/>
          </a:xfrm>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8839200" cy="685800"/>
          </a:xfrm>
        </p:spPr>
        <p:txBody>
          <a:bodyPr/>
          <a:lstStyle/>
          <a:p>
            <a:r>
              <a:rPr lang="en-US" dirty="0" smtClean="0"/>
              <a:t>Integrated Nodal Timeline – Go-Live December 1, 2010</a:t>
            </a:r>
          </a:p>
        </p:txBody>
      </p:sp>
      <p:sp>
        <p:nvSpPr>
          <p:cNvPr id="8195" name="Footer Placeholder 2"/>
          <p:cNvSpPr>
            <a:spLocks noGrp="1"/>
          </p:cNvSpPr>
          <p:nvPr>
            <p:ph type="ftr" sz="quarter" idx="11"/>
          </p:nvPr>
        </p:nvSpPr>
        <p:spPr>
          <a:xfrm>
            <a:off x="6172200" y="6457950"/>
            <a:ext cx="2590800" cy="457200"/>
          </a:xfrm>
          <a:noFill/>
        </p:spPr>
        <p:txBody>
          <a:bodyPr/>
          <a:lstStyle/>
          <a:p>
            <a:pPr>
              <a:defRPr/>
            </a:pPr>
            <a:r>
              <a:rPr lang="en-US" smtClean="0"/>
              <a:t>Technical Advisory Committee</a:t>
            </a:r>
            <a:endParaRPr lang="en-US" dirty="0"/>
          </a:p>
        </p:txBody>
      </p:sp>
      <p:sp>
        <p:nvSpPr>
          <p:cNvPr id="8196" name="Date Placeholder 3"/>
          <p:cNvSpPr>
            <a:spLocks noGrp="1"/>
          </p:cNvSpPr>
          <p:nvPr>
            <p:ph type="dt" sz="quarter" idx="12"/>
          </p:nvPr>
        </p:nvSpPr>
        <p:spPr>
          <a:noFill/>
        </p:spPr>
        <p:txBody>
          <a:bodyPr/>
          <a:lstStyle/>
          <a:p>
            <a:r>
              <a:rPr lang="en-US" smtClean="0">
                <a:latin typeface="Arial" charset="0"/>
              </a:rPr>
              <a:t>1 July 2010</a:t>
            </a:r>
            <a:endParaRPr lang="en-US" dirty="0">
              <a:latin typeface="Arial" charset="0"/>
            </a:endParaRPr>
          </a:p>
        </p:txBody>
      </p:sp>
      <p:pic>
        <p:nvPicPr>
          <p:cNvPr id="188417" name="Picture 1"/>
          <p:cNvPicPr>
            <a:picLocks noChangeAspect="1" noChangeArrowheads="1"/>
          </p:cNvPicPr>
          <p:nvPr/>
        </p:nvPicPr>
        <p:blipFill>
          <a:blip r:embed="rId3" cstate="print"/>
          <a:srcRect/>
          <a:stretch>
            <a:fillRect/>
          </a:stretch>
        </p:blipFill>
        <p:spPr bwMode="auto">
          <a:xfrm>
            <a:off x="0" y="685800"/>
            <a:ext cx="9144000" cy="55266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ubtitle 6"/>
          <p:cNvSpPr>
            <a:spLocks noGrp="1"/>
          </p:cNvSpPr>
          <p:nvPr>
            <p:ph type="subTitle" idx="1"/>
          </p:nvPr>
        </p:nvSpPr>
        <p:spPr>
          <a:xfrm>
            <a:off x="381000" y="3581400"/>
            <a:ext cx="8305800" cy="1143000"/>
          </a:xfrm>
        </p:spPr>
        <p:txBody>
          <a:bodyPr/>
          <a:lstStyle/>
          <a:p>
            <a:pPr algn="ctr"/>
            <a:r>
              <a:rPr lang="en-US" dirty="0" smtClean="0"/>
              <a:t>Brandon McElfresh</a:t>
            </a:r>
          </a:p>
          <a:p>
            <a:pPr algn="ctr"/>
            <a:r>
              <a:rPr lang="en-US" dirty="0" smtClean="0"/>
              <a:t>Readiness &amp; Transformation</a:t>
            </a:r>
          </a:p>
        </p:txBody>
      </p:sp>
      <p:sp>
        <p:nvSpPr>
          <p:cNvPr id="69634" name="Title 5"/>
          <p:cNvSpPr>
            <a:spLocks noGrp="1"/>
          </p:cNvSpPr>
          <p:nvPr>
            <p:ph type="ctrTitle"/>
          </p:nvPr>
        </p:nvSpPr>
        <p:spPr>
          <a:xfrm>
            <a:off x="304800" y="1905000"/>
            <a:ext cx="8505825" cy="1241425"/>
          </a:xfrm>
        </p:spPr>
        <p:txBody>
          <a:bodyPr/>
          <a:lstStyle/>
          <a:p>
            <a:pPr algn="ctr"/>
            <a:r>
              <a:rPr lang="en-US" dirty="0" smtClean="0"/>
              <a:t>Market Readiness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Reminder – Nodal Registration Cutoff – QSEs and CRRAHs</a:t>
            </a:r>
            <a:endParaRPr lang="en-US" dirty="0"/>
          </a:p>
        </p:txBody>
      </p:sp>
      <p:sp>
        <p:nvSpPr>
          <p:cNvPr id="4" name="Footer Placeholder 3"/>
          <p:cNvSpPr>
            <a:spLocks noGrp="1"/>
          </p:cNvSpPr>
          <p:nvPr>
            <p:ph type="ftr" sz="quarter" idx="10"/>
          </p:nvPr>
        </p:nvSpPr>
        <p:spPr>
          <a:xfrm>
            <a:off x="5943600" y="6457950"/>
            <a:ext cx="2819400" cy="476250"/>
          </a:xfrm>
        </p:spPr>
        <p:txBody>
          <a:bodyPr/>
          <a:lstStyle/>
          <a:p>
            <a:pPr>
              <a:defRPr/>
            </a:pPr>
            <a:r>
              <a:rPr lang="en-US" sz="1200" dirty="0" smtClean="0"/>
              <a:t>Technical Advisory Committee</a:t>
            </a:r>
            <a:endParaRPr lang="en-US" sz="1200" dirty="0"/>
          </a:p>
        </p:txBody>
      </p:sp>
      <p:sp>
        <p:nvSpPr>
          <p:cNvPr id="5" name="Content Placeholder 2"/>
          <p:cNvSpPr>
            <a:spLocks noGrp="1"/>
          </p:cNvSpPr>
          <p:nvPr>
            <p:ph idx="1"/>
          </p:nvPr>
        </p:nvSpPr>
        <p:spPr>
          <a:xfrm>
            <a:off x="228600" y="685800"/>
            <a:ext cx="8686800" cy="4525963"/>
          </a:xfrm>
        </p:spPr>
        <p:txBody>
          <a:bodyPr/>
          <a:lstStyle/>
          <a:p>
            <a:pPr>
              <a:buFont typeface="Arial" pitchFamily="34" charset="0"/>
              <a:buChar char="•"/>
            </a:pPr>
            <a:r>
              <a:rPr lang="en-US" sz="1300" dirty="0" smtClean="0"/>
              <a:t>Scope</a:t>
            </a:r>
          </a:p>
          <a:p>
            <a:pPr lvl="1">
              <a:buFont typeface="Arial" pitchFamily="34" charset="0"/>
              <a:buChar char="•"/>
            </a:pPr>
            <a:r>
              <a:rPr lang="en-US" sz="1300" dirty="0" smtClean="0"/>
              <a:t>What is the cutoff date for QSEs and CRRAHs to begin registration for Nodal Go-Live (based on ERCOT resource availability)?</a:t>
            </a:r>
          </a:p>
          <a:p>
            <a:pPr>
              <a:buFont typeface="Arial" pitchFamily="34" charset="0"/>
              <a:buChar char="•"/>
            </a:pPr>
            <a:r>
              <a:rPr lang="en-US" sz="1300" dirty="0" smtClean="0"/>
              <a:t>Registration must begin by these dates to be qualified for Nodal Go-Live</a:t>
            </a:r>
          </a:p>
          <a:p>
            <a:pPr lvl="1">
              <a:buFont typeface="Arial" pitchFamily="34" charset="0"/>
              <a:buChar char="•"/>
            </a:pPr>
            <a:r>
              <a:rPr lang="en-US" sz="1300" b="1" u="sng" dirty="0" smtClean="0"/>
              <a:t>August 13</a:t>
            </a:r>
            <a:r>
              <a:rPr lang="en-US" sz="1300" b="1" u="sng" baseline="30000" dirty="0" smtClean="0"/>
              <a:t>th</a:t>
            </a:r>
            <a:r>
              <a:rPr lang="en-US" sz="1300" b="1" u="sng" dirty="0" smtClean="0"/>
              <a:t>, 2010</a:t>
            </a:r>
          </a:p>
          <a:p>
            <a:pPr lvl="2">
              <a:buFont typeface="Arial" pitchFamily="34" charset="0"/>
              <a:buChar char="•"/>
            </a:pPr>
            <a:r>
              <a:rPr lang="en-US" sz="1200" dirty="0" smtClean="0"/>
              <a:t>QSEs with Resources with a new WAN connection *</a:t>
            </a:r>
          </a:p>
          <a:p>
            <a:pPr lvl="2">
              <a:buFont typeface="Arial" pitchFamily="34" charset="0"/>
              <a:buChar char="•"/>
            </a:pPr>
            <a:r>
              <a:rPr lang="en-US" sz="1200" dirty="0" smtClean="0"/>
              <a:t>CRRAHs (to be qualified for the 10/13 PCRR nomination and for the 11/11 December 2010 CRR Auction) * ~</a:t>
            </a:r>
          </a:p>
          <a:p>
            <a:pPr lvl="1">
              <a:buFont typeface="Arial" pitchFamily="34" charset="0"/>
              <a:buChar char="•"/>
            </a:pPr>
            <a:r>
              <a:rPr lang="en-US" sz="1300" b="1" u="sng" dirty="0" smtClean="0"/>
              <a:t>October 1</a:t>
            </a:r>
            <a:r>
              <a:rPr lang="en-US" sz="1300" b="1" u="sng" baseline="30000" dirty="0" smtClean="0"/>
              <a:t>st</a:t>
            </a:r>
            <a:r>
              <a:rPr lang="en-US" sz="1300" b="1" u="sng" dirty="0" smtClean="0"/>
              <a:t>, 2010</a:t>
            </a:r>
          </a:p>
          <a:p>
            <a:pPr lvl="2">
              <a:buFont typeface="Arial" pitchFamily="34" charset="0"/>
              <a:buChar char="•"/>
            </a:pPr>
            <a:r>
              <a:rPr lang="en-US" sz="1200" dirty="0" smtClean="0"/>
              <a:t>QSE with Resources using a Nodal qualified service provider *</a:t>
            </a:r>
          </a:p>
          <a:p>
            <a:pPr lvl="2">
              <a:buFont typeface="Arial" pitchFamily="34" charset="0"/>
              <a:buChar char="•"/>
            </a:pPr>
            <a:r>
              <a:rPr lang="en-US" sz="1200" dirty="0" smtClean="0"/>
              <a:t>QSEs without Resources *</a:t>
            </a:r>
          </a:p>
          <a:p>
            <a:pPr lvl="2">
              <a:buFont typeface="Arial" pitchFamily="34" charset="0"/>
              <a:buChar char="•"/>
            </a:pPr>
            <a:r>
              <a:rPr lang="en-US" sz="1200" dirty="0" smtClean="0"/>
              <a:t>Sub-QSEs using a Nodal qualified parent QSE *</a:t>
            </a:r>
            <a:endParaRPr lang="en-US" sz="1300" dirty="0" smtClean="0"/>
          </a:p>
          <a:p>
            <a:pPr>
              <a:buFont typeface="Arial" pitchFamily="34" charset="0"/>
              <a:buChar char="•"/>
            </a:pPr>
            <a:r>
              <a:rPr lang="en-US" sz="1300" dirty="0" smtClean="0"/>
              <a:t> Mechanics</a:t>
            </a:r>
          </a:p>
          <a:p>
            <a:pPr lvl="2">
              <a:buFont typeface="Arial" pitchFamily="34" charset="0"/>
              <a:buChar char="•"/>
            </a:pPr>
            <a:r>
              <a:rPr lang="en-US" sz="1200" dirty="0" smtClean="0"/>
              <a:t>Qualification will follow the Nodal production qualification process and all testing will be done in the MOTE environment</a:t>
            </a:r>
          </a:p>
          <a:p>
            <a:pPr lvl="2">
              <a:buFont typeface="Arial" pitchFamily="34" charset="0"/>
              <a:buChar char="•"/>
            </a:pPr>
            <a:r>
              <a:rPr lang="en-US" sz="1200" dirty="0" smtClean="0"/>
              <a:t>MPs that want to begin registration past these </a:t>
            </a:r>
          </a:p>
          <a:p>
            <a:pPr lvl="2">
              <a:buNone/>
            </a:pPr>
            <a:r>
              <a:rPr lang="en-US" sz="1200" dirty="0" smtClean="0"/>
              <a:t>	deadlines will be examined on a case-by-case basis</a:t>
            </a:r>
          </a:p>
          <a:p>
            <a:pPr lvl="2">
              <a:buFont typeface="Arial" pitchFamily="34" charset="0"/>
              <a:buChar char="•"/>
            </a:pPr>
            <a:r>
              <a:rPr lang="en-US" sz="1200" dirty="0" smtClean="0"/>
              <a:t>Nodal Metric MP22 will measure progress of </a:t>
            </a:r>
          </a:p>
          <a:p>
            <a:pPr lvl="2">
              <a:buNone/>
            </a:pPr>
            <a:r>
              <a:rPr lang="en-US" sz="1200" dirty="0" smtClean="0"/>
              <a:t>	new entrants</a:t>
            </a:r>
          </a:p>
          <a:p>
            <a:pPr lvl="1">
              <a:buFont typeface="Arial" pitchFamily="34" charset="0"/>
              <a:buChar char="•"/>
            </a:pPr>
            <a:endParaRPr lang="en-US" sz="1300" dirty="0" smtClean="0"/>
          </a:p>
        </p:txBody>
      </p:sp>
      <p:sp>
        <p:nvSpPr>
          <p:cNvPr id="6" name="TextBox 5"/>
          <p:cNvSpPr txBox="1"/>
          <p:nvPr/>
        </p:nvSpPr>
        <p:spPr>
          <a:xfrm>
            <a:off x="76201" y="5187315"/>
            <a:ext cx="4724399" cy="984885"/>
          </a:xfrm>
          <a:prstGeom prst="rect">
            <a:avLst/>
          </a:prstGeom>
          <a:noFill/>
        </p:spPr>
        <p:txBody>
          <a:bodyPr wrap="square" rtlCol="0">
            <a:spAutoFit/>
          </a:bodyPr>
          <a:lstStyle/>
          <a:p>
            <a:pPr lvl="1"/>
            <a:endParaRPr lang="en-US" sz="1300" dirty="0" smtClean="0"/>
          </a:p>
          <a:p>
            <a:pPr lvl="1"/>
            <a:r>
              <a:rPr lang="en-US" sz="900" dirty="0" smtClean="0"/>
              <a:t>* QSE Application  or CRRAH Application must be submitted, which includes Credit Application</a:t>
            </a:r>
          </a:p>
          <a:p>
            <a:pPr lvl="1">
              <a:buFont typeface="Arial" pitchFamily="34" charset="0"/>
              <a:buChar char="•"/>
            </a:pPr>
            <a:endParaRPr lang="en-US" sz="900" dirty="0" smtClean="0"/>
          </a:p>
          <a:p>
            <a:pPr lvl="1"/>
            <a:r>
              <a:rPr lang="en-US" sz="900" dirty="0" smtClean="0"/>
              <a:t>~ Doesn’t include NOIE Allocation Eligibility Form, which must be submitted  by 6/30 for CRRAHs eligible for PCRRs</a:t>
            </a:r>
          </a:p>
        </p:txBody>
      </p:sp>
      <p:pic>
        <p:nvPicPr>
          <p:cNvPr id="7" name="Picture 4"/>
          <p:cNvPicPr>
            <a:picLocks noChangeAspect="1" noChangeArrowheads="1"/>
          </p:cNvPicPr>
          <p:nvPr/>
        </p:nvPicPr>
        <p:blipFill>
          <a:blip r:embed="rId2" cstate="print"/>
          <a:srcRect l="62461" t="74850" r="3894" b="7515"/>
          <a:stretch>
            <a:fillRect/>
          </a:stretch>
        </p:blipFill>
        <p:spPr bwMode="auto">
          <a:xfrm>
            <a:off x="5029200" y="4648200"/>
            <a:ext cx="4114800" cy="1676400"/>
          </a:xfrm>
          <a:prstGeom prst="rect">
            <a:avLst/>
          </a:prstGeom>
          <a:noFill/>
          <a:ln w="9525">
            <a:noFill/>
            <a:miter lim="800000"/>
            <a:headEnd/>
            <a:tailEnd/>
          </a:ln>
        </p:spPr>
      </p:pic>
      <p:pic>
        <p:nvPicPr>
          <p:cNvPr id="8" name="Picture 5"/>
          <p:cNvPicPr>
            <a:picLocks noChangeAspect="1" noChangeArrowheads="1"/>
          </p:cNvPicPr>
          <p:nvPr/>
        </p:nvPicPr>
        <p:blipFill>
          <a:blip r:embed="rId2" cstate="print"/>
          <a:srcRect l="62461" t="17134" r="3894" b="77255"/>
          <a:stretch>
            <a:fillRect/>
          </a:stretch>
        </p:blipFill>
        <p:spPr bwMode="auto">
          <a:xfrm>
            <a:off x="5029200" y="4114800"/>
            <a:ext cx="4114800" cy="533400"/>
          </a:xfrm>
          <a:prstGeom prst="rect">
            <a:avLst/>
          </a:prstGeom>
          <a:noFill/>
          <a:ln w="9525">
            <a:noFill/>
            <a:miter lim="800000"/>
            <a:headEnd/>
            <a:tailEnd/>
          </a:ln>
        </p:spPr>
      </p:pic>
      <p:sp>
        <p:nvSpPr>
          <p:cNvPr id="9" name="Isosceles Triangle 8"/>
          <p:cNvSpPr/>
          <p:nvPr/>
        </p:nvSpPr>
        <p:spPr bwMode="auto">
          <a:xfrm rot="10800000">
            <a:off x="5334000" y="4202874"/>
            <a:ext cx="304800" cy="228600"/>
          </a:xfrm>
          <a:prstGeom prst="triangl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l" defTabSz="914400" rtl="0" eaLnBrk="0" fontAlgn="base" latinLnBrk="0" hangingPunct="0">
              <a:lnSpc>
                <a:spcPct val="100000"/>
              </a:lnSpc>
              <a:spcBef>
                <a:spcPct val="0"/>
              </a:spcBef>
              <a:spcAft>
                <a:spcPct val="0"/>
              </a:spcAft>
              <a:buClrTx/>
              <a:buSzTx/>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ndParaRPr>
          </a:p>
        </p:txBody>
      </p:sp>
      <p:sp>
        <p:nvSpPr>
          <p:cNvPr id="10" name="Isosceles Triangle 9"/>
          <p:cNvSpPr/>
          <p:nvPr/>
        </p:nvSpPr>
        <p:spPr bwMode="auto">
          <a:xfrm rot="10800000">
            <a:off x="6553200" y="4214749"/>
            <a:ext cx="304800" cy="228600"/>
          </a:xfrm>
          <a:prstGeom prst="triangl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l" defTabSz="914400" rtl="0" eaLnBrk="0" fontAlgn="base" latinLnBrk="0" hangingPunct="0">
              <a:lnSpc>
                <a:spcPct val="100000"/>
              </a:lnSpc>
              <a:spcBef>
                <a:spcPct val="0"/>
              </a:spcBef>
              <a:spcAft>
                <a:spcPct val="0"/>
              </a:spcAft>
              <a:buClrTx/>
              <a:buSzTx/>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ndParaRPr>
          </a:p>
        </p:txBody>
      </p:sp>
      <p:sp>
        <p:nvSpPr>
          <p:cNvPr id="11" name="TextBox 10"/>
          <p:cNvSpPr txBox="1"/>
          <p:nvPr/>
        </p:nvSpPr>
        <p:spPr>
          <a:xfrm>
            <a:off x="5029200" y="3657600"/>
            <a:ext cx="932033" cy="553998"/>
          </a:xfrm>
          <a:prstGeom prst="rect">
            <a:avLst/>
          </a:prstGeom>
          <a:noFill/>
        </p:spPr>
        <p:txBody>
          <a:bodyPr wrap="square" rtlCol="0">
            <a:spAutoFit/>
          </a:bodyPr>
          <a:lstStyle/>
          <a:p>
            <a:pPr algn="ctr"/>
            <a:r>
              <a:rPr lang="en-US" sz="1000" b="1" dirty="0" smtClean="0"/>
              <a:t>QSERs (new wan),</a:t>
            </a:r>
          </a:p>
          <a:p>
            <a:pPr algn="ctr"/>
            <a:r>
              <a:rPr lang="en-US" sz="1000" b="1" dirty="0" smtClean="0"/>
              <a:t>CRRAHs</a:t>
            </a:r>
            <a:endParaRPr lang="en-US" sz="1000" b="1" dirty="0"/>
          </a:p>
        </p:txBody>
      </p:sp>
      <p:sp>
        <p:nvSpPr>
          <p:cNvPr id="12" name="TextBox 11"/>
          <p:cNvSpPr txBox="1"/>
          <p:nvPr/>
        </p:nvSpPr>
        <p:spPr>
          <a:xfrm>
            <a:off x="6781800" y="3657600"/>
            <a:ext cx="2362200" cy="553998"/>
          </a:xfrm>
          <a:prstGeom prst="rect">
            <a:avLst/>
          </a:prstGeom>
          <a:noFill/>
        </p:spPr>
        <p:txBody>
          <a:bodyPr wrap="square" rtlCol="0">
            <a:spAutoFit/>
          </a:bodyPr>
          <a:lstStyle/>
          <a:p>
            <a:pPr algn="ctr"/>
            <a:r>
              <a:rPr lang="en-US" sz="1000" b="1" dirty="0" smtClean="0"/>
              <a:t>QSERs (existing wan),</a:t>
            </a:r>
          </a:p>
          <a:p>
            <a:pPr algn="ctr"/>
            <a:r>
              <a:rPr lang="en-US" sz="1000" b="1" dirty="0" smtClean="0"/>
              <a:t>Sub-QSERs,</a:t>
            </a:r>
          </a:p>
          <a:p>
            <a:pPr algn="ctr"/>
            <a:r>
              <a:rPr lang="en-US" sz="1000" b="1" dirty="0" smtClean="0"/>
              <a:t>QSEs w/o Resources</a:t>
            </a:r>
            <a:endParaRPr lang="en-US" sz="1000" b="1" dirty="0"/>
          </a:p>
        </p:txBody>
      </p:sp>
      <p:cxnSp>
        <p:nvCxnSpPr>
          <p:cNvPr id="13" name="Straight Connector 12"/>
          <p:cNvCxnSpPr/>
          <p:nvPr/>
        </p:nvCxnSpPr>
        <p:spPr bwMode="auto">
          <a:xfrm rot="5400000">
            <a:off x="5905500" y="5367150"/>
            <a:ext cx="1600200" cy="0"/>
          </a:xfrm>
          <a:prstGeom prst="line">
            <a:avLst/>
          </a:prstGeom>
          <a:solidFill>
            <a:srgbClr val="FFCC99"/>
          </a:solidFill>
          <a:ln w="3810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rot="5400000">
            <a:off x="4686300" y="5372100"/>
            <a:ext cx="1600200" cy="0"/>
          </a:xfrm>
          <a:prstGeom prst="line">
            <a:avLst/>
          </a:prstGeom>
          <a:solidFill>
            <a:srgbClr val="FFCC99"/>
          </a:solidFill>
          <a:ln w="38100" cap="flat" cmpd="sng" algn="ctr">
            <a:solidFill>
              <a:schemeClr val="tx1"/>
            </a:solidFill>
            <a:prstDash val="solid"/>
            <a:round/>
            <a:headEnd type="none" w="med" len="med"/>
            <a:tailEnd type="none" w="med" len="med"/>
          </a:ln>
          <a:effectLst/>
        </p:spPr>
      </p:cxnSp>
      <p:cxnSp>
        <p:nvCxnSpPr>
          <p:cNvPr id="15" name="Straight Arrow Connector 14"/>
          <p:cNvCxnSpPr/>
          <p:nvPr/>
        </p:nvCxnSpPr>
        <p:spPr bwMode="auto">
          <a:xfrm rot="10800000" flipV="1">
            <a:off x="6934200" y="3886200"/>
            <a:ext cx="381000" cy="228600"/>
          </a:xfrm>
          <a:prstGeom prst="straightConnector1">
            <a:avLst/>
          </a:prstGeom>
          <a:solidFill>
            <a:srgbClr val="FFCC99"/>
          </a:solidFill>
          <a:ln w="15875" cap="flat" cmpd="sng" algn="ctr">
            <a:solidFill>
              <a:schemeClr val="tx1"/>
            </a:solidFill>
            <a:prstDash val="solid"/>
            <a:round/>
            <a:headEnd type="none" w="med" len="med"/>
            <a:tailEnd type="arrow"/>
          </a:ln>
          <a:effectLst/>
        </p:spPr>
      </p:cxnSp>
      <p:sp>
        <p:nvSpPr>
          <p:cNvPr id="16" name="Date Placeholder 15"/>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Next 60-days of Classes/Workshops</a:t>
            </a:r>
            <a:endParaRPr lang="en-US" dirty="0"/>
          </a:p>
        </p:txBody>
      </p:sp>
      <p:sp>
        <p:nvSpPr>
          <p:cNvPr id="4" name="Footer Placeholder 3"/>
          <p:cNvSpPr>
            <a:spLocks noGrp="1"/>
          </p:cNvSpPr>
          <p:nvPr>
            <p:ph type="ftr" sz="quarter" idx="10"/>
          </p:nvPr>
        </p:nvSpPr>
        <p:spPr>
          <a:xfrm>
            <a:off x="6096000" y="6457950"/>
            <a:ext cx="2667000" cy="476250"/>
          </a:xfrm>
        </p:spPr>
        <p:txBody>
          <a:bodyPr/>
          <a:lstStyle/>
          <a:p>
            <a:pPr>
              <a:defRPr/>
            </a:pPr>
            <a:r>
              <a:rPr lang="en-US" sz="1200" dirty="0" smtClean="0"/>
              <a:t>Technical Advisory Committee</a:t>
            </a:r>
            <a:endParaRPr lang="en-US" sz="1200" dirty="0"/>
          </a:p>
        </p:txBody>
      </p:sp>
      <p:graphicFrame>
        <p:nvGraphicFramePr>
          <p:cNvPr id="5" name="Group 69"/>
          <p:cNvGraphicFramePr>
            <a:graphicFrameLocks noGrp="1"/>
          </p:cNvGraphicFramePr>
          <p:nvPr/>
        </p:nvGraphicFramePr>
        <p:xfrm>
          <a:off x="304800" y="762000"/>
          <a:ext cx="8630713" cy="3278648"/>
        </p:xfrm>
        <a:graphic>
          <a:graphicData uri="http://schemas.openxmlformats.org/drawingml/2006/table">
            <a:tbl>
              <a:tblPr firstRow="1" bandRow="1">
                <a:tableStyleId>{793D81CF-94F2-401A-BA57-92F5A7B2D0C5}</a:tableStyleId>
              </a:tblPr>
              <a:tblGrid>
                <a:gridCol w="3200400"/>
                <a:gridCol w="1524000"/>
                <a:gridCol w="3906313"/>
              </a:tblGrid>
              <a:tr h="322348">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Course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 Start Date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Location</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Market Settlements 301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July 6</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ERCOT 101 for Wind Generation</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July 12</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Norris Conference Center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b="0" i="0" u="none" strike="noStrike" cap="none" normalizeH="0" baseline="0" dirty="0" smtClean="0">
                          <a:ln>
                            <a:noFill/>
                          </a:ln>
                          <a:solidFill>
                            <a:srgbClr val="000000"/>
                          </a:solidFill>
                          <a:effectLst/>
                          <a:latin typeface="Arial" charset="0"/>
                          <a:cs typeface="Arial" charset="0"/>
                        </a:rPr>
                        <a:t>Generation 201</a:t>
                      </a:r>
                    </a:p>
                  </a:txBody>
                  <a:tcPr horzOverflow="overflow"/>
                </a:tc>
                <a:tc>
                  <a:txBody>
                    <a:bodyPr/>
                    <a:lstStyle/>
                    <a:p>
                      <a:pPr algn="ctr"/>
                      <a:r>
                        <a:rPr kumimoji="0" lang="en-US" sz="1600" b="0" i="0" u="none" strike="noStrike" kern="1200" cap="none" normalizeH="0" baseline="0" dirty="0" smtClean="0">
                          <a:ln>
                            <a:noFill/>
                          </a:ln>
                          <a:solidFill>
                            <a:srgbClr val="000000"/>
                          </a:solidFill>
                          <a:effectLst/>
                          <a:latin typeface="Arial" charset="0"/>
                          <a:ea typeface="+mn-ea"/>
                          <a:cs typeface="Arial" charset="0"/>
                        </a:rPr>
                        <a:t>July 13</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Norris Conference Center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Transmission 101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July 13</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CenterPoint Energy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Outage Scheduler</a:t>
                      </a:r>
                    </a:p>
                  </a:txBody>
                  <a:tcPr horzOverflow="overflow"/>
                </a:tc>
                <a:tc>
                  <a:txBody>
                    <a:bodyPr/>
                    <a:lstStyle/>
                    <a:p>
                      <a:pPr algn="ctr"/>
                      <a:r>
                        <a:rPr kumimoji="0" lang="en-US" sz="1600" b="0" i="0" u="none" strike="noStrike" kern="1200" cap="none" normalizeH="0" baseline="0" dirty="0" smtClean="0">
                          <a:ln>
                            <a:noFill/>
                          </a:ln>
                          <a:solidFill>
                            <a:srgbClr val="000000"/>
                          </a:solidFill>
                          <a:effectLst/>
                          <a:latin typeface="Arial" charset="0"/>
                          <a:ea typeface="+mn-ea"/>
                          <a:cs typeface="Arial" charset="0"/>
                        </a:rPr>
                        <a:t>July 15</a:t>
                      </a:r>
                    </a:p>
                  </a:txBody>
                  <a:tcPr horzOverflow="overflow"/>
                </a:tc>
                <a:tc>
                  <a:txBody>
                    <a:bodyPr/>
                    <a:lstStyle/>
                    <a:p>
                      <a:pPr algn="ctr"/>
                      <a:r>
                        <a:rPr kumimoji="0" lang="en-US" sz="1600" b="0" i="0" u="none" strike="noStrike" kern="1200" cap="none" normalizeH="0" baseline="0" dirty="0" err="1" smtClean="0">
                          <a:ln>
                            <a:noFill/>
                          </a:ln>
                          <a:solidFill>
                            <a:srgbClr val="000000"/>
                          </a:solidFill>
                          <a:effectLst/>
                          <a:latin typeface="Arial" charset="0"/>
                          <a:ea typeface="+mn-ea"/>
                          <a:cs typeface="Arial" charset="0"/>
                        </a:rPr>
                        <a:t>CenterPoint</a:t>
                      </a:r>
                      <a:r>
                        <a:rPr kumimoji="0" lang="en-US" sz="1600" b="0" i="0" u="none" strike="noStrike" kern="1200" cap="none" normalizeH="0" baseline="0" dirty="0" smtClean="0">
                          <a:ln>
                            <a:noFill/>
                          </a:ln>
                          <a:solidFill>
                            <a:srgbClr val="000000"/>
                          </a:solidFill>
                          <a:effectLst/>
                          <a:latin typeface="Arial" charset="0"/>
                          <a:ea typeface="+mn-ea"/>
                          <a:cs typeface="Arial" charset="0"/>
                        </a:rPr>
                        <a:t> Energy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Load Serving Entity 201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July 20</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algn="ctr"/>
                      <a:r>
                        <a:rPr kumimoji="0" lang="en-US" sz="1600" u="none" strike="noStrike" kern="1200" cap="none" normalizeH="0" baseline="0" dirty="0" smtClean="0">
                          <a:ln>
                            <a:noFill/>
                          </a:ln>
                          <a:effectLst/>
                        </a:rPr>
                        <a:t>Optim Energy (Dallas)</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Congestion Revenue Rights</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July 21</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algn="ctr"/>
                      <a:r>
                        <a:rPr kumimoji="0" lang="en-US" sz="1600" u="none" strike="noStrike" kern="1200" cap="none" normalizeH="0" baseline="0" dirty="0" smtClean="0">
                          <a:ln>
                            <a:noFill/>
                          </a:ln>
                          <a:effectLst/>
                        </a:rPr>
                        <a:t>Optim Energy (Dallas)</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ERCOT Nodal 101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July 26</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First Choice (Dallas)</a:t>
                      </a:r>
                    </a:p>
                  </a:txBody>
                  <a:tcPr horzOverflow="overflow"/>
                </a:tc>
              </a:tr>
            </a:tbl>
          </a:graphicData>
        </a:graphic>
      </p:graphicFrame>
      <p:sp>
        <p:nvSpPr>
          <p:cNvPr id="6" name="TextBox 5"/>
          <p:cNvSpPr txBox="1"/>
          <p:nvPr/>
        </p:nvSpPr>
        <p:spPr>
          <a:xfrm>
            <a:off x="381000" y="5562600"/>
            <a:ext cx="7086600" cy="369332"/>
          </a:xfrm>
          <a:prstGeom prst="rect">
            <a:avLst/>
          </a:prstGeom>
          <a:noFill/>
        </p:spPr>
        <p:txBody>
          <a:bodyPr wrap="square" rtlCol="0">
            <a:spAutoFit/>
          </a:bodyPr>
          <a:lstStyle/>
          <a:p>
            <a:r>
              <a:rPr lang="en-US" dirty="0" smtClean="0"/>
              <a:t>Enrollment at: </a:t>
            </a:r>
            <a:r>
              <a:rPr lang="en-US" dirty="0" smtClean="0">
                <a:hlinkClick r:id="rId2"/>
              </a:rPr>
              <a:t>http://nodal.ercot.com/training/courses/index.html</a:t>
            </a:r>
            <a:r>
              <a:rPr lang="en-US" dirty="0" smtClean="0"/>
              <a:t> </a:t>
            </a:r>
            <a:endParaRPr lang="en-US" dirty="0"/>
          </a:p>
        </p:txBody>
      </p:sp>
      <p:sp>
        <p:nvSpPr>
          <p:cNvPr id="7" name="Date Placeholder 6"/>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Next 60-days of Classes/Workshops - continued</a:t>
            </a:r>
            <a:endParaRPr lang="en-US" dirty="0"/>
          </a:p>
        </p:txBody>
      </p:sp>
      <p:sp>
        <p:nvSpPr>
          <p:cNvPr id="4" name="Footer Placeholder 3"/>
          <p:cNvSpPr>
            <a:spLocks noGrp="1"/>
          </p:cNvSpPr>
          <p:nvPr>
            <p:ph type="ftr" sz="quarter" idx="10"/>
          </p:nvPr>
        </p:nvSpPr>
        <p:spPr>
          <a:xfrm>
            <a:off x="6172200" y="6457950"/>
            <a:ext cx="2590800" cy="476250"/>
          </a:xfrm>
        </p:spPr>
        <p:txBody>
          <a:bodyPr/>
          <a:lstStyle/>
          <a:p>
            <a:pPr>
              <a:defRPr/>
            </a:pPr>
            <a:r>
              <a:rPr lang="en-US" sz="1200" dirty="0" smtClean="0"/>
              <a:t>Technical Advisory Committee</a:t>
            </a:r>
            <a:endParaRPr lang="en-US" sz="1200" dirty="0"/>
          </a:p>
        </p:txBody>
      </p:sp>
      <p:graphicFrame>
        <p:nvGraphicFramePr>
          <p:cNvPr id="5" name="Group 69"/>
          <p:cNvGraphicFramePr>
            <a:graphicFrameLocks noGrp="1"/>
          </p:cNvGraphicFramePr>
          <p:nvPr/>
        </p:nvGraphicFramePr>
        <p:xfrm>
          <a:off x="304800" y="838200"/>
          <a:ext cx="8630713" cy="2386084"/>
        </p:xfrm>
        <a:graphic>
          <a:graphicData uri="http://schemas.openxmlformats.org/drawingml/2006/table">
            <a:tbl>
              <a:tblPr firstRow="1" bandRow="1">
                <a:tableStyleId>{793D81CF-94F2-401A-BA57-92F5A7B2D0C5}</a:tableStyleId>
              </a:tblPr>
              <a:tblGrid>
                <a:gridCol w="3200400"/>
                <a:gridCol w="1524000"/>
                <a:gridCol w="3906313"/>
              </a:tblGrid>
              <a:tr h="322348">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Course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 Start Date</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Location</a:t>
                      </a:r>
                      <a:endParaRPr kumimoji="0" lang="en-US" sz="1600" b="1" i="0" u="none" strike="noStrike" cap="none" normalizeH="0" baseline="0" dirty="0" smtClean="0">
                        <a:ln>
                          <a:noFill/>
                        </a:ln>
                        <a:solidFill>
                          <a:srgbClr val="FFFFFF"/>
                        </a:solidFill>
                        <a:effectLst/>
                        <a:latin typeface="Arial" charset="0"/>
                        <a:cs typeface="Arial" charset="0"/>
                      </a:endParaRP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b="0" i="0" u="none" strike="noStrike" cap="none" normalizeH="0" baseline="0" dirty="0" smtClean="0">
                          <a:ln>
                            <a:noFill/>
                          </a:ln>
                          <a:solidFill>
                            <a:srgbClr val="000000"/>
                          </a:solidFill>
                          <a:effectLst/>
                          <a:latin typeface="Arial" charset="0"/>
                          <a:cs typeface="Arial" charset="0"/>
                        </a:rPr>
                        <a:t>Generation 101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July 27</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Calpine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b="0" i="0" u="none" strike="noStrike" cap="none" normalizeH="0" baseline="0" dirty="0" smtClean="0">
                          <a:ln>
                            <a:noFill/>
                          </a:ln>
                          <a:solidFill>
                            <a:srgbClr val="000000"/>
                          </a:solidFill>
                          <a:effectLst/>
                          <a:latin typeface="Arial" charset="0"/>
                          <a:cs typeface="Arial" charset="0"/>
                        </a:rPr>
                        <a:t>Transmission 101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3</a:t>
                      </a:r>
                    </a:p>
                  </a:txBody>
                  <a:tcPr horzOverflow="overflow"/>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Basic Training Program</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10</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Calpine (Houston)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cap="none" normalizeH="0" baseline="0" dirty="0" smtClean="0">
                          <a:ln>
                            <a:noFill/>
                          </a:ln>
                          <a:effectLst/>
                        </a:rPr>
                        <a:t>ERCOT Nodal 101</a:t>
                      </a:r>
                      <a:endParaRPr kumimoji="0" lang="en-US" sz="1600" b="0" i="0" u="none" strike="noStrike" cap="none" normalizeH="0" baseline="0" dirty="0" smtClean="0">
                        <a:ln>
                          <a:noFill/>
                        </a:ln>
                        <a:solidFill>
                          <a:srgbClr val="000000"/>
                        </a:solidFill>
                        <a:effectLst/>
                        <a:latin typeface="Arial" charset="0"/>
                        <a:cs typeface="Arial" charset="0"/>
                      </a:endParaRPr>
                    </a:p>
                  </a:txBody>
                  <a:tcPr horzOverflow="overflow"/>
                </a:tc>
                <a:tc>
                  <a:txBody>
                    <a:bodyPr/>
                    <a:lstStyle/>
                    <a:p>
                      <a:pPr algn="ctr"/>
                      <a:r>
                        <a:rPr kumimoji="0" lang="en-US" sz="1600" u="none" strike="noStrike" kern="1200" cap="none" normalizeH="0" baseline="0" dirty="0" smtClean="0">
                          <a:ln>
                            <a:noFill/>
                          </a:ln>
                          <a:effectLst/>
                        </a:rPr>
                        <a:t>August 10</a:t>
                      </a:r>
                      <a:endParaRPr kumimoji="0" lang="en-US" sz="1600" b="0" i="0" u="none" strike="noStrike" kern="1200" cap="none" normalizeH="0" baseline="0" dirty="0" smtClean="0">
                        <a:ln>
                          <a:noFill/>
                        </a:ln>
                        <a:solidFill>
                          <a:srgbClr val="000000"/>
                        </a:solidFill>
                        <a:effectLst/>
                        <a:latin typeface="Arial" charset="0"/>
                        <a:ea typeface="+mn-ea"/>
                        <a:cs typeface="Arial" charset="0"/>
                      </a:endParaRP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ERCOT Met Center (Austin)</a:t>
                      </a:r>
                    </a:p>
                  </a:txBody>
                  <a:tcPr horzOverflow="overflow"/>
                </a:tc>
              </a:tr>
              <a:tr h="367921">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en-US" sz="1600" u="none" strike="noStrike" kern="1200" cap="none" normalizeH="0" baseline="0" dirty="0" smtClean="0">
                          <a:ln>
                            <a:noFill/>
                          </a:ln>
                          <a:solidFill>
                            <a:schemeClr val="dk1"/>
                          </a:solidFill>
                          <a:effectLst/>
                          <a:latin typeface="+mn-lt"/>
                          <a:ea typeface="+mn-ea"/>
                          <a:cs typeface="+mn-cs"/>
                        </a:rPr>
                        <a:t>Market Settlements 301</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August 17</a:t>
                      </a:r>
                    </a:p>
                  </a:txBody>
                  <a:tcPr horzOverflow="overflow"/>
                </a:tc>
                <a:tc>
                  <a:txBody>
                    <a:bodyPr/>
                    <a:lstStyle/>
                    <a:p>
                      <a:pPr marL="0" algn="ctr" defTabSz="914400" rtl="0" eaLnBrk="1" latinLnBrk="0" hangingPunct="1"/>
                      <a:r>
                        <a:rPr kumimoji="0" lang="en-US" sz="1600" u="none" strike="noStrike" kern="1200" cap="none" normalizeH="0" baseline="0" dirty="0" smtClean="0">
                          <a:ln>
                            <a:noFill/>
                          </a:ln>
                          <a:solidFill>
                            <a:schemeClr val="dk1"/>
                          </a:solidFill>
                          <a:effectLst/>
                          <a:latin typeface="+mn-lt"/>
                          <a:ea typeface="+mn-ea"/>
                          <a:cs typeface="+mn-cs"/>
                        </a:rPr>
                        <a:t>City of Garland Fire Administration Building (Dallas)</a:t>
                      </a:r>
                    </a:p>
                  </a:txBody>
                  <a:tcPr horzOverflow="overflow"/>
                </a:tc>
              </a:tr>
            </a:tbl>
          </a:graphicData>
        </a:graphic>
      </p:graphicFrame>
      <p:sp>
        <p:nvSpPr>
          <p:cNvPr id="6" name="TextBox 5"/>
          <p:cNvSpPr txBox="1"/>
          <p:nvPr/>
        </p:nvSpPr>
        <p:spPr>
          <a:xfrm>
            <a:off x="381000" y="5562600"/>
            <a:ext cx="7086600" cy="369332"/>
          </a:xfrm>
          <a:prstGeom prst="rect">
            <a:avLst/>
          </a:prstGeom>
          <a:noFill/>
        </p:spPr>
        <p:txBody>
          <a:bodyPr wrap="square" rtlCol="0">
            <a:spAutoFit/>
          </a:bodyPr>
          <a:lstStyle/>
          <a:p>
            <a:r>
              <a:rPr lang="en-US" dirty="0" smtClean="0"/>
              <a:t>Enrollment at: </a:t>
            </a:r>
            <a:r>
              <a:rPr lang="en-US" dirty="0" smtClean="0">
                <a:hlinkClick r:id="rId2"/>
              </a:rPr>
              <a:t>http://nodal.ercot.com/training/courses/index.html</a:t>
            </a:r>
            <a:r>
              <a:rPr lang="en-US" dirty="0" smtClean="0"/>
              <a:t> </a:t>
            </a:r>
            <a:endParaRPr lang="en-US" dirty="0"/>
          </a:p>
        </p:txBody>
      </p:sp>
      <p:sp>
        <p:nvSpPr>
          <p:cNvPr id="7" name="Date Placeholder 6"/>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RED/AMBER Metrics Summary</a:t>
            </a:r>
            <a:endParaRPr lang="en-US" dirty="0"/>
          </a:p>
        </p:txBody>
      </p:sp>
      <p:sp>
        <p:nvSpPr>
          <p:cNvPr id="5" name="TextBox 4"/>
          <p:cNvSpPr txBox="1"/>
          <p:nvPr/>
        </p:nvSpPr>
        <p:spPr>
          <a:xfrm>
            <a:off x="152400" y="3048000"/>
            <a:ext cx="1796326" cy="369332"/>
          </a:xfrm>
          <a:prstGeom prst="rect">
            <a:avLst/>
          </a:prstGeom>
          <a:noFill/>
        </p:spPr>
        <p:txBody>
          <a:bodyPr wrap="none" rtlCol="0">
            <a:spAutoFit/>
          </a:bodyPr>
          <a:lstStyle/>
          <a:p>
            <a:r>
              <a:rPr lang="en-US" dirty="0" smtClean="0"/>
              <a:t>ERCOT Metrics</a:t>
            </a:r>
            <a:endParaRPr lang="en-US" dirty="0"/>
          </a:p>
        </p:txBody>
      </p:sp>
      <p:sp>
        <p:nvSpPr>
          <p:cNvPr id="6" name="TextBox 5"/>
          <p:cNvSpPr txBox="1"/>
          <p:nvPr/>
        </p:nvSpPr>
        <p:spPr>
          <a:xfrm>
            <a:off x="228600" y="762000"/>
            <a:ext cx="2852063" cy="369332"/>
          </a:xfrm>
          <a:prstGeom prst="rect">
            <a:avLst/>
          </a:prstGeom>
          <a:noFill/>
        </p:spPr>
        <p:txBody>
          <a:bodyPr wrap="none" rtlCol="0">
            <a:spAutoFit/>
          </a:bodyPr>
          <a:lstStyle/>
          <a:p>
            <a:r>
              <a:rPr lang="en-US" dirty="0" smtClean="0"/>
              <a:t>Market Participant Metrics</a:t>
            </a:r>
            <a:endParaRPr lang="en-US" dirty="0"/>
          </a:p>
        </p:txBody>
      </p:sp>
      <p:graphicFrame>
        <p:nvGraphicFramePr>
          <p:cNvPr id="7" name="Table 6"/>
          <p:cNvGraphicFramePr>
            <a:graphicFrameLocks noGrp="1"/>
          </p:cNvGraphicFramePr>
          <p:nvPr/>
        </p:nvGraphicFramePr>
        <p:xfrm>
          <a:off x="228600" y="1269480"/>
          <a:ext cx="8686800" cy="1392336"/>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477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388">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MP15(B) </a:t>
                      </a:r>
                      <a:r>
                        <a:rPr lang="en-US" sz="1000" b="0" i="0" u="none" strike="noStrike" dirty="0">
                          <a:solidFill>
                            <a:srgbClr val="000000"/>
                          </a:solidFill>
                          <a:latin typeface="Arial" pitchFamily="34" charset="0"/>
                          <a:cs typeface="Arial" pitchFamily="34" charset="0"/>
                        </a:rPr>
                        <a:t>CRR Connectivity </a:t>
                      </a:r>
                      <a:r>
                        <a:rPr lang="en-US" sz="1000" b="0" i="0" u="none" strike="noStrike" dirty="0" smtClean="0">
                          <a:solidFill>
                            <a:srgbClr val="000000"/>
                          </a:solidFill>
                          <a:latin typeface="Arial" pitchFamily="34" charset="0"/>
                          <a:cs typeface="Arial" pitchFamily="34" charset="0"/>
                        </a:rPr>
                        <a:t>Qualification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Red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a:solidFill>
                            <a:srgbClr val="000000"/>
                          </a:solidFill>
                          <a:latin typeface="Arial" pitchFamily="34" charset="0"/>
                          <a:cs typeface="Arial" pitchFamily="34" charset="0"/>
                        </a:rPr>
                        <a:t>CRRAHs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94.2%</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5.8%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Successful submission CRR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66/74</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CRRAHs qualified.  Greater than</a:t>
                      </a:r>
                      <a:r>
                        <a:rPr lang="en-US" sz="1000" b="0" i="0" u="none" strike="noStrike" baseline="0" dirty="0" smtClean="0">
                          <a:solidFill>
                            <a:srgbClr val="000000"/>
                          </a:solidFill>
                          <a:latin typeface="Arial" pitchFamily="34" charset="0"/>
                          <a:cs typeface="Arial" pitchFamily="34" charset="0"/>
                        </a:rPr>
                        <a:t> 5% 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MP16 DAM Participation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a:t>
                      </a:r>
                      <a:r>
                        <a:rPr lang="en-US" sz="1000" b="0" i="0" u="none" strike="noStrike" baseline="0" dirty="0" smtClean="0">
                          <a:solidFill>
                            <a:srgbClr val="000000"/>
                          </a:solidFill>
                          <a:latin typeface="Arial" pitchFamily="34" charset="0"/>
                          <a:cs typeface="Arial" pitchFamily="34" charset="0"/>
                        </a:rPr>
                        <a:t>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12.6%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50% of the Day-Ahead Market runs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143/182</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QSEs w/o Resources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nvGraphicFramePr>
        <p:xfrm>
          <a:off x="228600" y="3483739"/>
          <a:ext cx="8686800" cy="1701477"/>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43537">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3805">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3002">
                <a:tc>
                  <a:txBody>
                    <a:bodyPr/>
                    <a:lstStyle/>
                    <a:p>
                      <a:pPr algn="ctr" fontAlgn="ctr"/>
                      <a:r>
                        <a:rPr lang="en-US" sz="1000" b="0" i="0" u="none" strike="noStrike" dirty="0" smtClean="0">
                          <a:solidFill>
                            <a:srgbClr val="000000"/>
                          </a:solidFill>
                          <a:latin typeface="Arial" pitchFamily="34" charset="0"/>
                          <a:cs typeface="Arial" pitchFamily="34" charset="0"/>
                        </a:rPr>
                        <a:t>EMO9(A) State Estimator Convergence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95.44</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kern="1200" baseline="0" dirty="0" smtClean="0">
                          <a:solidFill>
                            <a:srgbClr val="000000"/>
                          </a:solidFill>
                          <a:latin typeface="Arial" pitchFamily="34" charset="0"/>
                          <a:ea typeface="+mn-ea"/>
                          <a:cs typeface="Arial" pitchFamily="34" charset="0"/>
                        </a:rPr>
                        <a:t>State Estimator converges 97% of runs during a monthly test period.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95.44% Convergence for State Estimator for the month of May.</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3002">
                <a:tc>
                  <a:txBody>
                    <a:bodyPr/>
                    <a:lstStyle/>
                    <a:p>
                      <a:pPr algn="ctr" fontAlgn="ctr"/>
                      <a:r>
                        <a:rPr lang="en-US" sz="1000" b="0" i="0" u="none" strike="noStrike" dirty="0" smtClean="0">
                          <a:solidFill>
                            <a:srgbClr val="000000"/>
                          </a:solidFill>
                          <a:latin typeface="Arial" pitchFamily="34" charset="0"/>
                          <a:cs typeface="Arial" pitchFamily="34" charset="0"/>
                        </a:rPr>
                        <a:t>EMO9(B) RTCA </a:t>
                      </a:r>
                      <a:r>
                        <a:rPr lang="en-US" sz="1000" b="0" i="0" u="none" strike="noStrike" baseline="0" dirty="0" smtClean="0">
                          <a:solidFill>
                            <a:srgbClr val="000000"/>
                          </a:solidFill>
                          <a:latin typeface="Arial" pitchFamily="34" charset="0"/>
                          <a:cs typeface="Arial" pitchFamily="34" charset="0"/>
                        </a:rPr>
                        <a:t>Modeling Differences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84.33%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load tap setting values matched between Zonal/Nodal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84.33% Match for transformer tap settings.  1430 transformers in 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9"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10" name="Date Placeholder 9"/>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0" y="762000"/>
            <a:ext cx="9144000" cy="6096000"/>
          </a:xfrm>
          <a:prstGeom prst="rect">
            <a:avLst/>
          </a:prstGeom>
          <a:solidFill>
            <a:schemeClr val="bg1"/>
          </a:solidFill>
          <a:ln w="9525">
            <a:noFill/>
            <a:miter lim="800000"/>
            <a:headEnd/>
            <a:tailEnd/>
          </a:ln>
        </p:spPr>
        <p:txBody>
          <a:bodyPr wrap="none" anchor="ctr"/>
          <a:lstStyle/>
          <a:p>
            <a:endParaRPr lang="en-US"/>
          </a:p>
        </p:txBody>
      </p:sp>
      <p:sp>
        <p:nvSpPr>
          <p:cNvPr id="33796" name="Text Box 6"/>
          <p:cNvSpPr txBox="1">
            <a:spLocks noChangeArrowheads="1"/>
          </p:cNvSpPr>
          <p:nvPr/>
        </p:nvSpPr>
        <p:spPr bwMode="auto">
          <a:xfrm>
            <a:off x="3133725" y="2514600"/>
            <a:ext cx="2857500" cy="519113"/>
          </a:xfrm>
          <a:prstGeom prst="rect">
            <a:avLst/>
          </a:prstGeom>
          <a:noFill/>
          <a:ln w="9525">
            <a:noFill/>
            <a:miter lim="800000"/>
            <a:headEnd/>
            <a:tailEnd/>
          </a:ln>
        </p:spPr>
        <p:txBody>
          <a:bodyPr>
            <a:spAutoFit/>
          </a:bodyPr>
          <a:lstStyle/>
          <a:p>
            <a:pPr algn="ctr">
              <a:spcBef>
                <a:spcPct val="50000"/>
              </a:spcBef>
            </a:pPr>
            <a:r>
              <a:rPr lang="en-US" sz="2800" dirty="0">
                <a:latin typeface="Arial Black" pitchFamily="34" charset="0"/>
              </a:rPr>
              <a:t>Questions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0"/>
            <a:ext cx="8839200" cy="685800"/>
          </a:xfrm>
        </p:spPr>
        <p:txBody>
          <a:bodyPr/>
          <a:lstStyle/>
          <a:p>
            <a:pPr eaLnBrk="1" hangingPunct="1"/>
            <a:r>
              <a:rPr lang="en-US" dirty="0" smtClean="0"/>
              <a:t>Nodal Program Risks &amp; Issues: Definitions</a:t>
            </a:r>
          </a:p>
        </p:txBody>
      </p:sp>
      <p:sp>
        <p:nvSpPr>
          <p:cNvPr id="4" name="Date Placeholder 3"/>
          <p:cNvSpPr>
            <a:spLocks noGrp="1"/>
          </p:cNvSpPr>
          <p:nvPr>
            <p:ph type="dt" sz="half" idx="12"/>
          </p:nvPr>
        </p:nvSpPr>
        <p:spPr/>
        <p:txBody>
          <a:bodyPr/>
          <a:lstStyle/>
          <a:p>
            <a:pPr>
              <a:defRPr/>
            </a:pPr>
            <a:r>
              <a:rPr lang="en-US" smtClean="0"/>
              <a:t>1 July 2010</a:t>
            </a:r>
            <a:endParaRPr lang="en-US" dirty="0"/>
          </a:p>
        </p:txBody>
      </p:sp>
      <p:sp>
        <p:nvSpPr>
          <p:cNvPr id="9" name="Content Placeholder 2"/>
          <p:cNvSpPr>
            <a:spLocks noGrp="1"/>
          </p:cNvSpPr>
          <p:nvPr>
            <p:ph idx="1"/>
          </p:nvPr>
        </p:nvSpPr>
        <p:spPr>
          <a:xfrm>
            <a:off x="304800" y="762000"/>
            <a:ext cx="8458200" cy="5562600"/>
          </a:xfrm>
        </p:spPr>
        <p:txBody>
          <a:bodyPr/>
          <a:lstStyle/>
          <a:p>
            <a:pPr marL="457200" indent="-457200">
              <a:buNone/>
            </a:pPr>
            <a:r>
              <a:rPr lang="en-US" sz="1800" dirty="0" smtClean="0"/>
              <a:t>Definitions for Category, Probability and Severity of Risks &amp; Issues: </a:t>
            </a:r>
          </a:p>
          <a:p>
            <a:pPr marL="457200" indent="-457200">
              <a:buNone/>
            </a:pPr>
            <a:endParaRPr lang="en-US" sz="1050" dirty="0" smtClean="0"/>
          </a:p>
          <a:p>
            <a:pPr marL="457200" indent="-457200"/>
            <a:r>
              <a:rPr lang="en-US" sz="1600" dirty="0" smtClean="0">
                <a:latin typeface="Arial" pitchFamily="34" charset="0"/>
              </a:rPr>
              <a:t>Category</a:t>
            </a:r>
          </a:p>
          <a:p>
            <a:pPr marL="857250" lvl="1" indent="-457200"/>
            <a:r>
              <a:rPr lang="en-US" sz="1600" u="sng" dirty="0" smtClean="0"/>
              <a:t>Scope </a:t>
            </a:r>
            <a:r>
              <a:rPr lang="en-US" sz="1600" dirty="0" smtClean="0"/>
              <a:t>: Will require a scope change</a:t>
            </a:r>
            <a:endParaRPr lang="en-US" sz="1600" dirty="0" smtClean="0">
              <a:cs typeface="Times New Roman" pitchFamily="18" charset="0"/>
            </a:endParaRPr>
          </a:p>
          <a:p>
            <a:pPr marL="857250" lvl="1" indent="-457200"/>
            <a:r>
              <a:rPr lang="en-US" sz="1600" u="sng" dirty="0" smtClean="0"/>
              <a:t>Schedule</a:t>
            </a:r>
            <a:r>
              <a:rPr lang="en-US" sz="1600" dirty="0" smtClean="0"/>
              <a:t>: </a:t>
            </a:r>
            <a:r>
              <a:rPr lang="en-US" sz="1600" dirty="0" smtClean="0">
                <a:cs typeface="Times New Roman" pitchFamily="18" charset="0"/>
              </a:rPr>
              <a:t>Will require a schedule change</a:t>
            </a:r>
          </a:p>
          <a:p>
            <a:pPr marL="857250" lvl="1" indent="-457200"/>
            <a:r>
              <a:rPr lang="en-US" sz="1600" u="sng" dirty="0" smtClean="0"/>
              <a:t>Budget</a:t>
            </a:r>
            <a:r>
              <a:rPr lang="en-US" sz="1600" dirty="0" smtClean="0"/>
              <a:t>: </a:t>
            </a:r>
            <a:r>
              <a:rPr lang="en-US" sz="1600" dirty="0" smtClean="0">
                <a:cs typeface="Times New Roman" pitchFamily="18" charset="0"/>
              </a:rPr>
              <a:t>Will require a budget change</a:t>
            </a:r>
            <a:endParaRPr lang="en-US" sz="1600" dirty="0" smtClean="0">
              <a:latin typeface="Arial" pitchFamily="34" charset="0"/>
            </a:endParaRPr>
          </a:p>
          <a:p>
            <a:pPr marL="457200" indent="-457200"/>
            <a:endParaRPr lang="en-US" sz="1600" dirty="0" smtClean="0">
              <a:latin typeface="Arial" pitchFamily="34" charset="0"/>
            </a:endParaRPr>
          </a:p>
          <a:p>
            <a:pPr marL="457200" indent="-457200"/>
            <a:r>
              <a:rPr lang="en-US" sz="1600" dirty="0" smtClean="0">
                <a:latin typeface="Arial" pitchFamily="34" charset="0"/>
              </a:rPr>
              <a:t>Probability</a:t>
            </a:r>
          </a:p>
          <a:p>
            <a:pPr marL="857250" lvl="1" indent="-457200"/>
            <a:r>
              <a:rPr lang="en-US" sz="1600" u="sng" dirty="0" smtClean="0"/>
              <a:t>High</a:t>
            </a:r>
            <a:r>
              <a:rPr lang="en-US" sz="1600" dirty="0" smtClean="0"/>
              <a:t> : Probability to occur is ≥ 90%; perceived impact would require a C</a:t>
            </a:r>
            <a:r>
              <a:rPr lang="en-US" sz="1600" dirty="0" smtClean="0">
                <a:cs typeface="Times New Roman" pitchFamily="18" charset="0"/>
              </a:rPr>
              <a:t>hange Request over the next 1-3 months</a:t>
            </a:r>
          </a:p>
          <a:p>
            <a:pPr marL="857250" lvl="1" indent="-457200"/>
            <a:r>
              <a:rPr lang="en-US" sz="1600" u="sng" dirty="0" smtClean="0"/>
              <a:t>Medium</a:t>
            </a:r>
            <a:r>
              <a:rPr lang="en-US" sz="1600" dirty="0" smtClean="0"/>
              <a:t>: </a:t>
            </a:r>
            <a:r>
              <a:rPr lang="en-US" sz="1600" dirty="0" smtClean="0">
                <a:cs typeface="Times New Roman" pitchFamily="18" charset="0"/>
              </a:rPr>
              <a:t>Probability to occur is between 31 – 89%; perceived impact would require a Change Request over the next 4 -10 months</a:t>
            </a:r>
          </a:p>
          <a:p>
            <a:pPr marL="857250" lvl="1" indent="-457200"/>
            <a:r>
              <a:rPr lang="en-US" sz="1600" u="sng" dirty="0" smtClean="0"/>
              <a:t>Low</a:t>
            </a:r>
            <a:r>
              <a:rPr lang="en-US" sz="1600" dirty="0" smtClean="0"/>
              <a:t>: Probability to occur is ≤ 30 %; n</a:t>
            </a:r>
            <a:r>
              <a:rPr lang="en-US" sz="1600" dirty="0" smtClean="0">
                <a:cs typeface="Times New Roman" pitchFamily="18" charset="0"/>
              </a:rPr>
              <a:t>ot expected to require a Change Request</a:t>
            </a:r>
            <a:endParaRPr lang="en-US" sz="1600" dirty="0" smtClean="0"/>
          </a:p>
          <a:p>
            <a:pPr marL="457200" indent="-457200"/>
            <a:endParaRPr lang="en-US" sz="1600" dirty="0" smtClean="0">
              <a:cs typeface="Times New Roman" pitchFamily="18" charset="0"/>
            </a:endParaRPr>
          </a:p>
          <a:p>
            <a:pPr marL="457200" indent="-457200"/>
            <a:r>
              <a:rPr lang="en-US" sz="1600" dirty="0" smtClean="0">
                <a:cs typeface="Times New Roman" pitchFamily="18" charset="0"/>
              </a:rPr>
              <a:t>Severity </a:t>
            </a:r>
          </a:p>
          <a:p>
            <a:pPr marL="857250" lvl="1" indent="-457200"/>
            <a:r>
              <a:rPr lang="en-US" sz="1600" u="sng" dirty="0" smtClean="0">
                <a:cs typeface="Times New Roman" pitchFamily="18" charset="0"/>
              </a:rPr>
              <a:t>High</a:t>
            </a:r>
            <a:r>
              <a:rPr lang="en-US" sz="1600" dirty="0" smtClean="0">
                <a:cs typeface="Times New Roman" pitchFamily="18" charset="0"/>
              </a:rPr>
              <a:t>: Milestone impact, or budget impact  &gt;$</a:t>
            </a:r>
            <a:r>
              <a:rPr lang="en-US" sz="1600" dirty="0" smtClean="0"/>
              <a:t>250,000 </a:t>
            </a:r>
          </a:p>
          <a:p>
            <a:pPr marL="857250" lvl="1" indent="-457200"/>
            <a:r>
              <a:rPr lang="en-US" sz="1600" u="sng" dirty="0" smtClean="0">
                <a:cs typeface="Times New Roman" pitchFamily="18" charset="0"/>
              </a:rPr>
              <a:t>Medium</a:t>
            </a:r>
            <a:r>
              <a:rPr lang="en-US" sz="1600" dirty="0" smtClean="0">
                <a:cs typeface="Times New Roman" pitchFamily="18" charset="0"/>
              </a:rPr>
              <a:t>: Milestone impact - but expected to be mitigated, or budget impact between $0 - $</a:t>
            </a:r>
            <a:r>
              <a:rPr lang="en-US" sz="1600" dirty="0" smtClean="0"/>
              <a:t>250,000 </a:t>
            </a:r>
          </a:p>
          <a:p>
            <a:pPr marL="857250" lvl="1" indent="-457200"/>
            <a:r>
              <a:rPr lang="en-US" sz="1600" u="sng" dirty="0" smtClean="0">
                <a:cs typeface="Times New Roman" pitchFamily="18" charset="0"/>
              </a:rPr>
              <a:t>Low</a:t>
            </a:r>
            <a:r>
              <a:rPr lang="en-US" sz="1600" dirty="0" smtClean="0">
                <a:cs typeface="Times New Roman" pitchFamily="18" charset="0"/>
              </a:rPr>
              <a:t>:</a:t>
            </a:r>
            <a:r>
              <a:rPr lang="en-US" sz="1600" dirty="0" smtClean="0"/>
              <a:t> No milestone impact, or no budget impact</a:t>
            </a:r>
          </a:p>
          <a:p>
            <a:pPr marL="457200" indent="-457200">
              <a:buNone/>
            </a:pPr>
            <a:endParaRPr lang="en-US" sz="1800" dirty="0" smtClean="0"/>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p:cNvSpPr>
          <p:nvPr>
            <p:ph type="title"/>
          </p:nvPr>
        </p:nvSpPr>
        <p:spPr>
          <a:xfrm>
            <a:off x="0" y="0"/>
            <a:ext cx="8839200" cy="685800"/>
          </a:xfrm>
        </p:spPr>
        <p:txBody>
          <a:bodyPr/>
          <a:lstStyle/>
          <a:p>
            <a:pPr>
              <a:defRPr/>
            </a:pPr>
            <a:r>
              <a:rPr lang="en-US" kern="1200" dirty="0" smtClean="0"/>
              <a:t>6</a:t>
            </a:r>
            <a:r>
              <a:rPr lang="en-US" sz="2000" kern="1200" dirty="0" smtClean="0"/>
              <a:t>0 Day Outlook : </a:t>
            </a:r>
            <a:r>
              <a:rPr lang="en-US" dirty="0" smtClean="0"/>
              <a:t>July Market Activities</a:t>
            </a:r>
          </a:p>
        </p:txBody>
      </p:sp>
      <p:sp>
        <p:nvSpPr>
          <p:cNvPr id="32" name="Rounded Rectangle 31"/>
          <p:cNvSpPr/>
          <p:nvPr/>
        </p:nvSpPr>
        <p:spPr>
          <a:xfrm>
            <a:off x="254000" y="1524000"/>
            <a:ext cx="3697288" cy="4800600"/>
          </a:xfrm>
          <a:prstGeom prst="roundRect">
            <a:avLst>
              <a:gd name="adj" fmla="val 3497"/>
            </a:avLst>
          </a:prstGeom>
          <a:solidFill>
            <a:srgbClr val="0039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48" name="Text Box 14"/>
          <p:cNvSpPr txBox="1">
            <a:spLocks noChangeArrowheads="1"/>
          </p:cNvSpPr>
          <p:nvPr/>
        </p:nvSpPr>
        <p:spPr bwMode="auto">
          <a:xfrm>
            <a:off x="265113" y="1524000"/>
            <a:ext cx="3686175" cy="400050"/>
          </a:xfrm>
          <a:prstGeom prst="rect">
            <a:avLst/>
          </a:prstGeom>
          <a:noFill/>
          <a:ln w="9525">
            <a:noFill/>
            <a:miter lim="800000"/>
            <a:headEnd/>
            <a:tailEnd/>
          </a:ln>
        </p:spPr>
        <p:txBody>
          <a:bodyPr>
            <a:spAutoFit/>
          </a:bodyPr>
          <a:lstStyle/>
          <a:p>
            <a:pPr algn="ctr"/>
            <a:r>
              <a:rPr lang="en-US" sz="2000" b="1">
                <a:solidFill>
                  <a:schemeClr val="bg1"/>
                </a:solidFill>
              </a:rPr>
              <a:t>Functional Area</a:t>
            </a:r>
          </a:p>
        </p:txBody>
      </p:sp>
      <p:sp>
        <p:nvSpPr>
          <p:cNvPr id="6149" name="Text Box 15"/>
          <p:cNvSpPr txBox="1">
            <a:spLocks noChangeArrowheads="1"/>
          </p:cNvSpPr>
          <p:nvPr/>
        </p:nvSpPr>
        <p:spPr bwMode="auto">
          <a:xfrm>
            <a:off x="265113" y="1828800"/>
            <a:ext cx="3686175" cy="4554538"/>
          </a:xfrm>
          <a:prstGeom prst="rect">
            <a:avLst/>
          </a:prstGeom>
          <a:noFill/>
          <a:ln w="9525">
            <a:noFill/>
            <a:miter lim="800000"/>
            <a:headEnd/>
            <a:tailEnd/>
          </a:ln>
        </p:spPr>
        <p:txBody>
          <a:bodyPr>
            <a:spAutoFit/>
          </a:bodyPr>
          <a:lstStyle/>
          <a:p>
            <a:pPr marL="282575" indent="-282575">
              <a:spcBef>
                <a:spcPct val="50000"/>
              </a:spcBef>
              <a:buFont typeface="Wingdings" pitchFamily="2" charset="2"/>
              <a:buChar char="ü"/>
            </a:pPr>
            <a:r>
              <a:rPr lang="en-US" sz="2000">
                <a:solidFill>
                  <a:schemeClr val="bg1"/>
                </a:solidFill>
              </a:rPr>
              <a:t>Real-Time Market</a:t>
            </a:r>
          </a:p>
          <a:p>
            <a:pPr marL="282575" indent="-282575">
              <a:spcBef>
                <a:spcPct val="50000"/>
              </a:spcBef>
              <a:buFont typeface="Wingdings" pitchFamily="2" charset="2"/>
              <a:buChar char="ü"/>
            </a:pPr>
            <a:r>
              <a:rPr lang="en-US" sz="2000">
                <a:solidFill>
                  <a:schemeClr val="bg1"/>
                </a:solidFill>
              </a:rPr>
              <a:t>Congestion Revenue Rights</a:t>
            </a:r>
          </a:p>
          <a:p>
            <a:pPr marL="282575" indent="-282575">
              <a:spcBef>
                <a:spcPct val="50000"/>
              </a:spcBef>
              <a:buFont typeface="Wingdings" pitchFamily="2" charset="2"/>
              <a:buChar char="ü"/>
            </a:pPr>
            <a:r>
              <a:rPr lang="en-US" sz="2000">
                <a:solidFill>
                  <a:schemeClr val="bg1"/>
                </a:solidFill>
              </a:rPr>
              <a:t>Day-Ahead Market</a:t>
            </a:r>
          </a:p>
          <a:p>
            <a:pPr marL="282575" indent="-282575">
              <a:spcBef>
                <a:spcPct val="50000"/>
              </a:spcBef>
              <a:buFont typeface="Wingdings" pitchFamily="2" charset="2"/>
              <a:buChar char="ü"/>
            </a:pPr>
            <a:r>
              <a:rPr lang="en-US" sz="2000">
                <a:solidFill>
                  <a:schemeClr val="bg1"/>
                </a:solidFill>
              </a:rPr>
              <a:t>Reliability Unit Commitment</a:t>
            </a:r>
          </a:p>
          <a:p>
            <a:pPr marL="282575" indent="-282575">
              <a:spcBef>
                <a:spcPct val="50000"/>
              </a:spcBef>
              <a:buFont typeface="Wingdings" pitchFamily="2" charset="2"/>
              <a:buChar char="ü"/>
            </a:pPr>
            <a:r>
              <a:rPr lang="en-US" sz="2000">
                <a:solidFill>
                  <a:schemeClr val="bg1"/>
                </a:solidFill>
              </a:rPr>
              <a:t>Outage Scheduler</a:t>
            </a:r>
          </a:p>
          <a:p>
            <a:pPr marL="282575" indent="-282575">
              <a:spcBef>
                <a:spcPct val="50000"/>
              </a:spcBef>
              <a:buFont typeface="Wingdings" pitchFamily="2" charset="2"/>
              <a:buChar char="ü"/>
            </a:pPr>
            <a:r>
              <a:rPr lang="en-US" sz="2000">
                <a:solidFill>
                  <a:schemeClr val="bg1"/>
                </a:solidFill>
              </a:rPr>
              <a:t>COMS/Settlements</a:t>
            </a:r>
          </a:p>
          <a:p>
            <a:pPr marL="282575" indent="-282575">
              <a:spcBef>
                <a:spcPct val="50000"/>
              </a:spcBef>
              <a:buFont typeface="Wingdings" pitchFamily="2" charset="2"/>
              <a:buChar char="ü"/>
            </a:pPr>
            <a:r>
              <a:rPr lang="en-US" sz="2000">
                <a:solidFill>
                  <a:schemeClr val="bg1"/>
                </a:solidFill>
              </a:rPr>
              <a:t>Network Modeling</a:t>
            </a:r>
          </a:p>
          <a:p>
            <a:pPr marL="282575" indent="-282575">
              <a:spcBef>
                <a:spcPct val="50000"/>
              </a:spcBef>
              <a:buFont typeface="Wingdings" pitchFamily="2" charset="2"/>
              <a:buChar char="ü"/>
            </a:pPr>
            <a:r>
              <a:rPr lang="en-US" sz="2000">
                <a:solidFill>
                  <a:schemeClr val="bg1"/>
                </a:solidFill>
              </a:rPr>
              <a:t>Nodal Reports</a:t>
            </a:r>
          </a:p>
          <a:p>
            <a:pPr marL="282575" indent="-282575">
              <a:spcBef>
                <a:spcPct val="50000"/>
              </a:spcBef>
              <a:buFont typeface="Wingdings" pitchFamily="2" charset="2"/>
              <a:buChar char="ü"/>
            </a:pPr>
            <a:r>
              <a:rPr lang="en-US" sz="2000">
                <a:solidFill>
                  <a:schemeClr val="bg1"/>
                </a:solidFill>
              </a:rPr>
              <a:t>Credit</a:t>
            </a:r>
          </a:p>
          <a:p>
            <a:pPr marL="282575" indent="-282575">
              <a:spcBef>
                <a:spcPct val="50000"/>
              </a:spcBef>
              <a:buFont typeface="Wingdings" pitchFamily="2" charset="2"/>
              <a:buChar char="ü"/>
            </a:pPr>
            <a:r>
              <a:rPr lang="en-US" sz="2000">
                <a:solidFill>
                  <a:schemeClr val="bg1"/>
                </a:solidFill>
              </a:rPr>
              <a:t>Full Integration</a:t>
            </a:r>
          </a:p>
        </p:txBody>
      </p:sp>
      <p:sp>
        <p:nvSpPr>
          <p:cNvPr id="6150" name="Rectangle 3"/>
          <p:cNvSpPr txBox="1">
            <a:spLocks/>
          </p:cNvSpPr>
          <p:nvPr/>
        </p:nvSpPr>
        <p:spPr bwMode="auto">
          <a:xfrm>
            <a:off x="4168775" y="1752600"/>
            <a:ext cx="4975225" cy="4178300"/>
          </a:xfrm>
          <a:prstGeom prst="rect">
            <a:avLst/>
          </a:prstGeom>
          <a:noFill/>
          <a:ln w="9525">
            <a:noFill/>
            <a:miter lim="800000"/>
            <a:headEnd/>
            <a:tailEnd/>
          </a:ln>
        </p:spPr>
        <p:txBody>
          <a:bodyPr/>
          <a:lstStyle/>
          <a:p>
            <a:pPr marL="114300" indent="-114300" eaLnBrk="1" hangingPunct="1">
              <a:lnSpc>
                <a:spcPct val="90000"/>
              </a:lnSpc>
              <a:spcBef>
                <a:spcPct val="20000"/>
              </a:spcBef>
              <a:buFont typeface="Arial" charset="0"/>
              <a:buNone/>
            </a:pPr>
            <a:r>
              <a:rPr lang="en-US" sz="2000" b="1" dirty="0">
                <a:cs typeface="Arial" charset="0"/>
              </a:rPr>
              <a:t>Targeted Activities for July 2010</a:t>
            </a:r>
          </a:p>
          <a:p>
            <a:pPr lvl="1" indent="-228600">
              <a:lnSpc>
                <a:spcPct val="90000"/>
              </a:lnSpc>
              <a:spcBef>
                <a:spcPct val="20000"/>
              </a:spcBef>
              <a:buFont typeface="Arial" charset="0"/>
              <a:buChar char="•"/>
            </a:pPr>
            <a:r>
              <a:rPr lang="en-US" sz="1900" dirty="0">
                <a:cs typeface="Arial" charset="0"/>
              </a:rPr>
              <a:t>Exercise ‘Normal State’ processes and procedures, including weekends</a:t>
            </a:r>
          </a:p>
          <a:p>
            <a:pPr lvl="1" indent="-228600">
              <a:lnSpc>
                <a:spcPct val="90000"/>
              </a:lnSpc>
              <a:spcBef>
                <a:spcPct val="20000"/>
              </a:spcBef>
              <a:buFont typeface="Arial" charset="0"/>
              <a:buChar char="•"/>
            </a:pPr>
            <a:r>
              <a:rPr lang="en-US" sz="1900" dirty="0">
                <a:cs typeface="Arial" charset="0"/>
              </a:rPr>
              <a:t>48hr LFC closed loop test executed</a:t>
            </a:r>
          </a:p>
          <a:p>
            <a:pPr lvl="1" indent="-228600">
              <a:lnSpc>
                <a:spcPct val="90000"/>
              </a:lnSpc>
              <a:spcBef>
                <a:spcPct val="20000"/>
              </a:spcBef>
              <a:buFont typeface="Arial" charset="0"/>
              <a:buChar char="•"/>
            </a:pPr>
            <a:r>
              <a:rPr lang="en-US" sz="1900" dirty="0">
                <a:cs typeface="Arial" charset="0"/>
              </a:rPr>
              <a:t>DAM / DRUC executes 7x / weekly for two weeks</a:t>
            </a:r>
          </a:p>
          <a:p>
            <a:pPr lvl="1" indent="-228600">
              <a:lnSpc>
                <a:spcPct val="90000"/>
              </a:lnSpc>
              <a:spcBef>
                <a:spcPct val="20000"/>
              </a:spcBef>
              <a:buFont typeface="Arial" charset="0"/>
              <a:buChar char="•"/>
            </a:pPr>
            <a:r>
              <a:rPr lang="en-US" sz="1900" dirty="0">
                <a:cs typeface="Arial" charset="0"/>
              </a:rPr>
              <a:t>ERCOT executes HRUC 7x24 during 7 day weeks</a:t>
            </a:r>
          </a:p>
          <a:p>
            <a:pPr lvl="1" indent="-228600">
              <a:lnSpc>
                <a:spcPct val="90000"/>
              </a:lnSpc>
              <a:spcBef>
                <a:spcPct val="20000"/>
              </a:spcBef>
              <a:buFont typeface="Arial" charset="0"/>
              <a:buChar char="•"/>
            </a:pPr>
            <a:r>
              <a:rPr lang="en-US" sz="1900" dirty="0">
                <a:cs typeface="Arial" charset="0"/>
              </a:rPr>
              <a:t>Protocol timelines during 7 day weeks</a:t>
            </a:r>
          </a:p>
          <a:p>
            <a:pPr lvl="1" indent="-228600">
              <a:lnSpc>
                <a:spcPct val="90000"/>
              </a:lnSpc>
              <a:spcBef>
                <a:spcPct val="20000"/>
              </a:spcBef>
              <a:buFont typeface="Arial" charset="0"/>
              <a:buChar char="•"/>
            </a:pPr>
            <a:r>
              <a:rPr lang="en-US" sz="1900" dirty="0">
                <a:cs typeface="Arial" charset="0"/>
              </a:rPr>
              <a:t>ERCOT executes August Monthly CRR Auction</a:t>
            </a:r>
          </a:p>
          <a:p>
            <a:pPr lvl="1" indent="-228600" eaLnBrk="1" hangingPunct="1">
              <a:lnSpc>
                <a:spcPct val="90000"/>
              </a:lnSpc>
              <a:spcBef>
                <a:spcPct val="20000"/>
              </a:spcBef>
              <a:buFont typeface="Arial" charset="0"/>
              <a:buChar char="•"/>
            </a:pPr>
            <a:r>
              <a:rPr lang="en-US" sz="1900" dirty="0">
                <a:cs typeface="Arial" charset="0"/>
              </a:rPr>
              <a:t>SASM executed as needed</a:t>
            </a:r>
          </a:p>
        </p:txBody>
      </p:sp>
      <p:grpSp>
        <p:nvGrpSpPr>
          <p:cNvPr id="2" name="Group 4"/>
          <p:cNvGrpSpPr>
            <a:grpSpLocks/>
          </p:cNvGrpSpPr>
          <p:nvPr/>
        </p:nvGrpSpPr>
        <p:grpSpPr bwMode="auto">
          <a:xfrm>
            <a:off x="265113" y="685800"/>
            <a:ext cx="8650287" cy="835025"/>
            <a:chOff x="167" y="801"/>
            <a:chExt cx="4767" cy="526"/>
          </a:xfrm>
        </p:grpSpPr>
        <p:sp>
          <p:nvSpPr>
            <p:cNvPr id="37" name="AutoShape 5"/>
            <p:cNvSpPr>
              <a:spLocks noChangeArrowheads="1"/>
            </p:cNvSpPr>
            <p:nvPr/>
          </p:nvSpPr>
          <p:spPr bwMode="auto">
            <a:xfrm>
              <a:off x="167" y="801"/>
              <a:ext cx="735" cy="526"/>
            </a:xfrm>
            <a:prstGeom prst="homePlate">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dirty="0">
                  <a:solidFill>
                    <a:schemeClr val="bg1"/>
                  </a:solidFill>
                </a:rPr>
                <a:t>Jan</a:t>
              </a:r>
            </a:p>
          </p:txBody>
        </p:sp>
        <p:sp>
          <p:nvSpPr>
            <p:cNvPr id="38" name="AutoShape 6"/>
            <p:cNvSpPr>
              <a:spLocks noChangeArrowheads="1"/>
            </p:cNvSpPr>
            <p:nvPr/>
          </p:nvSpPr>
          <p:spPr bwMode="auto">
            <a:xfrm>
              <a:off x="743" y="801"/>
              <a:ext cx="737" cy="526"/>
            </a:xfrm>
            <a:prstGeom prst="chevron">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a:solidFill>
                    <a:schemeClr val="bg1"/>
                  </a:solidFill>
                </a:rPr>
                <a:t>Feb</a:t>
              </a:r>
            </a:p>
          </p:txBody>
        </p:sp>
        <p:sp>
          <p:nvSpPr>
            <p:cNvPr id="14348" name="AutoShape 7"/>
            <p:cNvSpPr>
              <a:spLocks noChangeArrowheads="1"/>
            </p:cNvSpPr>
            <p:nvPr/>
          </p:nvSpPr>
          <p:spPr bwMode="auto">
            <a:xfrm>
              <a:off x="1319"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a:solidFill>
                    <a:schemeClr val="bg1"/>
                  </a:solidFill>
                </a:rPr>
                <a:t>Mar</a:t>
              </a:r>
            </a:p>
          </p:txBody>
        </p:sp>
        <p:sp>
          <p:nvSpPr>
            <p:cNvPr id="40" name="AutoShape 8"/>
            <p:cNvSpPr>
              <a:spLocks noChangeArrowheads="1"/>
            </p:cNvSpPr>
            <p:nvPr/>
          </p:nvSpPr>
          <p:spPr bwMode="auto">
            <a:xfrm>
              <a:off x="1895"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Apr</a:t>
              </a:r>
            </a:p>
          </p:txBody>
        </p:sp>
        <p:sp>
          <p:nvSpPr>
            <p:cNvPr id="16396" name="AutoShape 9"/>
            <p:cNvSpPr>
              <a:spLocks noChangeArrowheads="1"/>
            </p:cNvSpPr>
            <p:nvPr/>
          </p:nvSpPr>
          <p:spPr bwMode="auto">
            <a:xfrm>
              <a:off x="2471"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May</a:t>
              </a:r>
            </a:p>
          </p:txBody>
        </p:sp>
        <p:sp>
          <p:nvSpPr>
            <p:cNvPr id="42" name="AutoShape 10"/>
            <p:cNvSpPr>
              <a:spLocks noChangeArrowheads="1"/>
            </p:cNvSpPr>
            <p:nvPr/>
          </p:nvSpPr>
          <p:spPr bwMode="auto">
            <a:xfrm>
              <a:off x="3047"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June</a:t>
              </a:r>
            </a:p>
          </p:txBody>
        </p:sp>
        <p:sp>
          <p:nvSpPr>
            <p:cNvPr id="6158" name="AutoShape 11"/>
            <p:cNvSpPr>
              <a:spLocks noChangeArrowheads="1"/>
            </p:cNvSpPr>
            <p:nvPr/>
          </p:nvSpPr>
          <p:spPr bwMode="auto">
            <a:xfrm>
              <a:off x="3623" y="801"/>
              <a:ext cx="737" cy="526"/>
            </a:xfrm>
            <a:prstGeom prst="chevron">
              <a:avLst>
                <a:gd name="adj" fmla="val 34931"/>
              </a:avLst>
            </a:prstGeom>
            <a:solidFill>
              <a:srgbClr val="002060"/>
            </a:solidFill>
            <a:ln w="9525">
              <a:solidFill>
                <a:schemeClr val="tx1"/>
              </a:solidFill>
              <a:miter lim="800000"/>
              <a:headEnd/>
              <a:tailEnd/>
            </a:ln>
          </p:spPr>
          <p:txBody>
            <a:bodyPr wrap="none" anchor="ctr"/>
            <a:lstStyle/>
            <a:p>
              <a:pPr algn="ctr"/>
              <a:r>
                <a:rPr lang="en-US" sz="2000">
                  <a:solidFill>
                    <a:schemeClr val="bg1"/>
                  </a:solidFill>
                </a:rPr>
                <a:t>July</a:t>
              </a:r>
            </a:p>
          </p:txBody>
        </p:sp>
        <p:sp>
          <p:nvSpPr>
            <p:cNvPr id="44" name="AutoShape 12"/>
            <p:cNvSpPr>
              <a:spLocks noChangeArrowheads="1"/>
            </p:cNvSpPr>
            <p:nvPr/>
          </p:nvSpPr>
          <p:spPr bwMode="auto">
            <a:xfrm>
              <a:off x="4199" y="801"/>
              <a:ext cx="735" cy="526"/>
            </a:xfrm>
            <a:prstGeom prst="chevron">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a:solidFill>
                    <a:schemeClr val="bg1"/>
                  </a:solidFill>
                </a:rPr>
                <a:t>Aug</a:t>
              </a:r>
            </a:p>
          </p:txBody>
        </p:sp>
      </p:grpSp>
      <p:sp>
        <p:nvSpPr>
          <p:cNvPr id="17" name="Date Placeholder 16"/>
          <p:cNvSpPr>
            <a:spLocks noGrp="1"/>
          </p:cNvSpPr>
          <p:nvPr>
            <p:ph type="dt" sz="half" idx="12"/>
          </p:nvPr>
        </p:nvSpPr>
        <p:spPr/>
        <p:txBody>
          <a:bodyPr/>
          <a:lstStyle/>
          <a:p>
            <a:pPr>
              <a:defRPr/>
            </a:pPr>
            <a:r>
              <a:rPr lang="en-US" smtClean="0"/>
              <a:t>1 July 2010</a:t>
            </a:r>
            <a:endParaRPr lang="en-US"/>
          </a:p>
        </p:txBody>
      </p:sp>
      <p:sp>
        <p:nvSpPr>
          <p:cNvPr id="19"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p:cNvSpPr>
          <p:nvPr>
            <p:ph type="title"/>
          </p:nvPr>
        </p:nvSpPr>
        <p:spPr>
          <a:xfrm>
            <a:off x="0" y="0"/>
            <a:ext cx="8839200" cy="685800"/>
          </a:xfrm>
        </p:spPr>
        <p:txBody>
          <a:bodyPr/>
          <a:lstStyle/>
          <a:p>
            <a:pPr>
              <a:defRPr/>
            </a:pPr>
            <a:r>
              <a:rPr lang="en-US" kern="1200" dirty="0" smtClean="0"/>
              <a:t>6</a:t>
            </a:r>
            <a:r>
              <a:rPr lang="en-US" sz="2000" kern="1200" dirty="0" smtClean="0"/>
              <a:t>0 Day Outlook : </a:t>
            </a:r>
            <a:r>
              <a:rPr lang="en-US" dirty="0" smtClean="0"/>
              <a:t>August Market Activities</a:t>
            </a:r>
          </a:p>
        </p:txBody>
      </p:sp>
      <p:sp>
        <p:nvSpPr>
          <p:cNvPr id="32" name="Rounded Rectangle 31"/>
          <p:cNvSpPr/>
          <p:nvPr/>
        </p:nvSpPr>
        <p:spPr>
          <a:xfrm>
            <a:off x="254000" y="1524000"/>
            <a:ext cx="3697288" cy="4800600"/>
          </a:xfrm>
          <a:prstGeom prst="roundRect">
            <a:avLst>
              <a:gd name="adj" fmla="val 3497"/>
            </a:avLst>
          </a:prstGeom>
          <a:solidFill>
            <a:srgbClr val="0039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72" name="Text Box 14"/>
          <p:cNvSpPr txBox="1">
            <a:spLocks noChangeArrowheads="1"/>
          </p:cNvSpPr>
          <p:nvPr/>
        </p:nvSpPr>
        <p:spPr bwMode="auto">
          <a:xfrm>
            <a:off x="265113" y="1524000"/>
            <a:ext cx="3686175" cy="400050"/>
          </a:xfrm>
          <a:prstGeom prst="rect">
            <a:avLst/>
          </a:prstGeom>
          <a:noFill/>
          <a:ln w="9525">
            <a:noFill/>
            <a:miter lim="800000"/>
            <a:headEnd/>
            <a:tailEnd/>
          </a:ln>
        </p:spPr>
        <p:txBody>
          <a:bodyPr>
            <a:spAutoFit/>
          </a:bodyPr>
          <a:lstStyle/>
          <a:p>
            <a:pPr algn="ctr"/>
            <a:r>
              <a:rPr lang="en-US" sz="2000" b="1">
                <a:solidFill>
                  <a:schemeClr val="bg1"/>
                </a:solidFill>
              </a:rPr>
              <a:t>Functional Area</a:t>
            </a:r>
          </a:p>
        </p:txBody>
      </p:sp>
      <p:sp>
        <p:nvSpPr>
          <p:cNvPr id="7173" name="Text Box 15"/>
          <p:cNvSpPr txBox="1">
            <a:spLocks noChangeArrowheads="1"/>
          </p:cNvSpPr>
          <p:nvPr/>
        </p:nvSpPr>
        <p:spPr bwMode="auto">
          <a:xfrm>
            <a:off x="265113" y="1828800"/>
            <a:ext cx="3686175" cy="4554538"/>
          </a:xfrm>
          <a:prstGeom prst="rect">
            <a:avLst/>
          </a:prstGeom>
          <a:noFill/>
          <a:ln w="9525">
            <a:noFill/>
            <a:miter lim="800000"/>
            <a:headEnd/>
            <a:tailEnd/>
          </a:ln>
        </p:spPr>
        <p:txBody>
          <a:bodyPr>
            <a:spAutoFit/>
          </a:bodyPr>
          <a:lstStyle/>
          <a:p>
            <a:pPr marL="282575" indent="-282575">
              <a:spcBef>
                <a:spcPct val="50000"/>
              </a:spcBef>
              <a:buFont typeface="Wingdings" pitchFamily="2" charset="2"/>
              <a:buChar char="ü"/>
            </a:pPr>
            <a:r>
              <a:rPr lang="en-US" sz="2000">
                <a:solidFill>
                  <a:schemeClr val="bg1"/>
                </a:solidFill>
              </a:rPr>
              <a:t>Real-Time Market</a:t>
            </a:r>
          </a:p>
          <a:p>
            <a:pPr marL="282575" indent="-282575">
              <a:spcBef>
                <a:spcPct val="50000"/>
              </a:spcBef>
              <a:buFont typeface="Wingdings" pitchFamily="2" charset="2"/>
              <a:buChar char="ü"/>
            </a:pPr>
            <a:r>
              <a:rPr lang="en-US" sz="2000">
                <a:solidFill>
                  <a:schemeClr val="bg1"/>
                </a:solidFill>
              </a:rPr>
              <a:t>Congestion Revenue Rights</a:t>
            </a:r>
          </a:p>
          <a:p>
            <a:pPr marL="282575" indent="-282575">
              <a:spcBef>
                <a:spcPct val="50000"/>
              </a:spcBef>
              <a:buFont typeface="Wingdings" pitchFamily="2" charset="2"/>
              <a:buChar char="ü"/>
            </a:pPr>
            <a:r>
              <a:rPr lang="en-US" sz="2000">
                <a:solidFill>
                  <a:schemeClr val="bg1"/>
                </a:solidFill>
              </a:rPr>
              <a:t>Day-Ahead Market</a:t>
            </a:r>
          </a:p>
          <a:p>
            <a:pPr marL="282575" indent="-282575">
              <a:spcBef>
                <a:spcPct val="50000"/>
              </a:spcBef>
              <a:buFont typeface="Wingdings" pitchFamily="2" charset="2"/>
              <a:buChar char="ü"/>
            </a:pPr>
            <a:r>
              <a:rPr lang="en-US" sz="2000">
                <a:solidFill>
                  <a:schemeClr val="bg1"/>
                </a:solidFill>
              </a:rPr>
              <a:t>Reliability Unit Commitment</a:t>
            </a:r>
          </a:p>
          <a:p>
            <a:pPr marL="282575" indent="-282575">
              <a:spcBef>
                <a:spcPct val="50000"/>
              </a:spcBef>
              <a:buFont typeface="Wingdings" pitchFamily="2" charset="2"/>
              <a:buChar char="ü"/>
            </a:pPr>
            <a:r>
              <a:rPr lang="en-US" sz="2000">
                <a:solidFill>
                  <a:schemeClr val="bg1"/>
                </a:solidFill>
              </a:rPr>
              <a:t>Outage Scheduler</a:t>
            </a:r>
          </a:p>
          <a:p>
            <a:pPr marL="282575" indent="-282575">
              <a:spcBef>
                <a:spcPct val="50000"/>
              </a:spcBef>
              <a:buFont typeface="Wingdings" pitchFamily="2" charset="2"/>
              <a:buChar char="ü"/>
            </a:pPr>
            <a:r>
              <a:rPr lang="en-US" sz="2000">
                <a:solidFill>
                  <a:schemeClr val="bg1"/>
                </a:solidFill>
              </a:rPr>
              <a:t>COMS/Settlements</a:t>
            </a:r>
          </a:p>
          <a:p>
            <a:pPr marL="282575" indent="-282575">
              <a:spcBef>
                <a:spcPct val="50000"/>
              </a:spcBef>
              <a:buFont typeface="Wingdings" pitchFamily="2" charset="2"/>
              <a:buChar char="ü"/>
            </a:pPr>
            <a:r>
              <a:rPr lang="en-US" sz="2000">
                <a:solidFill>
                  <a:schemeClr val="bg1"/>
                </a:solidFill>
              </a:rPr>
              <a:t>Network Modeling</a:t>
            </a:r>
          </a:p>
          <a:p>
            <a:pPr marL="282575" indent="-282575">
              <a:spcBef>
                <a:spcPct val="50000"/>
              </a:spcBef>
              <a:buFont typeface="Wingdings" pitchFamily="2" charset="2"/>
              <a:buChar char="ü"/>
            </a:pPr>
            <a:r>
              <a:rPr lang="en-US" sz="2000">
                <a:solidFill>
                  <a:schemeClr val="bg1"/>
                </a:solidFill>
              </a:rPr>
              <a:t>Nodal Reports</a:t>
            </a:r>
          </a:p>
          <a:p>
            <a:pPr marL="282575" indent="-282575">
              <a:spcBef>
                <a:spcPct val="50000"/>
              </a:spcBef>
              <a:buFont typeface="Wingdings" pitchFamily="2" charset="2"/>
              <a:buChar char="ü"/>
            </a:pPr>
            <a:r>
              <a:rPr lang="en-US" sz="2000">
                <a:solidFill>
                  <a:schemeClr val="bg1"/>
                </a:solidFill>
              </a:rPr>
              <a:t>Credit</a:t>
            </a:r>
          </a:p>
          <a:p>
            <a:pPr marL="282575" indent="-282575">
              <a:spcBef>
                <a:spcPct val="50000"/>
              </a:spcBef>
              <a:buFont typeface="Wingdings" pitchFamily="2" charset="2"/>
              <a:buChar char="ü"/>
            </a:pPr>
            <a:r>
              <a:rPr lang="en-US" sz="2000">
                <a:solidFill>
                  <a:schemeClr val="bg1"/>
                </a:solidFill>
              </a:rPr>
              <a:t>Full Integration</a:t>
            </a:r>
          </a:p>
        </p:txBody>
      </p:sp>
      <p:sp>
        <p:nvSpPr>
          <p:cNvPr id="7174" name="Rectangle 3"/>
          <p:cNvSpPr txBox="1">
            <a:spLocks/>
          </p:cNvSpPr>
          <p:nvPr/>
        </p:nvSpPr>
        <p:spPr bwMode="auto">
          <a:xfrm>
            <a:off x="4168775" y="1752600"/>
            <a:ext cx="4975225" cy="4178300"/>
          </a:xfrm>
          <a:prstGeom prst="rect">
            <a:avLst/>
          </a:prstGeom>
          <a:noFill/>
          <a:ln w="9525">
            <a:noFill/>
            <a:miter lim="800000"/>
            <a:headEnd/>
            <a:tailEnd/>
          </a:ln>
        </p:spPr>
        <p:txBody>
          <a:bodyPr/>
          <a:lstStyle/>
          <a:p>
            <a:pPr marL="114300" indent="-114300" eaLnBrk="1" hangingPunct="1">
              <a:lnSpc>
                <a:spcPct val="90000"/>
              </a:lnSpc>
              <a:spcBef>
                <a:spcPct val="20000"/>
              </a:spcBef>
              <a:buFont typeface="Arial" charset="0"/>
              <a:buNone/>
            </a:pPr>
            <a:r>
              <a:rPr lang="en-US" sz="2000" b="1" dirty="0">
                <a:cs typeface="Arial" charset="0"/>
              </a:rPr>
              <a:t>Targeted Activities for August 2010</a:t>
            </a:r>
          </a:p>
          <a:p>
            <a:pPr lvl="1" indent="-228600">
              <a:lnSpc>
                <a:spcPct val="90000"/>
              </a:lnSpc>
              <a:spcBef>
                <a:spcPct val="20000"/>
              </a:spcBef>
              <a:buFont typeface="Arial" charset="0"/>
              <a:buChar char="•"/>
            </a:pPr>
            <a:r>
              <a:rPr lang="en-US" sz="1900" dirty="0">
                <a:cs typeface="Arial" charset="0"/>
              </a:rPr>
              <a:t>August is reserved for focusing on any issues or scenarios encountered in the first 3 months of Phase 5</a:t>
            </a:r>
          </a:p>
          <a:p>
            <a:pPr lvl="1" indent="-228600">
              <a:lnSpc>
                <a:spcPct val="90000"/>
              </a:lnSpc>
              <a:spcBef>
                <a:spcPct val="20000"/>
              </a:spcBef>
              <a:buFont typeface="Arial" charset="0"/>
              <a:buChar char="•"/>
            </a:pPr>
            <a:r>
              <a:rPr lang="en-US" sz="1900" dirty="0">
                <a:cs typeface="Arial" charset="0"/>
              </a:rPr>
              <a:t>Real time submission continue</a:t>
            </a:r>
          </a:p>
          <a:p>
            <a:pPr lvl="1" indent="-228600">
              <a:lnSpc>
                <a:spcPct val="90000"/>
              </a:lnSpc>
              <a:spcBef>
                <a:spcPct val="20000"/>
              </a:spcBef>
              <a:buFont typeface="Arial" charset="0"/>
              <a:buChar char="•"/>
            </a:pPr>
            <a:r>
              <a:rPr lang="en-US" sz="1900" dirty="0">
                <a:cs typeface="Arial" charset="0"/>
              </a:rPr>
              <a:t>ERCOT executes August Monthly CRR Auction</a:t>
            </a:r>
          </a:p>
          <a:p>
            <a:pPr lvl="1" indent="-228600" eaLnBrk="1" hangingPunct="1">
              <a:lnSpc>
                <a:spcPct val="90000"/>
              </a:lnSpc>
              <a:spcBef>
                <a:spcPct val="20000"/>
              </a:spcBef>
              <a:buFont typeface="Arial" charset="0"/>
              <a:buChar char="•"/>
            </a:pPr>
            <a:r>
              <a:rPr lang="en-US" sz="1900" dirty="0">
                <a:cs typeface="Arial" charset="0"/>
              </a:rPr>
              <a:t>SASM executed as needed</a:t>
            </a:r>
          </a:p>
        </p:txBody>
      </p:sp>
      <p:grpSp>
        <p:nvGrpSpPr>
          <p:cNvPr id="2" name="Group 4"/>
          <p:cNvGrpSpPr>
            <a:grpSpLocks/>
          </p:cNvGrpSpPr>
          <p:nvPr/>
        </p:nvGrpSpPr>
        <p:grpSpPr bwMode="auto">
          <a:xfrm>
            <a:off x="265113" y="685800"/>
            <a:ext cx="8650287" cy="835025"/>
            <a:chOff x="167" y="801"/>
            <a:chExt cx="4767" cy="526"/>
          </a:xfrm>
        </p:grpSpPr>
        <p:sp>
          <p:nvSpPr>
            <p:cNvPr id="37" name="AutoShape 5"/>
            <p:cNvSpPr>
              <a:spLocks noChangeArrowheads="1"/>
            </p:cNvSpPr>
            <p:nvPr/>
          </p:nvSpPr>
          <p:spPr bwMode="auto">
            <a:xfrm>
              <a:off x="167" y="801"/>
              <a:ext cx="735" cy="526"/>
            </a:xfrm>
            <a:prstGeom prst="homePlate">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dirty="0">
                  <a:solidFill>
                    <a:schemeClr val="bg1"/>
                  </a:solidFill>
                </a:rPr>
                <a:t>Jan</a:t>
              </a:r>
            </a:p>
          </p:txBody>
        </p:sp>
        <p:sp>
          <p:nvSpPr>
            <p:cNvPr id="38" name="AutoShape 6"/>
            <p:cNvSpPr>
              <a:spLocks noChangeArrowheads="1"/>
            </p:cNvSpPr>
            <p:nvPr/>
          </p:nvSpPr>
          <p:spPr bwMode="auto">
            <a:xfrm>
              <a:off x="743" y="801"/>
              <a:ext cx="737" cy="526"/>
            </a:xfrm>
            <a:prstGeom prst="chevron">
              <a:avLst>
                <a:gd name="adj" fmla="val 34933"/>
              </a:avLst>
            </a:prstGeom>
            <a:solidFill>
              <a:schemeClr val="bg1">
                <a:lumMod val="75000"/>
              </a:schemeClr>
            </a:solidFill>
            <a:ln w="9525">
              <a:solidFill>
                <a:schemeClr val="tx1"/>
              </a:solidFill>
              <a:miter lim="800000"/>
              <a:headEnd/>
              <a:tailEnd/>
            </a:ln>
            <a:effectLst/>
          </p:spPr>
          <p:txBody>
            <a:bodyPr wrap="none" anchor="ctr"/>
            <a:lstStyle/>
            <a:p>
              <a:pPr algn="ctr">
                <a:defRPr/>
              </a:pPr>
              <a:r>
                <a:rPr lang="en-US" sz="2000">
                  <a:solidFill>
                    <a:schemeClr val="bg1"/>
                  </a:solidFill>
                </a:rPr>
                <a:t>Feb</a:t>
              </a:r>
            </a:p>
          </p:txBody>
        </p:sp>
        <p:sp>
          <p:nvSpPr>
            <p:cNvPr id="14348" name="AutoShape 7"/>
            <p:cNvSpPr>
              <a:spLocks noChangeArrowheads="1"/>
            </p:cNvSpPr>
            <p:nvPr/>
          </p:nvSpPr>
          <p:spPr bwMode="auto">
            <a:xfrm>
              <a:off x="1319"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a:solidFill>
                    <a:schemeClr val="bg1"/>
                  </a:solidFill>
                </a:rPr>
                <a:t>Mar</a:t>
              </a:r>
            </a:p>
          </p:txBody>
        </p:sp>
        <p:sp>
          <p:nvSpPr>
            <p:cNvPr id="40" name="AutoShape 8"/>
            <p:cNvSpPr>
              <a:spLocks noChangeArrowheads="1"/>
            </p:cNvSpPr>
            <p:nvPr/>
          </p:nvSpPr>
          <p:spPr bwMode="auto">
            <a:xfrm>
              <a:off x="1895"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Apr</a:t>
              </a:r>
            </a:p>
          </p:txBody>
        </p:sp>
        <p:sp>
          <p:nvSpPr>
            <p:cNvPr id="16396" name="AutoShape 9"/>
            <p:cNvSpPr>
              <a:spLocks noChangeArrowheads="1"/>
            </p:cNvSpPr>
            <p:nvPr/>
          </p:nvSpPr>
          <p:spPr bwMode="auto">
            <a:xfrm>
              <a:off x="2471"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May</a:t>
              </a:r>
            </a:p>
          </p:txBody>
        </p:sp>
        <p:sp>
          <p:nvSpPr>
            <p:cNvPr id="42" name="AutoShape 10"/>
            <p:cNvSpPr>
              <a:spLocks noChangeArrowheads="1"/>
            </p:cNvSpPr>
            <p:nvPr/>
          </p:nvSpPr>
          <p:spPr bwMode="auto">
            <a:xfrm>
              <a:off x="3047" y="801"/>
              <a:ext cx="735" cy="526"/>
            </a:xfrm>
            <a:prstGeom prst="chevron">
              <a:avLst>
                <a:gd name="adj" fmla="val 34933"/>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June</a:t>
              </a:r>
            </a:p>
          </p:txBody>
        </p:sp>
        <p:sp>
          <p:nvSpPr>
            <p:cNvPr id="12302" name="AutoShape 11"/>
            <p:cNvSpPr>
              <a:spLocks noChangeArrowheads="1"/>
            </p:cNvSpPr>
            <p:nvPr/>
          </p:nvSpPr>
          <p:spPr bwMode="auto">
            <a:xfrm>
              <a:off x="3623" y="801"/>
              <a:ext cx="737" cy="526"/>
            </a:xfrm>
            <a:prstGeom prst="chevron">
              <a:avLst>
                <a:gd name="adj" fmla="val 34931"/>
              </a:avLst>
            </a:prstGeom>
            <a:solidFill>
              <a:schemeClr val="bg1">
                <a:lumMod val="75000"/>
              </a:schemeClr>
            </a:solidFill>
            <a:ln w="9525">
              <a:solidFill>
                <a:schemeClr val="tx1"/>
              </a:solidFill>
              <a:miter lim="800000"/>
              <a:headEnd/>
              <a:tailEnd/>
            </a:ln>
          </p:spPr>
          <p:txBody>
            <a:bodyPr wrap="none" anchor="ctr"/>
            <a:lstStyle/>
            <a:p>
              <a:pPr algn="ctr">
                <a:defRPr/>
              </a:pPr>
              <a:r>
                <a:rPr lang="en-US" sz="2000" dirty="0">
                  <a:solidFill>
                    <a:schemeClr val="bg1"/>
                  </a:solidFill>
                </a:rPr>
                <a:t>July</a:t>
              </a:r>
            </a:p>
          </p:txBody>
        </p:sp>
        <p:sp>
          <p:nvSpPr>
            <p:cNvPr id="7183" name="AutoShape 12"/>
            <p:cNvSpPr>
              <a:spLocks noChangeArrowheads="1"/>
            </p:cNvSpPr>
            <p:nvPr/>
          </p:nvSpPr>
          <p:spPr bwMode="auto">
            <a:xfrm>
              <a:off x="4199" y="801"/>
              <a:ext cx="735" cy="526"/>
            </a:xfrm>
            <a:prstGeom prst="chevron">
              <a:avLst>
                <a:gd name="adj" fmla="val 34933"/>
              </a:avLst>
            </a:prstGeom>
            <a:solidFill>
              <a:srgbClr val="002060"/>
            </a:solidFill>
            <a:ln w="9525">
              <a:solidFill>
                <a:schemeClr val="tx1"/>
              </a:solidFill>
              <a:miter lim="800000"/>
              <a:headEnd/>
              <a:tailEnd/>
            </a:ln>
          </p:spPr>
          <p:txBody>
            <a:bodyPr wrap="none" anchor="ctr"/>
            <a:lstStyle/>
            <a:p>
              <a:pPr algn="ctr"/>
              <a:r>
                <a:rPr lang="en-US" sz="2000">
                  <a:solidFill>
                    <a:schemeClr val="bg1"/>
                  </a:solidFill>
                </a:rPr>
                <a:t>Aug</a:t>
              </a:r>
            </a:p>
          </p:txBody>
        </p:sp>
      </p:grpSp>
      <p:sp>
        <p:nvSpPr>
          <p:cNvPr id="18" name="Date Placeholder 17"/>
          <p:cNvSpPr>
            <a:spLocks noGrp="1"/>
          </p:cNvSpPr>
          <p:nvPr>
            <p:ph type="dt" sz="half" idx="12"/>
          </p:nvPr>
        </p:nvSpPr>
        <p:spPr/>
        <p:txBody>
          <a:bodyPr/>
          <a:lstStyle/>
          <a:p>
            <a:pPr>
              <a:defRPr/>
            </a:pPr>
            <a:r>
              <a:rPr lang="en-US" smtClean="0"/>
              <a:t>1 July 2010</a:t>
            </a:r>
            <a:endParaRPr lang="en-US"/>
          </a:p>
        </p:txBody>
      </p:sp>
      <p:sp>
        <p:nvSpPr>
          <p:cNvPr id="19"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0"/>
            <a:ext cx="8839200" cy="685800"/>
          </a:xfrm>
        </p:spPr>
        <p:txBody>
          <a:bodyPr/>
          <a:lstStyle/>
          <a:p>
            <a:pPr marL="342900" indent="-342900"/>
            <a:r>
              <a:rPr lang="en-US" dirty="0" smtClean="0"/>
              <a:t>DAM/RUC/SASM Operational Scenarios</a:t>
            </a:r>
          </a:p>
        </p:txBody>
      </p:sp>
      <p:pic>
        <p:nvPicPr>
          <p:cNvPr id="8196" name="Picture 2"/>
          <p:cNvPicPr>
            <a:picLocks noGrp="1" noChangeAspect="1" noChangeArrowheads="1"/>
          </p:cNvPicPr>
          <p:nvPr>
            <p:ph idx="1"/>
          </p:nvPr>
        </p:nvPicPr>
        <p:blipFill>
          <a:blip r:embed="rId3" cstate="print"/>
          <a:srcRect/>
          <a:stretch>
            <a:fillRect/>
          </a:stretch>
        </p:blipFill>
        <p:spPr>
          <a:xfrm>
            <a:off x="325160" y="873125"/>
            <a:ext cx="8084106" cy="4994276"/>
          </a:xfrm>
        </p:spPr>
      </p:pic>
      <p:sp>
        <p:nvSpPr>
          <p:cNvPr id="4" name="Date Placeholder 3"/>
          <p:cNvSpPr>
            <a:spLocks noGrp="1"/>
          </p:cNvSpPr>
          <p:nvPr>
            <p:ph type="dt" sz="half" idx="12"/>
          </p:nvPr>
        </p:nvSpPr>
        <p:spPr/>
        <p:txBody>
          <a:bodyPr/>
          <a:lstStyle/>
          <a:p>
            <a:pPr>
              <a:defRPr/>
            </a:pPr>
            <a:r>
              <a:rPr lang="en-US" smtClean="0"/>
              <a:t>1 July 2010</a:t>
            </a:r>
            <a:endParaRPr lang="en-US"/>
          </a:p>
        </p:txBody>
      </p:sp>
      <p:sp>
        <p:nvSpPr>
          <p:cNvPr id="5" name="Footer Placeholder 4"/>
          <p:cNvSpPr>
            <a:spLocks noGrp="1"/>
          </p:cNvSpPr>
          <p:nvPr>
            <p:ph type="ftr" sz="quarter" idx="11"/>
          </p:nvPr>
        </p:nvSpPr>
        <p:spPr/>
        <p:txBody>
          <a:bodyPr/>
          <a:lstStyle/>
          <a:p>
            <a:pPr>
              <a:defRPr/>
            </a:pPr>
            <a:r>
              <a:rPr lang="en-US" dirty="0" smtClean="0"/>
              <a:t>Technical Advisory Committee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2010 Market Trials Timeline – Go-Live December 1, 2010</a:t>
            </a:r>
            <a:endParaRPr lang="en-US" dirty="0"/>
          </a:p>
        </p:txBody>
      </p:sp>
      <p:sp>
        <p:nvSpPr>
          <p:cNvPr id="3" name="Footer Placeholder 2"/>
          <p:cNvSpPr>
            <a:spLocks noGrp="1"/>
          </p:cNvSpPr>
          <p:nvPr>
            <p:ph type="ftr" sz="quarter" idx="11"/>
          </p:nvPr>
        </p:nvSpPr>
        <p:spPr>
          <a:xfrm>
            <a:off x="6096000" y="6457950"/>
            <a:ext cx="2667000" cy="457200"/>
          </a:xfrm>
        </p:spPr>
        <p:txBody>
          <a:bodyPr/>
          <a:lstStyle/>
          <a:p>
            <a:pPr>
              <a:defRPr/>
            </a:pPr>
            <a:r>
              <a:rPr lang="en-US" smtClean="0"/>
              <a:t>Technical Advisory Committee</a:t>
            </a:r>
            <a:endParaRPr lang="en-US" dirty="0"/>
          </a:p>
        </p:txBody>
      </p:sp>
      <p:sp>
        <p:nvSpPr>
          <p:cNvPr id="4" name="Date Placeholder 3"/>
          <p:cNvSpPr>
            <a:spLocks noGrp="1"/>
          </p:cNvSpPr>
          <p:nvPr>
            <p:ph type="dt" sz="half" idx="12"/>
          </p:nvPr>
        </p:nvSpPr>
        <p:spPr/>
        <p:txBody>
          <a:bodyPr/>
          <a:lstStyle/>
          <a:p>
            <a:pPr>
              <a:defRPr/>
            </a:pPr>
            <a:r>
              <a:rPr lang="en-US" smtClean="0"/>
              <a:t>1 July 2010</a:t>
            </a:r>
            <a:endParaRPr lang="en-US" dirty="0"/>
          </a:p>
        </p:txBody>
      </p:sp>
      <p:pic>
        <p:nvPicPr>
          <p:cNvPr id="186369" name="Picture 1"/>
          <p:cNvPicPr>
            <a:picLocks noChangeAspect="1" noChangeArrowheads="1"/>
          </p:cNvPicPr>
          <p:nvPr/>
        </p:nvPicPr>
        <p:blipFill>
          <a:blip r:embed="rId3" cstate="print"/>
          <a:srcRect/>
          <a:stretch>
            <a:fillRect/>
          </a:stretch>
        </p:blipFill>
        <p:spPr bwMode="auto">
          <a:xfrm>
            <a:off x="0" y="685800"/>
            <a:ext cx="9144000" cy="5562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8839200" cy="685800"/>
          </a:xfrm>
        </p:spPr>
        <p:txBody>
          <a:bodyPr/>
          <a:lstStyle/>
          <a:p>
            <a:pPr marL="342900" indent="-342900"/>
            <a:r>
              <a:rPr lang="en-US" dirty="0" smtClean="0"/>
              <a:t>DAM/RUC/SASM Operational Scenarios</a:t>
            </a:r>
          </a:p>
        </p:txBody>
      </p:sp>
      <p:pic>
        <p:nvPicPr>
          <p:cNvPr id="9220" name="Picture 2"/>
          <p:cNvPicPr>
            <a:picLocks noGrp="1" noChangeAspect="1" noChangeArrowheads="1"/>
          </p:cNvPicPr>
          <p:nvPr>
            <p:ph idx="1"/>
          </p:nvPr>
        </p:nvPicPr>
        <p:blipFill>
          <a:blip r:embed="rId3" cstate="print"/>
          <a:srcRect/>
          <a:stretch>
            <a:fillRect/>
          </a:stretch>
        </p:blipFill>
        <p:spPr>
          <a:xfrm>
            <a:off x="304800" y="914400"/>
            <a:ext cx="8098128" cy="5029200"/>
          </a:xfrm>
        </p:spPr>
      </p:pic>
      <p:sp>
        <p:nvSpPr>
          <p:cNvPr id="4" name="Date Placeholder 3"/>
          <p:cNvSpPr>
            <a:spLocks noGrp="1"/>
          </p:cNvSpPr>
          <p:nvPr>
            <p:ph type="dt" sz="half" idx="12"/>
          </p:nvPr>
        </p:nvSpPr>
        <p:spPr/>
        <p:txBody>
          <a:bodyPr/>
          <a:lstStyle/>
          <a:p>
            <a:pPr>
              <a:defRPr/>
            </a:pPr>
            <a:r>
              <a:rPr lang="en-US" smtClean="0"/>
              <a:t>1 July 2010</a:t>
            </a:r>
            <a:endParaRPr lang="en-US"/>
          </a:p>
        </p:txBody>
      </p:sp>
      <p:sp>
        <p:nvSpPr>
          <p:cNvPr id="5" name="Footer Placeholder 4"/>
          <p:cNvSpPr>
            <a:spLocks noGrp="1"/>
          </p:cNvSpPr>
          <p:nvPr>
            <p:ph type="ftr" sz="quarter" idx="11"/>
          </p:nvPr>
        </p:nvSpPr>
        <p:spPr/>
        <p:txBody>
          <a:bodyPr/>
          <a:lstStyle/>
          <a:p>
            <a:pPr>
              <a:defRPr/>
            </a:pPr>
            <a:r>
              <a:rPr lang="en-US" smtClean="0"/>
              <a:t>Technical Advisory Committee</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nvGraphicFramePr>
        <p:xfrm>
          <a:off x="685804" y="1023797"/>
          <a:ext cx="7461336" cy="5094598"/>
        </p:xfrm>
        <a:graphic>
          <a:graphicData uri="http://schemas.openxmlformats.org/drawingml/2006/table">
            <a:tbl>
              <a:tblPr/>
              <a:tblGrid>
                <a:gridCol w="1179716"/>
                <a:gridCol w="2760533"/>
                <a:gridCol w="554467"/>
                <a:gridCol w="436495"/>
                <a:gridCol w="401104"/>
                <a:gridCol w="430235"/>
                <a:gridCol w="566262"/>
                <a:gridCol w="566262"/>
                <a:gridCol w="566262"/>
              </a:tblGrid>
              <a:tr h="200338">
                <a:tc gridSpan="9">
                  <a:txBody>
                    <a:bodyPr/>
                    <a:lstStyle/>
                    <a:p>
                      <a:pPr algn="l" fontAlgn="b"/>
                      <a:r>
                        <a:rPr lang="en-US" sz="1100" b="1" i="0" u="none" strike="noStrike" dirty="0">
                          <a:solidFill>
                            <a:srgbClr val="FFFFFF"/>
                          </a:solidFill>
                          <a:latin typeface="Calibri"/>
                        </a:rPr>
                        <a:t>ACTIVE NODAL METRICS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3099">
                <a:tc>
                  <a:txBody>
                    <a:bodyPr/>
                    <a:lstStyle/>
                    <a:p>
                      <a:pPr algn="ctr" fontAlgn="b"/>
                      <a:r>
                        <a:rPr lang="en-US" sz="1100" b="1" i="0" u="none" strike="noStrike">
                          <a:solidFill>
                            <a:srgbClr val="FFFFFF"/>
                          </a:solidFill>
                          <a:latin typeface="Calibri"/>
                        </a:rPr>
                        <a:t>Metric #</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Metrics Name</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Category</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ERCOT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QSERs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QSEs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TSPs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CRRAHs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c>
                  <a:txBody>
                    <a:bodyPr/>
                    <a:lstStyle/>
                    <a:p>
                      <a:pPr algn="ctr" fontAlgn="b"/>
                      <a:r>
                        <a:rPr lang="en-US" sz="1100" b="1" i="0" u="none" strike="noStrike">
                          <a:solidFill>
                            <a:srgbClr val="FFFFFF"/>
                          </a:solidFill>
                          <a:latin typeface="Calibri"/>
                        </a:rPr>
                        <a:t>REs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76091"/>
                    </a:solidFill>
                  </a:tcPr>
                </a:tc>
              </a:tr>
              <a:tr h="143099">
                <a:tc>
                  <a:txBody>
                    <a:bodyPr/>
                    <a:lstStyle/>
                    <a:p>
                      <a:pPr algn="l" fontAlgn="b"/>
                      <a:r>
                        <a:rPr lang="en-US" sz="1100" b="0" i="0" u="none" strike="noStrike">
                          <a:solidFill>
                            <a:srgbClr val="000000"/>
                          </a:solidFill>
                          <a:latin typeface="Calibri"/>
                        </a:rPr>
                        <a:t>MO4</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Verify SCED Execution Quality</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MO5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Generate LMPs for 6 months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CRR3 (ERCOT)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Operation of CRR Auctions and Allocations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CRR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MO9</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Generate Day-Ahead LMPs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MO10</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DRUC Execution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CO8</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Verify CRR Auction Invoices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COMS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dirty="0" smtClean="0">
                          <a:solidFill>
                            <a:srgbClr val="000000"/>
                          </a:solidFill>
                          <a:latin typeface="Calibri"/>
                        </a:rPr>
                        <a:t>EMO9(A)</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smtClean="0">
                          <a:solidFill>
                            <a:srgbClr val="000000"/>
                          </a:solidFill>
                          <a:latin typeface="Calibri"/>
                        </a:rPr>
                        <a:t>State Estimator Convergence</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smtClean="0">
                          <a:solidFill>
                            <a:srgbClr val="000000"/>
                          </a:solidFill>
                          <a:latin typeface="Calibri"/>
                        </a:rPr>
                        <a:t>Amber</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dirty="0">
                          <a:solidFill>
                            <a:srgbClr val="000000"/>
                          </a:solidFill>
                          <a:latin typeface="Calibri"/>
                        </a:rPr>
                        <a:t>EMO9(B)</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RTCA Modeling Differences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Red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dirty="0" smtClean="0">
                          <a:solidFill>
                            <a:srgbClr val="000000"/>
                          </a:solidFill>
                          <a:latin typeface="Calibri"/>
                        </a:rPr>
                        <a:t>EMO10</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Anomalous/Auto-Disabled Telemeted Points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smtClean="0">
                          <a:solidFill>
                            <a:srgbClr val="000000"/>
                          </a:solidFill>
                          <a:latin typeface="Calibri"/>
                        </a:rPr>
                        <a:t>Green</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E1</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ERCOT Internal Training</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READ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E9</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Develop Nodal Procedures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READ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MP3</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Market Submissions 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CONN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MP15B</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CRR 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latin typeface="Calibri"/>
                        </a:rPr>
                        <a:t>CONN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Red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Red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MP20</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Outage Scheduler 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CONN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EMO6</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Individual LFC Testing</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MP15A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Real-Time Market Daily Participation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EMO6</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Individual LFC Testing</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RT</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CRR3</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Operation of CRR Auctions and Allocations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CRR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smtClean="0">
                          <a:solidFill>
                            <a:srgbClr val="000000"/>
                          </a:solidFill>
                          <a:latin typeface="Calibri"/>
                        </a:rPr>
                        <a:t>Green</a:t>
                      </a:r>
                      <a:endParaRPr lang="en-US" sz="1100" b="0" i="0" u="none" strike="noStrike" dirty="0">
                        <a:solidFill>
                          <a:srgbClr val="000000"/>
                        </a:solidFill>
                        <a:latin typeface="Calibri"/>
                      </a:endParaRP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MP16</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 Participation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DAM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dirty="0">
                          <a:solidFill>
                            <a:srgbClr val="000000"/>
                          </a:solidFill>
                          <a:latin typeface="Calibri"/>
                        </a:rPr>
                        <a:t>Amber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100" b="0" i="0" u="none" strike="noStrike" dirty="0">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MP20</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Outage Scheduler Connectivity Qualification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OS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N2</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100" b="0" i="0" u="none" strike="noStrike">
                          <a:solidFill>
                            <a:srgbClr val="000000"/>
                          </a:solidFill>
                          <a:latin typeface="Calibri"/>
                        </a:rPr>
                        <a:t>Telemetry/ICCP System Failover</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MP6(SE)</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Telemetry Compliance 3.10.7.5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MP6(SCED)</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Telemetry Compliance 3.10.7.5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MP6 (TSP)</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Telemetry Compliance 3.10.7.5</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MP14B</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Participation in NOMCR Trials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MP14C</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Network Model Validation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NM</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099">
                <a:tc>
                  <a:txBody>
                    <a:bodyPr/>
                    <a:lstStyle/>
                    <a:p>
                      <a:pPr algn="l" fontAlgn="b"/>
                      <a:r>
                        <a:rPr lang="en-US" sz="1100" b="0" i="0" u="none" strike="noStrike">
                          <a:solidFill>
                            <a:srgbClr val="000000"/>
                          </a:solidFill>
                          <a:latin typeface="Calibri"/>
                        </a:rPr>
                        <a:t>MP11</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Resource Registration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latin typeface="Calibri"/>
                        </a:rPr>
                        <a:t>RES</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latin typeface="Calibri"/>
                        </a:rPr>
                        <a:t>N/A</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solidFill>
                            <a:srgbClr val="000000"/>
                          </a:solidFill>
                          <a:latin typeface="Calibri"/>
                        </a:rPr>
                        <a:t>Green</a:t>
                      </a:r>
                    </a:p>
                  </a:txBody>
                  <a:tcPr marL="7155" marR="7155" marT="71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bl>
          </a:graphicData>
        </a:graphic>
      </p:graphicFrame>
      <p:sp>
        <p:nvSpPr>
          <p:cNvPr id="2" name="Title 1"/>
          <p:cNvSpPr>
            <a:spLocks noGrp="1"/>
          </p:cNvSpPr>
          <p:nvPr>
            <p:ph type="title"/>
          </p:nvPr>
        </p:nvSpPr>
        <p:spPr>
          <a:xfrm>
            <a:off x="0" y="0"/>
            <a:ext cx="8839200" cy="685800"/>
          </a:xfrm>
        </p:spPr>
        <p:txBody>
          <a:bodyPr/>
          <a:lstStyle/>
          <a:p>
            <a:r>
              <a:rPr lang="en-US" dirty="0" smtClean="0"/>
              <a:t>Active Nodal Metrics</a:t>
            </a:r>
            <a:endParaRPr lang="en-US" dirty="0"/>
          </a:p>
        </p:txBody>
      </p:sp>
      <p:sp>
        <p:nvSpPr>
          <p:cNvPr id="5"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6" name="Date Placeholder 5"/>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7" name="Content Placeholder 4"/>
          <p:cNvGraphicFramePr>
            <a:graphicFrameLocks noChangeAspect="1"/>
          </p:cNvGraphicFramePr>
          <p:nvPr/>
        </p:nvGraphicFramePr>
        <p:xfrm>
          <a:off x="228600" y="838200"/>
          <a:ext cx="8739187" cy="5656262"/>
        </p:xfrm>
        <a:graphic>
          <a:graphicData uri="http://schemas.openxmlformats.org/presentationml/2006/ole">
            <p:oleObj spid="_x0000_s135170" name="Acrobat Document" r:id="rId3" imgW="11016000" imgH="7128000" progId="AcroExch.Document.7">
              <p:embed/>
            </p:oleObj>
          </a:graphicData>
        </a:graphic>
      </p:graphicFrame>
      <p:cxnSp>
        <p:nvCxnSpPr>
          <p:cNvPr id="62" name="Straight Connector 61"/>
          <p:cNvCxnSpPr/>
          <p:nvPr/>
        </p:nvCxnSpPr>
        <p:spPr bwMode="auto">
          <a:xfrm rot="5400000">
            <a:off x="2171699" y="3762375"/>
            <a:ext cx="5562600" cy="0"/>
          </a:xfrm>
          <a:prstGeom prst="line">
            <a:avLst/>
          </a:prstGeom>
          <a:solidFill>
            <a:srgbClr val="FFCC99"/>
          </a:solidFill>
          <a:ln w="19050" cap="flat" cmpd="sng" algn="ctr">
            <a:solidFill>
              <a:srgbClr val="FF0000"/>
            </a:solidFill>
            <a:prstDash val="solid"/>
            <a:round/>
            <a:headEnd type="none" w="med" len="med"/>
            <a:tailEnd type="none" w="med" len="med"/>
          </a:ln>
          <a:effectLst/>
        </p:spPr>
      </p:cxnSp>
      <p:sp>
        <p:nvSpPr>
          <p:cNvPr id="5123" name="Rectangle 2"/>
          <p:cNvSpPr>
            <a:spLocks noGrp="1" noChangeArrowheads="1"/>
          </p:cNvSpPr>
          <p:nvPr>
            <p:ph type="title"/>
          </p:nvPr>
        </p:nvSpPr>
        <p:spPr>
          <a:xfrm>
            <a:off x="0" y="0"/>
            <a:ext cx="8839200" cy="685800"/>
          </a:xfrm>
        </p:spPr>
        <p:txBody>
          <a:bodyPr/>
          <a:lstStyle/>
          <a:p>
            <a:pPr eaLnBrk="1" hangingPunct="1"/>
            <a:r>
              <a:rPr lang="en-US" dirty="0" smtClean="0"/>
              <a:t>Metrics Roadmap</a:t>
            </a:r>
          </a:p>
        </p:txBody>
      </p:sp>
      <p:sp>
        <p:nvSpPr>
          <p:cNvPr id="64" name="Rectangle 63"/>
          <p:cNvSpPr/>
          <p:nvPr/>
        </p:nvSpPr>
        <p:spPr bwMode="auto">
          <a:xfrm>
            <a:off x="6934200" y="104775"/>
            <a:ext cx="661989" cy="2000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ctr" defTabSz="914400" rtl="0" eaLnBrk="0" fontAlgn="base" latinLnBrk="0" hangingPunct="0">
              <a:lnSpc>
                <a:spcPct val="100000"/>
              </a:lnSpc>
              <a:spcBef>
                <a:spcPct val="0"/>
              </a:spcBef>
              <a:spcAft>
                <a:spcPct val="0"/>
              </a:spcAft>
              <a:buClrTx/>
              <a:buSzTx/>
              <a:buFont typeface="Wingdings" pitchFamily="2" charset="2"/>
              <a:buNone/>
              <a:tabLst/>
            </a:pPr>
            <a:r>
              <a:rPr lang="en-US" sz="800" b="0" dirty="0" smtClean="0">
                <a:solidFill>
                  <a:schemeClr val="bg1"/>
                </a:solidFill>
              </a:rPr>
              <a:t>PURPLE</a:t>
            </a:r>
            <a:endParaRPr kumimoji="0" lang="en-US" sz="800" b="0" i="0" u="none" strike="noStrike" cap="none" normalizeH="0" baseline="0" dirty="0" smtClean="0">
              <a:ln>
                <a:noFill/>
              </a:ln>
              <a:solidFill>
                <a:schemeClr val="bg1"/>
              </a:solidFill>
              <a:effectLst/>
              <a:latin typeface="Arial" charset="0"/>
            </a:endParaRPr>
          </a:p>
        </p:txBody>
      </p:sp>
      <p:sp>
        <p:nvSpPr>
          <p:cNvPr id="65" name="Rectangle 64"/>
          <p:cNvSpPr/>
          <p:nvPr/>
        </p:nvSpPr>
        <p:spPr bwMode="auto">
          <a:xfrm>
            <a:off x="6934200" y="333375"/>
            <a:ext cx="661989" cy="200025"/>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33363" marR="0" indent="-233363" algn="ctr" defTabSz="914400" rtl="0" eaLnBrk="0" fontAlgn="base" latinLnBrk="0" hangingPunct="0">
              <a:lnSpc>
                <a:spcPct val="100000"/>
              </a:lnSpc>
              <a:spcBef>
                <a:spcPct val="0"/>
              </a:spcBef>
              <a:spcAft>
                <a:spcPct val="0"/>
              </a:spcAft>
              <a:buClrTx/>
              <a:buSzTx/>
              <a:buFont typeface="Wingdings" pitchFamily="2" charset="2"/>
              <a:buNone/>
              <a:tabLst/>
            </a:pPr>
            <a:r>
              <a:rPr lang="en-US" sz="800" b="0" dirty="0" smtClean="0"/>
              <a:t>ORANGE</a:t>
            </a:r>
            <a:endParaRPr kumimoji="0" lang="en-US" sz="800" b="0" i="0" u="none" strike="noStrike" cap="none" normalizeH="0" baseline="0" dirty="0" smtClean="0">
              <a:ln>
                <a:noFill/>
              </a:ln>
              <a:effectLst/>
              <a:latin typeface="Arial" charset="0"/>
            </a:endParaRPr>
          </a:p>
        </p:txBody>
      </p:sp>
      <p:sp>
        <p:nvSpPr>
          <p:cNvPr id="66" name="Rectangle 65"/>
          <p:cNvSpPr/>
          <p:nvPr/>
        </p:nvSpPr>
        <p:spPr>
          <a:xfrm>
            <a:off x="7620000" y="95250"/>
            <a:ext cx="1676400" cy="215444"/>
          </a:xfrm>
          <a:prstGeom prst="rect">
            <a:avLst/>
          </a:prstGeom>
        </p:spPr>
        <p:txBody>
          <a:bodyPr wrap="square">
            <a:spAutoFit/>
          </a:bodyPr>
          <a:lstStyle/>
          <a:p>
            <a:r>
              <a:rPr lang="en-US" sz="800" dirty="0" smtClean="0"/>
              <a:t>Timing and Design Confirmed</a:t>
            </a:r>
            <a:endParaRPr lang="en-US" sz="800" dirty="0"/>
          </a:p>
        </p:txBody>
      </p:sp>
      <p:sp>
        <p:nvSpPr>
          <p:cNvPr id="67" name="Rectangle 66"/>
          <p:cNvSpPr/>
          <p:nvPr/>
        </p:nvSpPr>
        <p:spPr>
          <a:xfrm>
            <a:off x="7620000" y="271046"/>
            <a:ext cx="1676400" cy="338554"/>
          </a:xfrm>
          <a:prstGeom prst="rect">
            <a:avLst/>
          </a:prstGeom>
        </p:spPr>
        <p:txBody>
          <a:bodyPr wrap="square">
            <a:spAutoFit/>
          </a:bodyPr>
          <a:lstStyle/>
          <a:p>
            <a:r>
              <a:rPr lang="en-US" sz="800" dirty="0" smtClean="0"/>
              <a:t>Timing subject to change, design in progress</a:t>
            </a:r>
            <a:endParaRPr lang="en-US" sz="800" dirty="0"/>
          </a:p>
        </p:txBody>
      </p:sp>
      <p:sp>
        <p:nvSpPr>
          <p:cNvPr id="58" name="Rectangle 57"/>
          <p:cNvSpPr/>
          <p:nvPr/>
        </p:nvSpPr>
        <p:spPr bwMode="auto">
          <a:xfrm>
            <a:off x="2057400" y="1066800"/>
            <a:ext cx="533400" cy="20955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MP15A</a:t>
            </a:r>
          </a:p>
        </p:txBody>
      </p:sp>
      <p:sp>
        <p:nvSpPr>
          <p:cNvPr id="60" name="Rectangle 59"/>
          <p:cNvSpPr/>
          <p:nvPr/>
        </p:nvSpPr>
        <p:spPr bwMode="auto">
          <a:xfrm>
            <a:off x="3276600" y="3571875"/>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MP16</a:t>
            </a:r>
          </a:p>
        </p:txBody>
      </p:sp>
      <p:sp>
        <p:nvSpPr>
          <p:cNvPr id="61" name="Rectangle 60"/>
          <p:cNvSpPr/>
          <p:nvPr/>
        </p:nvSpPr>
        <p:spPr bwMode="auto">
          <a:xfrm>
            <a:off x="2085975" y="293370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MP20</a:t>
            </a:r>
          </a:p>
        </p:txBody>
      </p:sp>
      <p:sp>
        <p:nvSpPr>
          <p:cNvPr id="68" name="Rectangle 67"/>
          <p:cNvSpPr/>
          <p:nvPr/>
        </p:nvSpPr>
        <p:spPr bwMode="auto">
          <a:xfrm>
            <a:off x="1457325" y="1423988"/>
            <a:ext cx="5143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MP3</a:t>
            </a:r>
          </a:p>
        </p:txBody>
      </p:sp>
      <p:sp>
        <p:nvSpPr>
          <p:cNvPr id="69" name="Rectangle 68"/>
          <p:cNvSpPr/>
          <p:nvPr/>
        </p:nvSpPr>
        <p:spPr bwMode="auto">
          <a:xfrm>
            <a:off x="1447800" y="106680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MP6</a:t>
            </a:r>
          </a:p>
        </p:txBody>
      </p:sp>
      <p:sp>
        <p:nvSpPr>
          <p:cNvPr id="70" name="Rectangle 69"/>
          <p:cNvSpPr/>
          <p:nvPr/>
        </p:nvSpPr>
        <p:spPr bwMode="auto">
          <a:xfrm>
            <a:off x="1428750" y="5457825"/>
            <a:ext cx="5524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MP11</a:t>
            </a:r>
          </a:p>
        </p:txBody>
      </p:sp>
      <p:sp>
        <p:nvSpPr>
          <p:cNvPr id="71" name="Rectangle 70"/>
          <p:cNvSpPr/>
          <p:nvPr/>
        </p:nvSpPr>
        <p:spPr bwMode="auto">
          <a:xfrm>
            <a:off x="2357438" y="546735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MP14C</a:t>
            </a:r>
          </a:p>
        </p:txBody>
      </p:sp>
      <p:sp>
        <p:nvSpPr>
          <p:cNvPr id="72" name="Rectangle 71"/>
          <p:cNvSpPr/>
          <p:nvPr/>
        </p:nvSpPr>
        <p:spPr bwMode="auto">
          <a:xfrm>
            <a:off x="1446213" y="569595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E9</a:t>
            </a:r>
          </a:p>
        </p:txBody>
      </p:sp>
      <p:sp>
        <p:nvSpPr>
          <p:cNvPr id="73" name="Rectangle 72"/>
          <p:cNvSpPr/>
          <p:nvPr/>
        </p:nvSpPr>
        <p:spPr bwMode="auto">
          <a:xfrm>
            <a:off x="1446213" y="5934075"/>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E1</a:t>
            </a:r>
          </a:p>
        </p:txBody>
      </p:sp>
      <p:sp>
        <p:nvSpPr>
          <p:cNvPr id="74" name="Rectangle 87"/>
          <p:cNvSpPr>
            <a:spLocks noChangeArrowheads="1"/>
          </p:cNvSpPr>
          <p:nvPr/>
        </p:nvSpPr>
        <p:spPr bwMode="auto">
          <a:xfrm>
            <a:off x="3276600" y="1412875"/>
            <a:ext cx="590550"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N2</a:t>
            </a:r>
          </a:p>
        </p:txBody>
      </p:sp>
      <p:sp>
        <p:nvSpPr>
          <p:cNvPr id="75" name="Rectangle 88"/>
          <p:cNvSpPr>
            <a:spLocks noChangeArrowheads="1"/>
          </p:cNvSpPr>
          <p:nvPr/>
        </p:nvSpPr>
        <p:spPr bwMode="auto">
          <a:xfrm>
            <a:off x="3913496" y="1412544"/>
            <a:ext cx="590550"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700" dirty="0" smtClean="0">
                <a:solidFill>
                  <a:schemeClr val="bg1"/>
                </a:solidFill>
              </a:rPr>
              <a:t>EMO9(B)</a:t>
            </a:r>
            <a:endParaRPr lang="en-US" sz="700" dirty="0">
              <a:solidFill>
                <a:schemeClr val="bg1"/>
              </a:solidFill>
            </a:endParaRPr>
          </a:p>
        </p:txBody>
      </p:sp>
      <p:sp>
        <p:nvSpPr>
          <p:cNvPr id="76" name="Rectangle 75"/>
          <p:cNvSpPr/>
          <p:nvPr/>
        </p:nvSpPr>
        <p:spPr bwMode="auto">
          <a:xfrm>
            <a:off x="3276600" y="2181225"/>
            <a:ext cx="5905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CRR3</a:t>
            </a:r>
          </a:p>
        </p:txBody>
      </p:sp>
      <p:sp>
        <p:nvSpPr>
          <p:cNvPr id="77" name="Rectangle 91"/>
          <p:cNvSpPr>
            <a:spLocks noChangeArrowheads="1"/>
          </p:cNvSpPr>
          <p:nvPr/>
        </p:nvSpPr>
        <p:spPr bwMode="auto">
          <a:xfrm>
            <a:off x="3276600" y="1066800"/>
            <a:ext cx="542925" cy="200025"/>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EMO6</a:t>
            </a:r>
          </a:p>
        </p:txBody>
      </p:sp>
      <p:sp>
        <p:nvSpPr>
          <p:cNvPr id="78" name="Rectangle 77"/>
          <p:cNvSpPr/>
          <p:nvPr/>
        </p:nvSpPr>
        <p:spPr bwMode="auto">
          <a:xfrm>
            <a:off x="2052638" y="1409700"/>
            <a:ext cx="5524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MO4</a:t>
            </a:r>
          </a:p>
        </p:txBody>
      </p:sp>
      <p:sp>
        <p:nvSpPr>
          <p:cNvPr id="79" name="Rectangle 78"/>
          <p:cNvSpPr/>
          <p:nvPr/>
        </p:nvSpPr>
        <p:spPr bwMode="auto">
          <a:xfrm>
            <a:off x="2686050" y="1400175"/>
            <a:ext cx="509588" cy="200025"/>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MO5</a:t>
            </a:r>
          </a:p>
        </p:txBody>
      </p:sp>
      <p:sp>
        <p:nvSpPr>
          <p:cNvPr id="80" name="Rectangle 94"/>
          <p:cNvSpPr>
            <a:spLocks noChangeArrowheads="1"/>
          </p:cNvSpPr>
          <p:nvPr/>
        </p:nvSpPr>
        <p:spPr bwMode="auto">
          <a:xfrm>
            <a:off x="5781675" y="4829175"/>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CO1</a:t>
            </a:r>
          </a:p>
        </p:txBody>
      </p:sp>
      <p:sp>
        <p:nvSpPr>
          <p:cNvPr id="81" name="Rectangle 95"/>
          <p:cNvSpPr>
            <a:spLocks noChangeArrowheads="1"/>
          </p:cNvSpPr>
          <p:nvPr/>
        </p:nvSpPr>
        <p:spPr bwMode="auto">
          <a:xfrm>
            <a:off x="5143500" y="4591050"/>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CO2</a:t>
            </a:r>
          </a:p>
        </p:txBody>
      </p:sp>
      <p:sp>
        <p:nvSpPr>
          <p:cNvPr id="82" name="Rectangle 96"/>
          <p:cNvSpPr>
            <a:spLocks noChangeArrowheads="1"/>
          </p:cNvSpPr>
          <p:nvPr/>
        </p:nvSpPr>
        <p:spPr bwMode="auto">
          <a:xfrm>
            <a:off x="5119688" y="419100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CO3</a:t>
            </a:r>
          </a:p>
        </p:txBody>
      </p:sp>
      <p:sp>
        <p:nvSpPr>
          <p:cNvPr id="83" name="Rectangle 97"/>
          <p:cNvSpPr>
            <a:spLocks noChangeArrowheads="1"/>
          </p:cNvSpPr>
          <p:nvPr/>
        </p:nvSpPr>
        <p:spPr bwMode="auto">
          <a:xfrm>
            <a:off x="5781675" y="4600575"/>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CO4</a:t>
            </a:r>
          </a:p>
        </p:txBody>
      </p:sp>
      <p:sp>
        <p:nvSpPr>
          <p:cNvPr id="84" name="Rectangle 98"/>
          <p:cNvSpPr>
            <a:spLocks noChangeArrowheads="1"/>
          </p:cNvSpPr>
          <p:nvPr/>
        </p:nvSpPr>
        <p:spPr bwMode="auto">
          <a:xfrm>
            <a:off x="4491038" y="419100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CO5</a:t>
            </a:r>
          </a:p>
        </p:txBody>
      </p:sp>
      <p:sp>
        <p:nvSpPr>
          <p:cNvPr id="85" name="Rectangle 99"/>
          <p:cNvSpPr>
            <a:spLocks noChangeArrowheads="1"/>
          </p:cNvSpPr>
          <p:nvPr/>
        </p:nvSpPr>
        <p:spPr bwMode="auto">
          <a:xfrm>
            <a:off x="4491038" y="481965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CO6</a:t>
            </a:r>
          </a:p>
        </p:txBody>
      </p:sp>
      <p:sp>
        <p:nvSpPr>
          <p:cNvPr id="86" name="Rectangle 100"/>
          <p:cNvSpPr>
            <a:spLocks noChangeArrowheads="1"/>
          </p:cNvSpPr>
          <p:nvPr/>
        </p:nvSpPr>
        <p:spPr bwMode="auto">
          <a:xfrm>
            <a:off x="5148263" y="4819650"/>
            <a:ext cx="590550" cy="190500"/>
          </a:xfrm>
          <a:prstGeom prst="rect">
            <a:avLst/>
          </a:prstGeom>
          <a:solidFill>
            <a:schemeClr val="accent2">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solidFill>
                  <a:schemeClr val="bg1"/>
                </a:solidFill>
              </a:rPr>
              <a:t>CO7</a:t>
            </a:r>
          </a:p>
        </p:txBody>
      </p:sp>
      <p:sp>
        <p:nvSpPr>
          <p:cNvPr id="87" name="Rectangle 86"/>
          <p:cNvSpPr/>
          <p:nvPr/>
        </p:nvSpPr>
        <p:spPr bwMode="auto">
          <a:xfrm>
            <a:off x="3876675" y="4191000"/>
            <a:ext cx="5905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CO8</a:t>
            </a:r>
          </a:p>
        </p:txBody>
      </p:sp>
      <p:sp>
        <p:nvSpPr>
          <p:cNvPr id="88" name="Rectangle 102"/>
          <p:cNvSpPr>
            <a:spLocks noChangeArrowheads="1"/>
          </p:cNvSpPr>
          <p:nvPr/>
        </p:nvSpPr>
        <p:spPr bwMode="auto">
          <a:xfrm>
            <a:off x="5738813" y="4191000"/>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CO9</a:t>
            </a:r>
          </a:p>
        </p:txBody>
      </p:sp>
      <p:sp>
        <p:nvSpPr>
          <p:cNvPr id="89" name="Rectangle 103"/>
          <p:cNvSpPr>
            <a:spLocks noChangeArrowheads="1"/>
          </p:cNvSpPr>
          <p:nvPr/>
        </p:nvSpPr>
        <p:spPr bwMode="auto">
          <a:xfrm>
            <a:off x="5116033" y="3962400"/>
            <a:ext cx="590550"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C10</a:t>
            </a:r>
          </a:p>
        </p:txBody>
      </p:sp>
      <p:sp>
        <p:nvSpPr>
          <p:cNvPr id="90" name="Rectangle 104"/>
          <p:cNvSpPr>
            <a:spLocks noChangeArrowheads="1"/>
          </p:cNvSpPr>
          <p:nvPr/>
        </p:nvSpPr>
        <p:spPr bwMode="auto">
          <a:xfrm>
            <a:off x="5780087" y="60547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E7</a:t>
            </a:r>
          </a:p>
        </p:txBody>
      </p:sp>
      <p:sp>
        <p:nvSpPr>
          <p:cNvPr id="91" name="Rectangle 105"/>
          <p:cNvSpPr>
            <a:spLocks noChangeArrowheads="1"/>
          </p:cNvSpPr>
          <p:nvPr/>
        </p:nvSpPr>
        <p:spPr bwMode="auto">
          <a:xfrm>
            <a:off x="5780087" y="6515100"/>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E11</a:t>
            </a:r>
          </a:p>
        </p:txBody>
      </p:sp>
      <p:sp>
        <p:nvSpPr>
          <p:cNvPr id="92" name="Rectangle 106"/>
          <p:cNvSpPr>
            <a:spLocks noChangeArrowheads="1"/>
          </p:cNvSpPr>
          <p:nvPr/>
        </p:nvSpPr>
        <p:spPr bwMode="auto">
          <a:xfrm>
            <a:off x="5783240" y="52292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E12</a:t>
            </a:r>
          </a:p>
        </p:txBody>
      </p:sp>
      <p:sp>
        <p:nvSpPr>
          <p:cNvPr id="97" name="Rectangle 96"/>
          <p:cNvSpPr/>
          <p:nvPr/>
        </p:nvSpPr>
        <p:spPr bwMode="auto">
          <a:xfrm>
            <a:off x="6829425" y="4595813"/>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C1-C10</a:t>
            </a:r>
          </a:p>
        </p:txBody>
      </p:sp>
      <p:sp>
        <p:nvSpPr>
          <p:cNvPr id="98" name="Rectangle 112"/>
          <p:cNvSpPr>
            <a:spLocks noChangeArrowheads="1"/>
          </p:cNvSpPr>
          <p:nvPr/>
        </p:nvSpPr>
        <p:spPr bwMode="auto">
          <a:xfrm>
            <a:off x="5722799" y="1412544"/>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EMO13</a:t>
            </a:r>
          </a:p>
        </p:txBody>
      </p:sp>
      <p:sp>
        <p:nvSpPr>
          <p:cNvPr id="99" name="Rectangle 113"/>
          <p:cNvSpPr>
            <a:spLocks noChangeArrowheads="1"/>
          </p:cNvSpPr>
          <p:nvPr/>
        </p:nvSpPr>
        <p:spPr bwMode="auto">
          <a:xfrm>
            <a:off x="5743575" y="3581400"/>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 MO7</a:t>
            </a:r>
          </a:p>
        </p:txBody>
      </p:sp>
      <p:sp>
        <p:nvSpPr>
          <p:cNvPr id="100" name="Rectangle 99"/>
          <p:cNvSpPr/>
          <p:nvPr/>
        </p:nvSpPr>
        <p:spPr bwMode="auto">
          <a:xfrm>
            <a:off x="8429625" y="5248275"/>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CRR4</a:t>
            </a:r>
          </a:p>
        </p:txBody>
      </p:sp>
      <p:sp>
        <p:nvSpPr>
          <p:cNvPr id="101" name="Rectangle 115"/>
          <p:cNvSpPr>
            <a:spLocks noChangeArrowheads="1"/>
          </p:cNvSpPr>
          <p:nvPr/>
        </p:nvSpPr>
        <p:spPr bwMode="auto">
          <a:xfrm>
            <a:off x="6829425" y="4367213"/>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E5</a:t>
            </a:r>
          </a:p>
        </p:txBody>
      </p:sp>
      <p:sp>
        <p:nvSpPr>
          <p:cNvPr id="102" name="Rectangle 116"/>
          <p:cNvSpPr>
            <a:spLocks noChangeArrowheads="1"/>
          </p:cNvSpPr>
          <p:nvPr/>
        </p:nvSpPr>
        <p:spPr bwMode="auto">
          <a:xfrm>
            <a:off x="7772400" y="5064125"/>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IMM1</a:t>
            </a:r>
          </a:p>
        </p:txBody>
      </p:sp>
      <p:sp>
        <p:nvSpPr>
          <p:cNvPr id="103" name="Rectangle 117"/>
          <p:cNvSpPr>
            <a:spLocks noChangeArrowheads="1"/>
          </p:cNvSpPr>
          <p:nvPr/>
        </p:nvSpPr>
        <p:spPr bwMode="auto">
          <a:xfrm>
            <a:off x="7772400" y="4606925"/>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R0</a:t>
            </a:r>
          </a:p>
        </p:txBody>
      </p:sp>
      <p:sp>
        <p:nvSpPr>
          <p:cNvPr id="104" name="Rectangle 103"/>
          <p:cNvSpPr/>
          <p:nvPr/>
        </p:nvSpPr>
        <p:spPr bwMode="auto">
          <a:xfrm>
            <a:off x="6829425" y="4824413"/>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R2</a:t>
            </a:r>
          </a:p>
        </p:txBody>
      </p:sp>
      <p:sp>
        <p:nvSpPr>
          <p:cNvPr id="105" name="Rectangle 104"/>
          <p:cNvSpPr/>
          <p:nvPr/>
        </p:nvSpPr>
        <p:spPr bwMode="auto">
          <a:xfrm>
            <a:off x="6829425" y="5053013"/>
            <a:ext cx="56197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R3</a:t>
            </a:r>
          </a:p>
        </p:txBody>
      </p:sp>
      <p:sp>
        <p:nvSpPr>
          <p:cNvPr id="106" name="Rectangle 105"/>
          <p:cNvSpPr/>
          <p:nvPr/>
        </p:nvSpPr>
        <p:spPr bwMode="auto">
          <a:xfrm>
            <a:off x="1447800" y="2181225"/>
            <a:ext cx="561975" cy="20955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MP15B</a:t>
            </a:r>
          </a:p>
        </p:txBody>
      </p:sp>
      <p:sp>
        <p:nvSpPr>
          <p:cNvPr id="107" name="Rectangle 106"/>
          <p:cNvSpPr/>
          <p:nvPr/>
        </p:nvSpPr>
        <p:spPr bwMode="auto">
          <a:xfrm>
            <a:off x="1457325" y="3562350"/>
            <a:ext cx="514350"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a:solidFill>
                  <a:schemeClr val="bg1"/>
                </a:solidFill>
              </a:rPr>
              <a:t>MP3</a:t>
            </a:r>
          </a:p>
        </p:txBody>
      </p:sp>
      <p:sp>
        <p:nvSpPr>
          <p:cNvPr id="108" name="Rectangle 122"/>
          <p:cNvSpPr>
            <a:spLocks noChangeArrowheads="1"/>
          </p:cNvSpPr>
          <p:nvPr/>
        </p:nvSpPr>
        <p:spPr bwMode="auto">
          <a:xfrm>
            <a:off x="5131883" y="838200"/>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N1</a:t>
            </a:r>
          </a:p>
        </p:txBody>
      </p:sp>
      <p:sp>
        <p:nvSpPr>
          <p:cNvPr id="109" name="Rectangle 123"/>
          <p:cNvSpPr>
            <a:spLocks noChangeArrowheads="1"/>
          </p:cNvSpPr>
          <p:nvPr/>
        </p:nvSpPr>
        <p:spPr bwMode="auto">
          <a:xfrm>
            <a:off x="5780087" y="58388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E3</a:t>
            </a:r>
          </a:p>
        </p:txBody>
      </p:sp>
      <p:sp>
        <p:nvSpPr>
          <p:cNvPr id="110" name="Rectangle 124"/>
          <p:cNvSpPr>
            <a:spLocks noChangeArrowheads="1"/>
          </p:cNvSpPr>
          <p:nvPr/>
        </p:nvSpPr>
        <p:spPr bwMode="auto">
          <a:xfrm>
            <a:off x="5781675" y="6283325"/>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E10</a:t>
            </a:r>
          </a:p>
        </p:txBody>
      </p:sp>
      <p:sp>
        <p:nvSpPr>
          <p:cNvPr id="111" name="Rectangle 125"/>
          <p:cNvSpPr>
            <a:spLocks noChangeArrowheads="1"/>
          </p:cNvSpPr>
          <p:nvPr/>
        </p:nvSpPr>
        <p:spPr bwMode="auto">
          <a:xfrm>
            <a:off x="7772400" y="4832350"/>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a:t>R1</a:t>
            </a:r>
          </a:p>
        </p:txBody>
      </p:sp>
      <p:sp>
        <p:nvSpPr>
          <p:cNvPr id="112" name="Rectangle 111"/>
          <p:cNvSpPr/>
          <p:nvPr/>
        </p:nvSpPr>
        <p:spPr bwMode="auto">
          <a:xfrm>
            <a:off x="6400800" y="5839968"/>
            <a:ext cx="533400" cy="20955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MP22</a:t>
            </a:r>
            <a:endParaRPr lang="en-US" sz="800" dirty="0">
              <a:solidFill>
                <a:schemeClr val="bg1"/>
              </a:solidFill>
            </a:endParaRPr>
          </a:p>
        </p:txBody>
      </p:sp>
      <p:sp>
        <p:nvSpPr>
          <p:cNvPr id="113" name="Rectangle 109"/>
          <p:cNvSpPr>
            <a:spLocks noChangeArrowheads="1"/>
          </p:cNvSpPr>
          <p:nvPr/>
        </p:nvSpPr>
        <p:spPr bwMode="auto">
          <a:xfrm>
            <a:off x="6313967" y="1066800"/>
            <a:ext cx="561975"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660" dirty="0" smtClean="0">
                <a:solidFill>
                  <a:schemeClr val="bg1"/>
                </a:solidFill>
              </a:rPr>
              <a:t>EMO9(D)</a:t>
            </a:r>
            <a:endParaRPr lang="en-US" sz="660" dirty="0">
              <a:solidFill>
                <a:schemeClr val="bg1"/>
              </a:solidFill>
            </a:endParaRPr>
          </a:p>
        </p:txBody>
      </p:sp>
      <p:sp>
        <p:nvSpPr>
          <p:cNvPr id="115" name="Rectangle 114"/>
          <p:cNvSpPr/>
          <p:nvPr/>
        </p:nvSpPr>
        <p:spPr bwMode="auto">
          <a:xfrm>
            <a:off x="3886200" y="3354324"/>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MO9</a:t>
            </a:r>
            <a:endParaRPr lang="en-US" sz="800" dirty="0">
              <a:solidFill>
                <a:schemeClr val="bg1"/>
              </a:solidFill>
            </a:endParaRPr>
          </a:p>
        </p:txBody>
      </p:sp>
      <p:sp>
        <p:nvSpPr>
          <p:cNvPr id="116" name="Rectangle 115"/>
          <p:cNvSpPr/>
          <p:nvPr/>
        </p:nvSpPr>
        <p:spPr bwMode="auto">
          <a:xfrm>
            <a:off x="5132832" y="3581400"/>
            <a:ext cx="542925" cy="190500"/>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MO8</a:t>
            </a:r>
            <a:endParaRPr lang="en-US" sz="800" dirty="0">
              <a:solidFill>
                <a:schemeClr val="bg1"/>
              </a:solidFill>
            </a:endParaRPr>
          </a:p>
        </p:txBody>
      </p:sp>
      <p:sp>
        <p:nvSpPr>
          <p:cNvPr id="117" name="Rectangle 116"/>
          <p:cNvSpPr/>
          <p:nvPr/>
        </p:nvSpPr>
        <p:spPr bwMode="auto">
          <a:xfrm>
            <a:off x="4509310" y="3584343"/>
            <a:ext cx="542925" cy="1905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MO3</a:t>
            </a:r>
            <a:endParaRPr lang="en-US" sz="800" dirty="0">
              <a:solidFill>
                <a:schemeClr val="bg1"/>
              </a:solidFill>
            </a:endParaRPr>
          </a:p>
        </p:txBody>
      </p:sp>
      <p:sp>
        <p:nvSpPr>
          <p:cNvPr id="119" name="Rectangle 118"/>
          <p:cNvSpPr/>
          <p:nvPr/>
        </p:nvSpPr>
        <p:spPr bwMode="auto">
          <a:xfrm>
            <a:off x="3886200" y="3581400"/>
            <a:ext cx="542925" cy="190500"/>
          </a:xfrm>
          <a:prstGeom prst="rect">
            <a:avLst/>
          </a:prstGeom>
          <a:solidFill>
            <a:schemeClr val="accent2">
              <a:lumMod val="40000"/>
              <a:lumOff val="60000"/>
            </a:schemeClr>
          </a:solidFill>
          <a:ln w="9525" cap="flat" cmpd="sng" algn="ctr">
            <a:solidFill>
              <a:schemeClr val="tx1"/>
            </a:solidFill>
            <a:prstDash val="solid"/>
            <a:round/>
            <a:headEnd type="none" w="med" len="med"/>
            <a:tailEnd type="none" w="med" len="med"/>
          </a:ln>
          <a:effectLst/>
        </p:spPr>
        <p:txBody>
          <a:bodyPr/>
          <a:lstStyle/>
          <a:p>
            <a:pPr marL="233363" indent="-233363" algn="ctr" eaLnBrk="0" hangingPunct="0">
              <a:buFont typeface="Wingdings" pitchFamily="2" charset="2"/>
              <a:buNone/>
              <a:defRPr/>
            </a:pPr>
            <a:r>
              <a:rPr lang="en-US" sz="800" dirty="0" smtClean="0">
                <a:solidFill>
                  <a:schemeClr val="bg1"/>
                </a:solidFill>
              </a:rPr>
              <a:t>MO10</a:t>
            </a:r>
            <a:endParaRPr lang="en-US" sz="800" dirty="0">
              <a:solidFill>
                <a:schemeClr val="bg1"/>
              </a:solidFill>
            </a:endParaRPr>
          </a:p>
        </p:txBody>
      </p:sp>
      <p:sp>
        <p:nvSpPr>
          <p:cNvPr id="121" name="Rectangle 122"/>
          <p:cNvSpPr>
            <a:spLocks noChangeArrowheads="1"/>
          </p:cNvSpPr>
          <p:nvPr/>
        </p:nvSpPr>
        <p:spPr bwMode="auto">
          <a:xfrm>
            <a:off x="4550734" y="1060599"/>
            <a:ext cx="542925"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solidFill>
                  <a:schemeClr val="bg1"/>
                </a:solidFill>
              </a:rPr>
              <a:t>EMO10</a:t>
            </a:r>
            <a:endParaRPr lang="en-US" sz="800" dirty="0">
              <a:solidFill>
                <a:schemeClr val="bg1"/>
              </a:solidFill>
            </a:endParaRPr>
          </a:p>
        </p:txBody>
      </p:sp>
      <p:sp>
        <p:nvSpPr>
          <p:cNvPr id="122" name="Rectangle 122"/>
          <p:cNvSpPr>
            <a:spLocks noChangeArrowheads="1"/>
          </p:cNvSpPr>
          <p:nvPr/>
        </p:nvSpPr>
        <p:spPr bwMode="auto">
          <a:xfrm>
            <a:off x="5139068" y="1066800"/>
            <a:ext cx="542925"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660" dirty="0" smtClean="0">
                <a:solidFill>
                  <a:schemeClr val="bg1"/>
                </a:solidFill>
              </a:rPr>
              <a:t>EMO9(C)</a:t>
            </a:r>
            <a:endParaRPr lang="en-US" sz="660" dirty="0">
              <a:solidFill>
                <a:schemeClr val="bg1"/>
              </a:solidFill>
            </a:endParaRPr>
          </a:p>
        </p:txBody>
      </p:sp>
      <p:sp>
        <p:nvSpPr>
          <p:cNvPr id="124" name="Rectangle 109"/>
          <p:cNvSpPr>
            <a:spLocks noChangeArrowheads="1"/>
          </p:cNvSpPr>
          <p:nvPr/>
        </p:nvSpPr>
        <p:spPr bwMode="auto">
          <a:xfrm>
            <a:off x="5721862" y="1060599"/>
            <a:ext cx="56197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EMO7</a:t>
            </a:r>
            <a:endParaRPr lang="en-US" sz="800" dirty="0"/>
          </a:p>
        </p:txBody>
      </p:sp>
      <p:sp>
        <p:nvSpPr>
          <p:cNvPr id="125" name="Rectangle 88"/>
          <p:cNvSpPr>
            <a:spLocks noChangeArrowheads="1"/>
          </p:cNvSpPr>
          <p:nvPr/>
        </p:nvSpPr>
        <p:spPr bwMode="auto">
          <a:xfrm>
            <a:off x="3918099" y="1066800"/>
            <a:ext cx="590550" cy="190500"/>
          </a:xfrm>
          <a:prstGeom prst="rect">
            <a:avLst/>
          </a:prstGeom>
          <a:solidFill>
            <a:schemeClr val="accent6">
              <a:lumMod val="40000"/>
              <a:lumOff val="60000"/>
            </a:schemeClr>
          </a:solidFill>
          <a:ln w="9525" algn="ctr">
            <a:solidFill>
              <a:schemeClr val="tx1"/>
            </a:solidFill>
            <a:round/>
            <a:headEnd/>
            <a:tailEnd/>
          </a:ln>
        </p:spPr>
        <p:txBody>
          <a:bodyPr/>
          <a:lstStyle/>
          <a:p>
            <a:pPr marL="233363" indent="-233363" algn="ctr" eaLnBrk="0" hangingPunct="0">
              <a:buFont typeface="Wingdings" pitchFamily="2" charset="2"/>
              <a:buNone/>
            </a:pPr>
            <a:r>
              <a:rPr lang="en-US" sz="700" dirty="0" smtClean="0">
                <a:solidFill>
                  <a:schemeClr val="bg1"/>
                </a:solidFill>
              </a:rPr>
              <a:t>EMO9(A)</a:t>
            </a:r>
            <a:endParaRPr lang="en-US" sz="700" dirty="0">
              <a:solidFill>
                <a:schemeClr val="bg1"/>
              </a:solidFill>
            </a:endParaRPr>
          </a:p>
        </p:txBody>
      </p:sp>
      <p:sp>
        <p:nvSpPr>
          <p:cNvPr id="129" name="Rectangle 128"/>
          <p:cNvSpPr/>
          <p:nvPr/>
        </p:nvSpPr>
        <p:spPr>
          <a:xfrm>
            <a:off x="7620000" y="546556"/>
            <a:ext cx="1676400" cy="215444"/>
          </a:xfrm>
          <a:prstGeom prst="rect">
            <a:avLst/>
          </a:prstGeom>
        </p:spPr>
        <p:txBody>
          <a:bodyPr wrap="square">
            <a:spAutoFit/>
          </a:bodyPr>
          <a:lstStyle/>
          <a:p>
            <a:r>
              <a:rPr lang="en-US" sz="800" dirty="0" smtClean="0">
                <a:solidFill>
                  <a:schemeClr val="bg1"/>
                </a:solidFill>
              </a:rPr>
              <a:t>New Metric</a:t>
            </a:r>
            <a:endParaRPr lang="en-US" sz="800" dirty="0">
              <a:solidFill>
                <a:schemeClr val="bg1"/>
              </a:solidFill>
            </a:endParaRPr>
          </a:p>
        </p:txBody>
      </p:sp>
      <p:sp>
        <p:nvSpPr>
          <p:cNvPr id="130" name="Rectangle 122"/>
          <p:cNvSpPr>
            <a:spLocks noChangeArrowheads="1"/>
          </p:cNvSpPr>
          <p:nvPr/>
        </p:nvSpPr>
        <p:spPr bwMode="auto">
          <a:xfrm>
            <a:off x="5150809" y="1770604"/>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MP23</a:t>
            </a:r>
            <a:endParaRPr lang="en-US" sz="800" dirty="0"/>
          </a:p>
        </p:txBody>
      </p:sp>
      <p:sp>
        <p:nvSpPr>
          <p:cNvPr id="95" name="Rectangle 122"/>
          <p:cNvSpPr>
            <a:spLocks noChangeArrowheads="1"/>
          </p:cNvSpPr>
          <p:nvPr/>
        </p:nvSpPr>
        <p:spPr bwMode="auto">
          <a:xfrm>
            <a:off x="5151381" y="1326812"/>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EMO2</a:t>
            </a:r>
            <a:endParaRPr lang="en-US" sz="800" dirty="0"/>
          </a:p>
        </p:txBody>
      </p:sp>
      <p:sp>
        <p:nvSpPr>
          <p:cNvPr id="96" name="Rectangle 122"/>
          <p:cNvSpPr>
            <a:spLocks noChangeArrowheads="1"/>
          </p:cNvSpPr>
          <p:nvPr/>
        </p:nvSpPr>
        <p:spPr bwMode="auto">
          <a:xfrm>
            <a:off x="5149701" y="1546188"/>
            <a:ext cx="542925" cy="190500"/>
          </a:xfrm>
          <a:prstGeom prst="rect">
            <a:avLst/>
          </a:prstGeom>
          <a:solidFill>
            <a:srgbClr val="FFC000"/>
          </a:solidFill>
          <a:ln w="9525" algn="ctr">
            <a:solidFill>
              <a:schemeClr val="tx1"/>
            </a:solidFill>
            <a:round/>
            <a:headEnd/>
            <a:tailEnd/>
          </a:ln>
        </p:spPr>
        <p:txBody>
          <a:bodyPr/>
          <a:lstStyle/>
          <a:p>
            <a:pPr marL="233363" indent="-233363" algn="ctr" eaLnBrk="0" hangingPunct="0">
              <a:buFont typeface="Wingdings" pitchFamily="2" charset="2"/>
              <a:buNone/>
            </a:pPr>
            <a:r>
              <a:rPr lang="en-US" sz="800" dirty="0" smtClean="0"/>
              <a:t>EMO8</a:t>
            </a:r>
            <a:endParaRPr lang="en-US" sz="800" dirty="0"/>
          </a:p>
        </p:txBody>
      </p:sp>
      <p:sp>
        <p:nvSpPr>
          <p:cNvPr id="93"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94" name="Date Placeholder 93"/>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CRR Metrics</a:t>
            </a:r>
            <a:endParaRPr lang="en-US" dirty="0"/>
          </a:p>
        </p:txBody>
      </p:sp>
      <p:graphicFrame>
        <p:nvGraphicFramePr>
          <p:cNvPr id="5" name="Table 4"/>
          <p:cNvGraphicFramePr>
            <a:graphicFrameLocks noGrp="1"/>
          </p:cNvGraphicFramePr>
          <p:nvPr/>
        </p:nvGraphicFramePr>
        <p:xfrm>
          <a:off x="228600" y="857620"/>
          <a:ext cx="8686800" cy="4985597"/>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477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388">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5280">
                <a:tc>
                  <a:txBody>
                    <a:bodyPr/>
                    <a:lstStyle/>
                    <a:p>
                      <a:pPr algn="ctr" fontAlgn="ctr"/>
                      <a:r>
                        <a:rPr lang="en-US" sz="1000" b="0" i="0" u="none" strike="noStrike" dirty="0" smtClean="0">
                          <a:solidFill>
                            <a:srgbClr val="000000"/>
                          </a:solidFill>
                          <a:latin typeface="Arial" pitchFamily="34" charset="0"/>
                          <a:cs typeface="Arial" pitchFamily="34" charset="0"/>
                        </a:rPr>
                        <a:t>MP15(B) </a:t>
                      </a:r>
                      <a:r>
                        <a:rPr lang="en-US" sz="1000" b="0" i="0" u="none" strike="noStrike" dirty="0">
                          <a:solidFill>
                            <a:srgbClr val="000000"/>
                          </a:solidFill>
                          <a:latin typeface="Arial" pitchFamily="34" charset="0"/>
                          <a:cs typeface="Arial" pitchFamily="34" charset="0"/>
                        </a:rPr>
                        <a:t>CRR Connectivity Qualification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Red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a:solidFill>
                            <a:srgbClr val="000000"/>
                          </a:solidFill>
                          <a:latin typeface="Arial" pitchFamily="34" charset="0"/>
                          <a:cs typeface="Arial" pitchFamily="34" charset="0"/>
                        </a:rPr>
                        <a:t>CRRAHs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90.7%</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Successful submission CRR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68/75 CRRAHs qualified.  Greater than</a:t>
                      </a:r>
                      <a:r>
                        <a:rPr lang="en-US" sz="1000" b="0" i="0" u="none" strike="noStrike" baseline="0" dirty="0" smtClean="0">
                          <a:solidFill>
                            <a:srgbClr val="000000"/>
                          </a:solidFill>
                          <a:latin typeface="Arial" pitchFamily="34" charset="0"/>
                          <a:cs typeface="Arial" pitchFamily="34" charset="0"/>
                        </a:rPr>
                        <a:t> 5% 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6294">
                <a:tc>
                  <a:txBody>
                    <a:bodyPr/>
                    <a:lstStyle/>
                    <a:p>
                      <a:pPr algn="ctr" fontAlgn="ctr"/>
                      <a:r>
                        <a:rPr lang="en-US" sz="1000" b="0" i="0" u="none" strike="noStrike" dirty="0" smtClean="0">
                          <a:solidFill>
                            <a:srgbClr val="000000"/>
                          </a:solidFill>
                          <a:latin typeface="Arial" pitchFamily="34" charset="0"/>
                          <a:cs typeface="Arial" pitchFamily="34" charset="0"/>
                        </a:rPr>
                        <a:t>CRR3 Operation of CRR Auctions and Allocations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CRRAHs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87.8%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12.2%</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at least 1of the last 2 auctions or allocations.  &gt; 80% total participating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58/66</a:t>
                      </a:r>
                      <a:r>
                        <a:rPr lang="en-US" sz="1000" b="0" i="0" u="none" strike="noStrike" baseline="0" dirty="0" smtClean="0">
                          <a:solidFill>
                            <a:srgbClr val="000000"/>
                          </a:solidFill>
                          <a:latin typeface="Arial" pitchFamily="34" charset="0"/>
                          <a:cs typeface="Arial" pitchFamily="34" charset="0"/>
                        </a:rPr>
                        <a:t> CRRAHs with adequate participation in  June or July auction or allocation</a:t>
                      </a:r>
                      <a:endParaRPr lang="en-US" sz="1000" b="0" i="0" u="none" strike="noStrike" dirty="0">
                        <a:solidFill>
                          <a:srgbClr val="FF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4266">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6294">
                <a:tc rowSpan="2">
                  <a:txBody>
                    <a:bodyPr/>
                    <a:lstStyle/>
                    <a:p>
                      <a:pPr algn="ctr" fontAlgn="ctr"/>
                      <a:r>
                        <a:rPr lang="en-US" sz="1000" b="0" i="0" u="none" strike="noStrike" dirty="0" smtClean="0">
                          <a:solidFill>
                            <a:srgbClr val="000000"/>
                          </a:solidFill>
                          <a:latin typeface="Arial" pitchFamily="34" charset="0"/>
                          <a:cs typeface="Arial" pitchFamily="34" charset="0"/>
                        </a:rPr>
                        <a:t>CRR3 Operation of CRR Auctions and Allocations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rgbClr val="FFFFFF"/>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Auction results distributed to participants per</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schedule in CRR Handbook</a:t>
                      </a:r>
                      <a:r>
                        <a:rPr lang="en-US" sz="1000" b="0" i="0" u="none" strike="noStrike" baseline="0" dirty="0" smtClean="0">
                          <a:solidFill>
                            <a:srgbClr val="000000"/>
                          </a:solidFill>
                          <a:latin typeface="Arial" pitchFamily="34" charset="0"/>
                          <a:cs typeface="Arial" pitchFamily="34" charset="0"/>
                        </a:rPr>
                        <a:t>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6/21</a:t>
                      </a:r>
                      <a:r>
                        <a:rPr lang="en-US" sz="1000" b="0" i="0" u="none" strike="noStrike" baseline="0" dirty="0" smtClean="0">
                          <a:solidFill>
                            <a:schemeClr val="tx1"/>
                          </a:solidFill>
                          <a:latin typeface="Arial" pitchFamily="34" charset="0"/>
                          <a:cs typeface="Arial" pitchFamily="34" charset="0"/>
                        </a:rPr>
                        <a:t> 2010 June Monthly Auction results posted to market.</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5787">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TBD</a:t>
                      </a:r>
                      <a:endParaRPr lang="en-US" sz="1000" b="0" i="0" u="none" strike="noStrike" dirty="0" smtClean="0">
                        <a:solidFill>
                          <a:srgbClr val="FFFFFF"/>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Allocated Revenue</a:t>
                      </a:r>
                      <a:r>
                        <a:rPr lang="en-US" sz="1000" b="0" i="0" u="none" strike="noStrike" baseline="0" dirty="0" smtClean="0">
                          <a:solidFill>
                            <a:srgbClr val="000000"/>
                          </a:solidFill>
                          <a:latin typeface="Arial" pitchFamily="34" charset="0"/>
                          <a:cs typeface="Arial" pitchFamily="34" charset="0"/>
                        </a:rPr>
                        <a:t> Rights in statistical sample = 100% accurate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Source – Sink prices</a:t>
                      </a:r>
                      <a:r>
                        <a:rPr lang="en-US" sz="1000" b="0" i="0" u="none" strike="noStrike" baseline="0" dirty="0" smtClean="0">
                          <a:solidFill>
                            <a:schemeClr val="tx1"/>
                          </a:solidFill>
                          <a:latin typeface="Arial" pitchFamily="34" charset="0"/>
                          <a:cs typeface="Arial" pitchFamily="34" charset="0"/>
                        </a:rPr>
                        <a:t> = CRR Clearing prices for obligations for BOY auction.  ERCOT working on similar validation process for options.</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77308">
                <a:tc rowSpan="2">
                  <a:txBody>
                    <a:bodyPr/>
                    <a:lstStyle/>
                    <a:p>
                      <a:pPr algn="ctr" fontAlgn="ctr"/>
                      <a:r>
                        <a:rPr lang="en-US" sz="1000" b="0" i="0" u="none" strike="noStrike" dirty="0" smtClean="0">
                          <a:solidFill>
                            <a:srgbClr val="000000"/>
                          </a:solidFill>
                          <a:latin typeface="Arial" pitchFamily="34" charset="0"/>
                          <a:cs typeface="Arial" pitchFamily="34" charset="0"/>
                        </a:rPr>
                        <a:t>CO8 Verify</a:t>
                      </a:r>
                      <a:r>
                        <a:rPr lang="en-US" sz="1000" b="0" i="0" u="none" strike="noStrike" baseline="0" dirty="0" smtClean="0">
                          <a:solidFill>
                            <a:srgbClr val="000000"/>
                          </a:solidFill>
                          <a:latin typeface="Arial" pitchFamily="34" charset="0"/>
                          <a:cs typeface="Arial" pitchFamily="34" charset="0"/>
                        </a:rPr>
                        <a:t> CRR Auction Invoices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rgbClr val="FFFFFF"/>
                        </a:solidFill>
                        <a:latin typeface="+mn-lt"/>
                      </a:endParaRPr>
                    </a:p>
                    <a:p>
                      <a:pPr algn="ctr" fontAlgn="b"/>
                      <a:endParaRPr lang="en-US" sz="1000" b="0" i="0" u="none" strike="noStrike" dirty="0" smtClean="0">
                        <a:solidFill>
                          <a:schemeClr val="bg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CRR Auction Result</a:t>
                      </a:r>
                      <a:r>
                        <a:rPr lang="en-US" sz="1000" b="0" i="0" u="none" strike="noStrike" baseline="0" dirty="0" smtClean="0">
                          <a:solidFill>
                            <a:srgbClr val="000000"/>
                          </a:solidFill>
                          <a:latin typeface="Arial" pitchFamily="34" charset="0"/>
                          <a:cs typeface="Arial" pitchFamily="34" charset="0"/>
                        </a:rPr>
                        <a:t> for MP(n) – CRR Auction Invoices for MP(n)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Arial" pitchFamily="34" charset="0"/>
                          <a:ea typeface="+mn-ea"/>
                          <a:cs typeface="Arial" pitchFamily="34" charset="0"/>
                        </a:rPr>
                        <a:t>S&amp;B validated invoices reflected awards</a:t>
                      </a:r>
                      <a:r>
                        <a:rPr lang="en-US" sz="1000" kern="1200" baseline="0" dirty="0" smtClean="0">
                          <a:solidFill>
                            <a:schemeClr val="tx1"/>
                          </a:solidFill>
                          <a:latin typeface="Arial" pitchFamily="34" charset="0"/>
                          <a:ea typeface="+mn-ea"/>
                          <a:cs typeface="Arial" pitchFamily="34" charset="0"/>
                        </a:rPr>
                        <a:t> for each CRRAH in the </a:t>
                      </a:r>
                      <a:r>
                        <a:rPr lang="en-US" sz="1000" kern="1200" dirty="0" smtClean="0">
                          <a:solidFill>
                            <a:schemeClr val="tx1"/>
                          </a:solidFill>
                          <a:latin typeface="Arial" pitchFamily="34" charset="0"/>
                          <a:ea typeface="+mn-ea"/>
                          <a:cs typeface="Arial" pitchFamily="34" charset="0"/>
                        </a:rPr>
                        <a:t>March, April, May, June,</a:t>
                      </a:r>
                      <a:r>
                        <a:rPr lang="en-US" sz="1000" kern="1200" baseline="0" dirty="0" smtClean="0">
                          <a:solidFill>
                            <a:schemeClr val="tx1"/>
                          </a:solidFill>
                          <a:latin typeface="Arial" pitchFamily="34" charset="0"/>
                          <a:ea typeface="+mn-ea"/>
                          <a:cs typeface="Arial" pitchFamily="34" charset="0"/>
                        </a:rPr>
                        <a:t> and July</a:t>
                      </a:r>
                      <a:r>
                        <a:rPr lang="en-US" sz="1000" kern="1200" dirty="0" smtClean="0">
                          <a:solidFill>
                            <a:schemeClr val="tx1"/>
                          </a:solidFill>
                          <a:latin typeface="Arial" pitchFamily="34" charset="0"/>
                          <a:ea typeface="+mn-ea"/>
                          <a:cs typeface="Arial" pitchFamily="34" charset="0"/>
                        </a:rPr>
                        <a:t> auctions, .</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6801">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Arial" pitchFamily="34" charset="0"/>
                          <a:cs typeface="Arial" pitchFamily="34" charset="0"/>
                        </a:rPr>
                        <a:t>Green</a:t>
                      </a:r>
                      <a:endParaRPr lang="en-US" sz="1000" b="0" i="0" u="none" strike="noStrike" dirty="0" smtClean="0">
                        <a:solidFill>
                          <a:srgbClr val="FFFFFF"/>
                        </a:solidFill>
                        <a:latin typeface="+mn-lt"/>
                      </a:endParaRPr>
                    </a:p>
                    <a:p>
                      <a:pPr algn="ctr" fontAlgn="b"/>
                      <a:endParaRPr lang="en-US" sz="1000" b="0" i="0" u="none" strike="noStrike" dirty="0" smtClean="0">
                        <a:solidFill>
                          <a:schemeClr val="bg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System Generated CRR Auction Invoices not posted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US" sz="1000" kern="1200" dirty="0" smtClean="0">
                          <a:solidFill>
                            <a:schemeClr val="tx1"/>
                          </a:solidFill>
                          <a:latin typeface="Arial" pitchFamily="34" charset="0"/>
                          <a:ea typeface="+mn-ea"/>
                          <a:cs typeface="Arial" pitchFamily="34" charset="0"/>
                        </a:rPr>
                        <a:t>6/22 July CRR auction invoices submitted to</a:t>
                      </a:r>
                      <a:r>
                        <a:rPr lang="en-US" sz="1000" kern="1200" baseline="0" dirty="0" smtClean="0">
                          <a:solidFill>
                            <a:schemeClr val="tx1"/>
                          </a:solidFill>
                          <a:latin typeface="Arial" pitchFamily="34" charset="0"/>
                          <a:ea typeface="+mn-ea"/>
                          <a:cs typeface="Arial" pitchFamily="34" charset="0"/>
                        </a:rPr>
                        <a:t> all 48 CRRAHs who participated</a:t>
                      </a:r>
                      <a:endParaRPr lang="en-US" sz="1000" b="0" i="0" u="none" strike="noStrike" baseline="0" dirty="0" smtClean="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Real-Time Metrics</a:t>
            </a:r>
            <a:endParaRPr lang="en-US" dirty="0"/>
          </a:p>
        </p:txBody>
      </p:sp>
      <p:graphicFrame>
        <p:nvGraphicFramePr>
          <p:cNvPr id="5" name="Table 4"/>
          <p:cNvGraphicFramePr>
            <a:graphicFrameLocks noGrp="1"/>
          </p:cNvGraphicFramePr>
          <p:nvPr/>
        </p:nvGraphicFramePr>
        <p:xfrm>
          <a:off x="228600" y="705896"/>
          <a:ext cx="8686800" cy="5705136"/>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26423">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15105">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423">
                <a:tc rowSpan="2">
                  <a:txBody>
                    <a:bodyPr/>
                    <a:lstStyle/>
                    <a:p>
                      <a:pPr algn="ctr" fontAlgn="ctr"/>
                      <a:r>
                        <a:rPr lang="en-US" sz="1000" b="0" i="0" u="none" strike="noStrike" dirty="0">
                          <a:solidFill>
                            <a:srgbClr val="000000"/>
                          </a:solidFill>
                          <a:latin typeface="+mn-lt"/>
                        </a:rPr>
                        <a:t>MP3 Market Submissions Connectivity Qualification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99.0%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1.0%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a:solidFill>
                            <a:srgbClr val="000000"/>
                          </a:solidFill>
                          <a:latin typeface="+mn-lt"/>
                        </a:rPr>
                        <a:t>Successful submission of RT and DAM transactions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79/81 </a:t>
                      </a:r>
                      <a:r>
                        <a:rPr lang="en-US" sz="1000" b="0" i="0" u="none" strike="noStrike" dirty="0">
                          <a:solidFill>
                            <a:srgbClr val="000000"/>
                          </a:solidFill>
                          <a:latin typeface="+mn-lt"/>
                        </a:rPr>
                        <a:t>QSERS </a:t>
                      </a:r>
                      <a:r>
                        <a:rPr lang="en-US" sz="1000" b="0" i="0" u="none" strike="noStrike" dirty="0" smtClean="0">
                          <a:solidFill>
                            <a:srgbClr val="000000"/>
                          </a:solidFill>
                          <a:latin typeface="+mn-lt"/>
                        </a:rPr>
                        <a:t>qualified</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423">
                <a:tc vMerge="1">
                  <a:txBody>
                    <a:bodyPr/>
                    <a:lstStyle/>
                    <a:p>
                      <a:endParaRPr 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Even weighting</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98.9%</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1.1%</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178/182 QSEs </a:t>
                      </a:r>
                      <a:r>
                        <a:rPr lang="en-US" sz="1000" b="0" i="0" u="none" strike="noStrike" dirty="0">
                          <a:solidFill>
                            <a:srgbClr val="000000"/>
                          </a:solidFill>
                          <a:latin typeface="+mn-lt"/>
                        </a:rPr>
                        <a:t>qualified.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9059">
                <a:tc>
                  <a:txBody>
                    <a:bodyPr/>
                    <a:lstStyle/>
                    <a:p>
                      <a:pPr lvl="0" algn="ctr" fontAlgn="ctr"/>
                      <a:r>
                        <a:rPr lang="en-US" sz="1000" b="0" i="0" u="none" strike="noStrike" dirty="0" smtClean="0">
                          <a:solidFill>
                            <a:srgbClr val="000000"/>
                          </a:solidFill>
                          <a:latin typeface="Arial" pitchFamily="34" charset="0"/>
                          <a:cs typeface="Arial" pitchFamily="34" charset="0"/>
                        </a:rPr>
                        <a:t>EMO6 Individual</a:t>
                      </a:r>
                      <a:r>
                        <a:rPr lang="en-US" sz="1000" b="0" i="0" u="none" strike="noStrike" baseline="0" dirty="0" smtClean="0">
                          <a:solidFill>
                            <a:srgbClr val="000000"/>
                          </a:solidFill>
                          <a:latin typeface="Arial" pitchFamily="34" charset="0"/>
                          <a:cs typeface="Arial" pitchFamily="34" charset="0"/>
                        </a:rPr>
                        <a:t> LFC Testing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Generation Ratio Share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96.9%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mn-lt"/>
                          <a:ea typeface="+mn-ea"/>
                          <a:cs typeface="+mn-cs"/>
                        </a:rPr>
                        <a:t>80% of system-wide generation has completed individual QSE tests for LFC</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70/73</a:t>
                      </a:r>
                      <a:r>
                        <a:rPr lang="en-US" sz="1000" b="0" i="0" u="none" strike="noStrike" baseline="0" dirty="0" smtClean="0">
                          <a:solidFill>
                            <a:srgbClr val="000000"/>
                          </a:solidFill>
                          <a:latin typeface="Arial" pitchFamily="34" charset="0"/>
                          <a:cs typeface="Arial" pitchFamily="34" charset="0"/>
                        </a:rPr>
                        <a:t> QSERs completed their individual LFC test or provided attestation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7741">
                <a:tc>
                  <a:txBody>
                    <a:bodyPr/>
                    <a:lstStyle/>
                    <a:p>
                      <a:pPr lvl="0" algn="ctr" fontAlgn="ctr"/>
                      <a:r>
                        <a:rPr lang="en-US" sz="1000" b="0" i="0" u="none" strike="noStrike" dirty="0">
                          <a:solidFill>
                            <a:srgbClr val="000000"/>
                          </a:solidFill>
                          <a:latin typeface="Arial" pitchFamily="34" charset="0"/>
                          <a:cs typeface="Arial" pitchFamily="34" charset="0"/>
                        </a:rPr>
                        <a:t>MP15-A Real-time Market </a:t>
                      </a:r>
                      <a:r>
                        <a:rPr lang="en-US" sz="1000" b="0" i="0" u="none" strike="noStrike" dirty="0" smtClean="0">
                          <a:solidFill>
                            <a:srgbClr val="000000"/>
                          </a:solidFill>
                          <a:latin typeface="Arial" pitchFamily="34" charset="0"/>
                          <a:cs typeface="Arial" pitchFamily="34" charset="0"/>
                        </a:rPr>
                        <a:t>Participation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Weekly average of daily SCED submissions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79/79 </a:t>
                      </a:r>
                      <a:r>
                        <a:rPr lang="en-US" sz="1000" b="0" i="0" u="none" strike="noStrike" dirty="0">
                          <a:solidFill>
                            <a:srgbClr val="000000"/>
                          </a:solidFill>
                          <a:latin typeface="Arial" pitchFamily="34" charset="0"/>
                          <a:cs typeface="Arial" pitchFamily="34" charset="0"/>
                        </a:rPr>
                        <a:t>QSERs above 95% weekly average for SCED submissions.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5105">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064">
                <a:tc>
                  <a:txBody>
                    <a:bodyPr/>
                    <a:lstStyle/>
                    <a:p>
                      <a:pPr algn="ctr" fontAlgn="b"/>
                      <a:r>
                        <a:rPr lang="en-US" sz="1000" b="0" i="0" u="none" strike="noStrike" dirty="0" smtClean="0">
                          <a:solidFill>
                            <a:srgbClr val="000000"/>
                          </a:solidFill>
                          <a:latin typeface="+mn-lt"/>
                        </a:rPr>
                        <a:t>MO3</a:t>
                      </a:r>
                      <a:r>
                        <a:rPr lang="en-US" sz="1000" b="0" i="0" u="none" strike="noStrike" baseline="0" dirty="0" smtClean="0">
                          <a:solidFill>
                            <a:srgbClr val="000000"/>
                          </a:solidFill>
                          <a:latin typeface="+mn-lt"/>
                        </a:rPr>
                        <a:t> Verify SASM</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smtClean="0">
                          <a:solidFill>
                            <a:srgbClr val="000000"/>
                          </a:solidFill>
                          <a:latin typeface="+mn-lt"/>
                        </a:rPr>
                        <a:t>ERCOT</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N/A</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kern="1200" dirty="0" smtClean="0">
                          <a:solidFill>
                            <a:schemeClr val="tx1"/>
                          </a:solidFill>
                          <a:latin typeface="+mn-lt"/>
                          <a:ea typeface="+mn-ea"/>
                          <a:cs typeface="+mn-cs"/>
                        </a:rPr>
                        <a:t>Multiple SASMs are successfully executed during Market Trials and the 168 hour test.</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SASMs</a:t>
                      </a:r>
                      <a:r>
                        <a:rPr lang="en-US" sz="1000" b="0" i="0" u="none" strike="noStrike" baseline="0" dirty="0" smtClean="0">
                          <a:solidFill>
                            <a:srgbClr val="000000"/>
                          </a:solidFill>
                          <a:latin typeface="+mn-lt"/>
                        </a:rPr>
                        <a:t> successfully run on  4/28, 4/30, 5/4, 5/6, 5/7, 5/12, 5/14, 6/9, and 6/10.  No issues reported.</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064">
                <a:tc>
                  <a:txBody>
                    <a:bodyPr/>
                    <a:lstStyle/>
                    <a:p>
                      <a:pPr algn="ctr" fontAlgn="b"/>
                      <a:r>
                        <a:rPr lang="en-US" sz="1000" b="0" i="0" u="none" strike="noStrike" dirty="0">
                          <a:solidFill>
                            <a:srgbClr val="000000"/>
                          </a:solidFill>
                          <a:latin typeface="+mn-lt"/>
                        </a:rPr>
                        <a:t>MO4 Verify SCED Execution Quality</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0%</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0%</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All successful SCED executions passed the post-execution price validations.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6/1 - 6/14 period</a:t>
                      </a:r>
                      <a:r>
                        <a:rPr lang="en-US" sz="1000" b="0" i="0" u="none" strike="noStrike" baseline="0" dirty="0" smtClean="0">
                          <a:solidFill>
                            <a:srgbClr val="000000"/>
                          </a:solidFill>
                          <a:latin typeface="+mn-lt"/>
                        </a:rPr>
                        <a:t> - </a:t>
                      </a:r>
                      <a:r>
                        <a:rPr lang="en-US" sz="1000" b="0" i="0" u="none" strike="noStrike" dirty="0" smtClean="0">
                          <a:solidFill>
                            <a:srgbClr val="000000"/>
                          </a:solidFill>
                          <a:latin typeface="+mn-lt"/>
                        </a:rPr>
                        <a:t>4,035</a:t>
                      </a:r>
                      <a:r>
                        <a:rPr lang="en-US" sz="1000" b="0" i="0" u="none" strike="noStrike" baseline="0" dirty="0" smtClean="0">
                          <a:solidFill>
                            <a:srgbClr val="000000"/>
                          </a:solidFill>
                          <a:latin typeface="+mn-lt"/>
                        </a:rPr>
                        <a:t> Price Validation runs with no rule violations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0064">
                <a:tc>
                  <a:txBody>
                    <a:bodyPr/>
                    <a:lstStyle/>
                    <a:p>
                      <a:pPr lvl="0" algn="ctr" fontAlgn="b"/>
                      <a:r>
                        <a:rPr lang="en-US" sz="1000" b="0" i="0" u="none" strike="noStrike" dirty="0" smtClean="0">
                          <a:solidFill>
                            <a:srgbClr val="000000"/>
                          </a:solidFill>
                          <a:latin typeface="+mn-lt"/>
                        </a:rPr>
                        <a:t>MO5 Generate 6 Months of LMPs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98.1%.</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1.9%</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0%</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95% of SCED executions completed with LMPs posted on MIS.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baseline="0" dirty="0" smtClean="0">
                          <a:solidFill>
                            <a:srgbClr val="000000"/>
                          </a:solidFill>
                          <a:latin typeface="+mn-lt"/>
                        </a:rPr>
                        <a:t>6/1 - 6/14 period, </a:t>
                      </a:r>
                      <a:r>
                        <a:rPr lang="en-US" sz="1000" b="0" i="0" u="none" strike="noStrike" dirty="0" smtClean="0">
                          <a:solidFill>
                            <a:srgbClr val="000000"/>
                          </a:solidFill>
                          <a:latin typeface="+mn-lt"/>
                        </a:rPr>
                        <a:t>3,971</a:t>
                      </a:r>
                      <a:r>
                        <a:rPr lang="en-US" sz="1000" b="0" i="0" u="none" strike="noStrike" baseline="0" dirty="0" smtClean="0">
                          <a:solidFill>
                            <a:srgbClr val="000000"/>
                          </a:solidFill>
                          <a:latin typeface="+mn-lt"/>
                        </a:rPr>
                        <a:t> </a:t>
                      </a:r>
                      <a:r>
                        <a:rPr lang="en-US" sz="1000" b="0" i="0" u="none" strike="noStrike" dirty="0" smtClean="0">
                          <a:solidFill>
                            <a:srgbClr val="000000"/>
                          </a:solidFill>
                          <a:latin typeface="+mn-lt"/>
                        </a:rPr>
                        <a:t>out of 4,031 </a:t>
                      </a:r>
                      <a:r>
                        <a:rPr lang="en-US" sz="1000" b="0" i="0" u="none" strike="noStrike" baseline="0" dirty="0" smtClean="0">
                          <a:solidFill>
                            <a:srgbClr val="000000"/>
                          </a:solidFill>
                          <a:latin typeface="+mn-lt"/>
                        </a:rPr>
                        <a:t>SCED runs with LMPs posted.</a:t>
                      </a:r>
                      <a:r>
                        <a:rPr lang="en-US" sz="1000" b="0" i="0" u="none" strike="noStrike" dirty="0" smtClean="0">
                          <a:solidFill>
                            <a:srgbClr val="000000"/>
                          </a:solidFill>
                          <a:latin typeface="+mn-lt"/>
                        </a:rPr>
                        <a:t>  </a:t>
                      </a:r>
                    </a:p>
                    <a:p>
                      <a:pPr algn="ctr" fontAlgn="b"/>
                      <a:r>
                        <a:rPr lang="en-US" sz="1000" b="0" i="0" u="none" strike="noStrike" dirty="0" smtClean="0">
                          <a:solidFill>
                            <a:srgbClr val="000000"/>
                          </a:solidFill>
                          <a:latin typeface="+mn-lt"/>
                        </a:rPr>
                        <a:t>  </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0377">
                <a:tc rowSpan="2">
                  <a:txBody>
                    <a:bodyPr/>
                    <a:lstStyle/>
                    <a:p>
                      <a:pPr algn="ctr" fontAlgn="ctr"/>
                      <a:r>
                        <a:rPr lang="en-US" sz="1000" b="0" i="0" u="none" strike="noStrike" dirty="0" smtClean="0">
                          <a:solidFill>
                            <a:srgbClr val="000000"/>
                          </a:solidFill>
                          <a:latin typeface="Arial" pitchFamily="34" charset="0"/>
                          <a:cs typeface="Arial" pitchFamily="34" charset="0"/>
                        </a:rPr>
                        <a:t>CO5 Verify RTM Settlement Statements/CO6</a:t>
                      </a:r>
                      <a:r>
                        <a:rPr lang="en-US" sz="1000" b="0" i="0" u="none" strike="noStrike" baseline="0" dirty="0" smtClean="0">
                          <a:solidFill>
                            <a:srgbClr val="000000"/>
                          </a:solidFill>
                          <a:latin typeface="Arial" pitchFamily="34" charset="0"/>
                          <a:cs typeface="Arial" pitchFamily="34" charset="0"/>
                        </a:rPr>
                        <a:t> Verify RTM Settlement Invoices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 Dollars- Independently Generated RT Calculation Dollars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6660 RTM Statements;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1609 RTM Invoices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All validated $$ = system generated (with some rounding differences) </a:t>
                      </a:r>
                      <a:endParaRPr lang="en-US" sz="1000" b="0" i="0" u="none" strike="noStrike" kern="1200" baseline="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7741">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chemeClr val="tx1"/>
                          </a:solidFill>
                          <a:latin typeface="+mn-lt"/>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Statements/Invoices not posted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6660 RTM Statements;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1609 RTM Invoices</a:t>
                      </a:r>
                    </a:p>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baseline="0" dirty="0" smtClean="0">
                          <a:solidFill>
                            <a:srgbClr val="000000"/>
                          </a:solidFill>
                          <a:latin typeface="+mn-lt"/>
                          <a:ea typeface="+mn-ea"/>
                          <a:cs typeface="+mn-cs"/>
                        </a:rPr>
                        <a:t>All posted on time</a:t>
                      </a:r>
                      <a:endParaRPr lang="en-US" sz="1000" b="0" i="0" u="none" strike="noStrike" kern="1200" baseline="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Day-Ahead Market Metrics</a:t>
            </a:r>
            <a:endParaRPr lang="en-US" dirty="0"/>
          </a:p>
        </p:txBody>
      </p:sp>
      <p:graphicFrame>
        <p:nvGraphicFramePr>
          <p:cNvPr id="5" name="Table 4"/>
          <p:cNvGraphicFramePr>
            <a:graphicFrameLocks noGrp="1"/>
          </p:cNvGraphicFramePr>
          <p:nvPr/>
        </p:nvGraphicFramePr>
        <p:xfrm>
          <a:off x="228600" y="762000"/>
          <a:ext cx="8686800" cy="5120952"/>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39500">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1753">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9500">
                <a:tc rowSpan="2">
                  <a:txBody>
                    <a:bodyPr/>
                    <a:lstStyle/>
                    <a:p>
                      <a:pPr algn="ctr" fontAlgn="ctr"/>
                      <a:r>
                        <a:rPr lang="en-US" sz="1000" b="0" i="0" u="none" strike="noStrike" dirty="0" smtClean="0">
                          <a:solidFill>
                            <a:srgbClr val="000000"/>
                          </a:solidFill>
                          <a:latin typeface="Arial" pitchFamily="34" charset="0"/>
                          <a:cs typeface="Arial" pitchFamily="34" charset="0"/>
                        </a:rPr>
                        <a:t>MP16 DAM Participation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Generation Ratio Share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smtClean="0">
                          <a:solidFill>
                            <a:srgbClr val="000000"/>
                          </a:solidFill>
                          <a:latin typeface="Arial" pitchFamily="34" charset="0"/>
                          <a:cs typeface="Arial" pitchFamily="34" charset="0"/>
                        </a:rPr>
                        <a:t>Participation</a:t>
                      </a:r>
                      <a:r>
                        <a:rPr lang="en-US" sz="1000" b="0" i="0" u="none" strike="noStrike" baseline="0" dirty="0" smtClean="0">
                          <a:solidFill>
                            <a:srgbClr val="000000"/>
                          </a:solidFill>
                          <a:latin typeface="Arial" pitchFamily="34" charset="0"/>
                          <a:cs typeface="Arial" pitchFamily="34" charset="0"/>
                        </a:rPr>
                        <a:t> in 50% of the Day-Ahead Market runs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78/79 QSEs</a:t>
                      </a:r>
                      <a:r>
                        <a:rPr lang="en-US" sz="1000" b="0" i="0" u="none" strike="noStrike" baseline="0" dirty="0" smtClean="0">
                          <a:solidFill>
                            <a:srgbClr val="000000"/>
                          </a:solidFill>
                          <a:latin typeface="Arial" pitchFamily="34" charset="0"/>
                          <a:cs typeface="Arial" pitchFamily="34" charset="0"/>
                        </a:rPr>
                        <a:t> with Resources</a:t>
                      </a:r>
                      <a:endParaRPr lang="en-US" sz="1000" b="0" i="0" u="none" strike="noStrike" dirty="0" smtClean="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3348">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Even</a:t>
                      </a:r>
                      <a:r>
                        <a:rPr lang="en-US" sz="1000" b="0" i="0" u="none" strike="noStrike" baseline="0" dirty="0" smtClean="0">
                          <a:solidFill>
                            <a:srgbClr val="000000"/>
                          </a:solidFill>
                          <a:latin typeface="Arial" pitchFamily="34" charset="0"/>
                          <a:cs typeface="Arial" pitchFamily="34" charset="0"/>
                        </a:rPr>
                        <a:t>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12.6%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143/182</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QSEs w/o Resources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247">
                <a:tc>
                  <a:txBody>
                    <a:bodyPr/>
                    <a:lstStyle/>
                    <a:p>
                      <a:pPr algn="ctr" fontAlgn="ctr"/>
                      <a:r>
                        <a:rPr lang="en-US" sz="1000" b="0" i="0" u="none" strike="noStrike" dirty="0" smtClean="0">
                          <a:solidFill>
                            <a:srgbClr val="000000"/>
                          </a:solidFill>
                          <a:latin typeface="Arial" pitchFamily="34" charset="0"/>
                          <a:cs typeface="Arial" pitchFamily="34" charset="0"/>
                        </a:rPr>
                        <a:t>CO10 Credit Calculations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6/30/2010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r>
                        <a:rPr lang="en-US" sz="1000" b="0" i="0" u="none" strike="noStrike" baseline="0" dirty="0" smtClean="0">
                          <a:solidFill>
                            <a:srgbClr val="000000"/>
                          </a:solidFill>
                          <a:latin typeface="Arial" pitchFamily="34" charset="0"/>
                          <a:cs typeface="Arial" pitchFamily="34" charset="0"/>
                        </a:rPr>
                        <a:t> QSEs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 Ratio Share, Even Weighting</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&lt;= 25% of MPs credit limits inconsistent with protocols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To be determined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1753">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8310">
                <a:tc>
                  <a:txBody>
                    <a:bodyPr/>
                    <a:lstStyle/>
                    <a:p>
                      <a:pPr lvl="0" algn="ctr" fontAlgn="b"/>
                      <a:r>
                        <a:rPr lang="en-US" sz="1000" b="0" i="0" u="none" strike="noStrike" baseline="0" dirty="0" smtClean="0">
                          <a:solidFill>
                            <a:srgbClr val="000000"/>
                          </a:solidFill>
                          <a:latin typeface="Arial" pitchFamily="34" charset="0"/>
                          <a:cs typeface="Arial" pitchFamily="34" charset="0"/>
                        </a:rPr>
                        <a:t>MO8 Verify DAM Execution Quality</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Report</a:t>
                      </a:r>
                      <a:r>
                        <a:rPr lang="en-US" sz="1000" b="0" i="0" u="none" strike="noStrike" baseline="0" dirty="0" smtClean="0">
                          <a:solidFill>
                            <a:srgbClr val="000000"/>
                          </a:solidFill>
                          <a:latin typeface="Arial" pitchFamily="34" charset="0"/>
                          <a:cs typeface="Arial" pitchFamily="34" charset="0"/>
                        </a:rPr>
                        <a:t> in Progress</a:t>
                      </a:r>
                      <a:endParaRPr lang="en-US" sz="1000" b="0" i="0" u="none" strike="noStrike" dirty="0" smtClean="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FFFFFF"/>
                          </a:solidFill>
                          <a:latin typeface="+mn-lt"/>
                        </a:rPr>
                        <a:t>Red</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DAM executions pass the post-execution price validations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Report in progress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3684">
                <a:tc>
                  <a:txBody>
                    <a:bodyPr/>
                    <a:lstStyle/>
                    <a:p>
                      <a:pPr lvl="0" algn="ctr" fontAlgn="b"/>
                      <a:r>
                        <a:rPr lang="en-US" sz="1000" b="0" i="0" u="none" strike="noStrike" baseline="0" dirty="0" smtClean="0">
                          <a:solidFill>
                            <a:srgbClr val="000000"/>
                          </a:solidFill>
                          <a:latin typeface="Arial" pitchFamily="34" charset="0"/>
                          <a:cs typeface="Arial" pitchFamily="34" charset="0"/>
                        </a:rPr>
                        <a:t>MO9 Generate DAM LMPs</a:t>
                      </a:r>
                      <a:endParaRPr lang="en-US" sz="1000" b="0" i="0" u="none" strike="noStrike" baseline="0" dirty="0">
                        <a:solidFill>
                          <a:srgbClr val="000000"/>
                        </a:solidFill>
                        <a:latin typeface="Arial" pitchFamily="34" charset="0"/>
                        <a:cs typeface="Arial" pitchFamily="34" charset="0"/>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kern="1200" dirty="0" smtClean="0">
                          <a:solidFill>
                            <a:schemeClr val="tx1"/>
                          </a:solidFill>
                          <a:latin typeface="+mn-lt"/>
                          <a:ea typeface="+mn-ea"/>
                          <a:cs typeface="+mn-cs"/>
                        </a:rPr>
                        <a:t>95 percent DAM execution as evidenced by DAM LMP postings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6/1 – 6/14 – 7/7 DAM runs execute(doesn’t measure</a:t>
                      </a:r>
                      <a:r>
                        <a:rPr lang="en-US" sz="1000" b="0" i="0" u="none" strike="noStrike" baseline="0" dirty="0" smtClean="0">
                          <a:solidFill>
                            <a:srgbClr val="000000"/>
                          </a:solidFill>
                          <a:latin typeface="+mn-lt"/>
                        </a:rPr>
                        <a:t> quality)</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41576">
                <a:tc>
                  <a:txBody>
                    <a:bodyPr/>
                    <a:lstStyle/>
                    <a:p>
                      <a:pPr lvl="0" algn="ctr" fontAlgn="b"/>
                      <a:r>
                        <a:rPr lang="en-US" sz="1000" b="0" i="0" u="none" strike="noStrike" baseline="0" dirty="0" smtClean="0">
                          <a:solidFill>
                            <a:srgbClr val="000000"/>
                          </a:solidFill>
                          <a:latin typeface="Arial" pitchFamily="34" charset="0"/>
                          <a:cs typeface="Arial" pitchFamily="34" charset="0"/>
                        </a:rPr>
                        <a:t>MO10 DRUC Execution</a:t>
                      </a:r>
                      <a:endParaRPr lang="en-US" sz="1000" b="0" i="0" u="none" strike="noStrike" baseline="0" dirty="0">
                        <a:solidFill>
                          <a:srgbClr val="000000"/>
                        </a:solidFill>
                        <a:latin typeface="Arial" pitchFamily="34" charset="0"/>
                        <a:cs typeface="Arial" pitchFamily="34" charset="0"/>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smtClean="0">
                          <a:solidFill>
                            <a:srgbClr val="000000"/>
                          </a:solidFill>
                          <a:latin typeface="+mn-lt"/>
                        </a:rPr>
                        <a:t>ERCOT</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N/A</a:t>
                      </a:r>
                      <a:endParaRPr lang="en-US" sz="1000" kern="1200" dirty="0" smtClean="0">
                        <a:solidFill>
                          <a:schemeClr val="tx1"/>
                        </a:solidFill>
                        <a:latin typeface="+mn-lt"/>
                        <a:ea typeface="+mn-ea"/>
                        <a:cs typeface="+mn-cs"/>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kern="1200" dirty="0" smtClean="0">
                          <a:solidFill>
                            <a:schemeClr val="tx1"/>
                          </a:solidFill>
                          <a:latin typeface="+mn-lt"/>
                          <a:ea typeface="+mn-ea"/>
                          <a:cs typeface="+mn-cs"/>
                        </a:rPr>
                        <a:t>95 percent DRUC execution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6/1</a:t>
                      </a:r>
                      <a:r>
                        <a:rPr lang="en-US" sz="1000" b="0" i="0" u="none" strike="noStrike" baseline="0" dirty="0" smtClean="0">
                          <a:solidFill>
                            <a:srgbClr val="000000"/>
                          </a:solidFill>
                          <a:latin typeface="+mn-lt"/>
                        </a:rPr>
                        <a:t> – 6/14</a:t>
                      </a:r>
                      <a:r>
                        <a:rPr lang="en-US" sz="1000" b="0" i="0" u="none" strike="noStrike" dirty="0" smtClean="0">
                          <a:solidFill>
                            <a:srgbClr val="000000"/>
                          </a:solidFill>
                          <a:latin typeface="+mn-lt"/>
                        </a:rPr>
                        <a:t> -  7 out</a:t>
                      </a:r>
                      <a:r>
                        <a:rPr lang="en-US" sz="1000" b="0" i="0" u="none" strike="noStrike" baseline="0" dirty="0" smtClean="0">
                          <a:solidFill>
                            <a:srgbClr val="000000"/>
                          </a:solidFill>
                          <a:latin typeface="+mn-lt"/>
                        </a:rPr>
                        <a:t> of 7 DRUC runs executed (doesn’t measure quality)</a:t>
                      </a:r>
                      <a:r>
                        <a:rPr lang="en-US" sz="1000" b="0" i="0" u="none" strike="noStrike" dirty="0" smtClean="0">
                          <a:solidFill>
                            <a:srgbClr val="000000"/>
                          </a:solidFill>
                          <a:latin typeface="+mn-lt"/>
                        </a:rPr>
                        <a:t> </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2742">
                <a:tc rowSpan="2">
                  <a:txBody>
                    <a:bodyPr/>
                    <a:lstStyle/>
                    <a:p>
                      <a:pPr algn="ctr" fontAlgn="ctr"/>
                      <a:r>
                        <a:rPr lang="en-US" sz="1000" b="0" i="0" u="none" strike="noStrike" dirty="0" smtClean="0">
                          <a:solidFill>
                            <a:srgbClr val="000000"/>
                          </a:solidFill>
                          <a:latin typeface="Arial" pitchFamily="34" charset="0"/>
                          <a:cs typeface="Arial" pitchFamily="34" charset="0"/>
                        </a:rPr>
                        <a:t>CO3</a:t>
                      </a:r>
                      <a:r>
                        <a:rPr lang="en-US" sz="1000" b="0" i="0" u="none" strike="noStrike" baseline="0" dirty="0" smtClean="0">
                          <a:solidFill>
                            <a:srgbClr val="000000"/>
                          </a:solidFill>
                          <a:latin typeface="Arial" pitchFamily="34" charset="0"/>
                          <a:cs typeface="Arial" pitchFamily="34" charset="0"/>
                        </a:rPr>
                        <a:t> Verify DAM Settlement Statements/</a:t>
                      </a:r>
                      <a:r>
                        <a:rPr lang="en-US" sz="1000" b="0" i="0" u="none" strike="noStrike" dirty="0" smtClean="0">
                          <a:solidFill>
                            <a:srgbClr val="000000"/>
                          </a:solidFill>
                          <a:latin typeface="Arial" pitchFamily="34" charset="0"/>
                          <a:cs typeface="Arial" pitchFamily="34" charset="0"/>
                        </a:rPr>
                        <a:t>CO7 Verify DAM Invoices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 Dollars- Independently Generated RT Calculation Dollars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sz="1000" b="0" i="0" u="none" strike="noStrike" kern="1200" dirty="0" smtClean="0">
                          <a:solidFill>
                            <a:srgbClr val="000000"/>
                          </a:solidFill>
                          <a:latin typeface="+mn-lt"/>
                          <a:ea typeface="+mn-ea"/>
                          <a:cs typeface="+mn-cs"/>
                        </a:rPr>
                        <a:t>4715 DAM Statements and Invoices</a:t>
                      </a:r>
                    </a:p>
                    <a:p>
                      <a:pPr marL="0" algn="ctr" defTabSz="914400" rtl="0" eaLnBrk="1" fontAlgn="b" latinLnBrk="0" hangingPunct="1"/>
                      <a:r>
                        <a:rPr lang="en-US" sz="1000" b="0" i="0" u="none" strike="noStrike" kern="1200" dirty="0" smtClean="0">
                          <a:solidFill>
                            <a:srgbClr val="000000"/>
                          </a:solidFill>
                          <a:latin typeface="+mn-lt"/>
                          <a:ea typeface="+mn-ea"/>
                          <a:cs typeface="+mn-cs"/>
                        </a:rPr>
                        <a:t>All validated $$ = system generated (with some rounding differences)</a:t>
                      </a:r>
                      <a:endParaRPr lang="en-US" sz="1000" b="0" i="0" u="none" strike="noStrike" kern="120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24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System Generated RT Statements/Invoices not posted = 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b" latinLnBrk="0" hangingPunct="1"/>
                      <a:r>
                        <a:rPr lang="en-US" sz="1000" b="0" i="0" u="none" strike="noStrike" kern="1200" dirty="0" smtClean="0">
                          <a:solidFill>
                            <a:srgbClr val="000000"/>
                          </a:solidFill>
                          <a:latin typeface="+mn-lt"/>
                          <a:ea typeface="+mn-ea"/>
                          <a:cs typeface="+mn-cs"/>
                        </a:rPr>
                        <a:t>4715 DAM Statements and Invoices</a:t>
                      </a:r>
                    </a:p>
                    <a:p>
                      <a:pPr marL="0" algn="ctr" defTabSz="914400" rtl="0" eaLnBrk="1" fontAlgn="b" latinLnBrk="0" hangingPunct="1"/>
                      <a:r>
                        <a:rPr lang="en-US" sz="1000" b="0" i="0" u="none" strike="noStrike" kern="1200" dirty="0" smtClean="0">
                          <a:solidFill>
                            <a:srgbClr val="000000"/>
                          </a:solidFill>
                          <a:latin typeface="+mn-lt"/>
                          <a:ea typeface="+mn-ea"/>
                          <a:cs typeface="+mn-cs"/>
                        </a:rPr>
                        <a:t>All posted on time</a:t>
                      </a:r>
                      <a:endParaRPr lang="en-US" sz="1000" b="0" i="0" u="none" strike="noStrike" kern="1200" dirty="0">
                        <a:solidFill>
                          <a:srgbClr val="000000"/>
                        </a:solidFill>
                        <a:latin typeface="+mn-lt"/>
                        <a:ea typeface="+mn-ea"/>
                        <a:cs typeface="+mn-cs"/>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7247">
                <a:tc>
                  <a:txBody>
                    <a:bodyPr/>
                    <a:lstStyle/>
                    <a:p>
                      <a:pPr algn="ctr" fontAlgn="ctr"/>
                      <a:r>
                        <a:rPr lang="en-US" sz="1000" b="0" i="0" u="none" strike="noStrike" dirty="0" smtClean="0">
                          <a:solidFill>
                            <a:srgbClr val="000000"/>
                          </a:solidFill>
                          <a:latin typeface="Arial" pitchFamily="34" charset="0"/>
                          <a:cs typeface="Arial" pitchFamily="34" charset="0"/>
                        </a:rPr>
                        <a:t>CO10 Credit Calculations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6/30/2010</a:t>
                      </a:r>
                    </a:p>
                    <a:p>
                      <a:pPr algn="ctr" fontAlgn="b"/>
                      <a:endParaRPr lang="en-US" sz="1000" b="0" i="0" u="none" strike="noStrike" dirty="0" smtClean="0">
                        <a:solidFill>
                          <a:schemeClr val="tx1"/>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ERCOT performs credit calcs for a stat. sample of MPs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To be determined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228600" y="5867400"/>
            <a:ext cx="8686800" cy="400110"/>
          </a:xfrm>
          <a:prstGeom prst="rect">
            <a:avLst/>
          </a:prstGeom>
          <a:noFill/>
        </p:spPr>
        <p:txBody>
          <a:bodyPr wrap="square" rtlCol="0">
            <a:spAutoFit/>
          </a:bodyPr>
          <a:lstStyle/>
          <a:p>
            <a:pPr marL="228600" indent="-228600">
              <a:buAutoNum type="arabicPeriod"/>
            </a:pPr>
            <a:r>
              <a:rPr lang="en-US" sz="1000" dirty="0" smtClean="0"/>
              <a:t>MP16 – Metric is based on a 2 week rolling average (6/7 – 6/18 – 9 runs).</a:t>
            </a:r>
          </a:p>
          <a:p>
            <a:pPr marL="228600" indent="-228600">
              <a:buAutoNum type="arabicPeriod"/>
            </a:pPr>
            <a:r>
              <a:rPr lang="en-US" sz="1000" dirty="0" smtClean="0"/>
              <a:t>MP16 – 97% Load participating.</a:t>
            </a:r>
          </a:p>
        </p:txBody>
      </p:sp>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7"/>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28600" y="533400"/>
          <a:ext cx="8686800" cy="5238624"/>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243396">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23733">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a:txBody>
                    <a:bodyPr/>
                    <a:lstStyle/>
                    <a:p>
                      <a:pPr algn="ctr" fontAlgn="ctr"/>
                      <a:r>
                        <a:rPr lang="en-US" sz="1000" b="0" i="0" u="none" strike="noStrike" dirty="0" smtClean="0">
                          <a:solidFill>
                            <a:srgbClr val="000000"/>
                          </a:solidFill>
                          <a:latin typeface="Arial" pitchFamily="34" charset="0"/>
                          <a:cs typeface="Arial" pitchFamily="34" charset="0"/>
                        </a:rPr>
                        <a:t>MP14-C TSP Model Validation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TSPs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Ownership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Network Model data validated by TSP</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24/28 </a:t>
                      </a:r>
                      <a:r>
                        <a:rPr lang="en-US" sz="1000" b="0" i="0" u="none" strike="noStrike" dirty="0">
                          <a:solidFill>
                            <a:srgbClr val="000000"/>
                          </a:solidFill>
                          <a:latin typeface="Arial" pitchFamily="34" charset="0"/>
                          <a:cs typeface="Arial" pitchFamily="34" charset="0"/>
                        </a:rPr>
                        <a:t>TSPs have submitted model validation e-mail to ERCOT.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MP6 Telemetry Compliance with Nodal Protocols 3.10.7.5</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Expected State Estimator telemetry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78/78 complete.  3502 total SE points provided  </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3396">
                <a:tc vMerge="1">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Green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0.0%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Expected SCED telemetry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78/78 complete.  7629 </a:t>
                      </a:r>
                      <a:r>
                        <a:rPr lang="en-US" sz="1000" b="0" i="0" u="none" strike="noStrike" dirty="0">
                          <a:solidFill>
                            <a:srgbClr val="000000"/>
                          </a:solidFill>
                          <a:latin typeface="+mn-lt"/>
                        </a:rPr>
                        <a:t>SCED points </a:t>
                      </a:r>
                      <a:r>
                        <a:rPr lang="en-US" sz="1000" b="0" i="0" u="none" strike="noStrike" dirty="0" smtClean="0">
                          <a:solidFill>
                            <a:srgbClr val="000000"/>
                          </a:solidFill>
                          <a:latin typeface="+mn-lt"/>
                        </a:rPr>
                        <a:t>provided</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vMerge="1">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Green</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mn-lt"/>
                        </a:rPr>
                        <a:t>TSPs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mn-lt"/>
                        </a:rPr>
                        <a:t>Ownership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99.3%</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.7%</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mn-lt"/>
                        </a:rPr>
                        <a:t>Expected TSP telemetry per ICCP Handbook submitted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14/17 </a:t>
                      </a:r>
                      <a:r>
                        <a:rPr lang="en-US" sz="1000" b="0" i="0" u="none" strike="noStrike" dirty="0">
                          <a:solidFill>
                            <a:srgbClr val="000000"/>
                          </a:solidFill>
                          <a:latin typeface="+mn-lt"/>
                        </a:rPr>
                        <a:t>TSPs </a:t>
                      </a:r>
                      <a:r>
                        <a:rPr lang="en-US" sz="1000" b="0" i="0" u="none" strike="noStrike" dirty="0" smtClean="0">
                          <a:solidFill>
                            <a:srgbClr val="000000"/>
                          </a:solidFill>
                          <a:latin typeface="+mn-lt"/>
                        </a:rPr>
                        <a:t>above</a:t>
                      </a:r>
                      <a:r>
                        <a:rPr lang="en-US" sz="1000" b="0" i="0" u="none" strike="noStrike" baseline="0" dirty="0" smtClean="0">
                          <a:solidFill>
                            <a:srgbClr val="000000"/>
                          </a:solidFill>
                          <a:latin typeface="+mn-lt"/>
                        </a:rPr>
                        <a:t> 98% threshold for GREEN.  143</a:t>
                      </a:r>
                      <a:r>
                        <a:rPr lang="en-US" sz="1000" b="0" i="0" u="none" strike="noStrike" dirty="0" smtClean="0">
                          <a:solidFill>
                            <a:srgbClr val="000000"/>
                          </a:solidFill>
                          <a:latin typeface="+mn-lt"/>
                        </a:rPr>
                        <a:t> points outstanding</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a:txBody>
                    <a:bodyPr/>
                    <a:lstStyle/>
                    <a:p>
                      <a:pPr lvl="0" algn="ctr" fontAlgn="ctr"/>
                      <a:r>
                        <a:rPr lang="en-US" sz="1000" b="0" i="0" u="none" strike="noStrike" dirty="0" smtClean="0">
                          <a:solidFill>
                            <a:srgbClr val="000000"/>
                          </a:solidFill>
                          <a:latin typeface="Arial" pitchFamily="34" charset="0"/>
                          <a:cs typeface="Arial" pitchFamily="34" charset="0"/>
                        </a:rPr>
                        <a:t>N2 Telemetry</a:t>
                      </a:r>
                      <a:r>
                        <a:rPr lang="en-US" sz="1000" b="0" i="0" u="none" strike="noStrike" baseline="0" dirty="0" smtClean="0">
                          <a:solidFill>
                            <a:srgbClr val="000000"/>
                          </a:solidFill>
                          <a:latin typeface="Arial" pitchFamily="34" charset="0"/>
                          <a:cs typeface="Arial" pitchFamily="34" charset="0"/>
                        </a:rPr>
                        <a:t> ICCP System Failover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Green/White only</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QSERs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Generation Ratio Share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68.9%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kern="1200" dirty="0" smtClean="0">
                          <a:solidFill>
                            <a:schemeClr val="tx1"/>
                          </a:solidFill>
                          <a:latin typeface="+mn-lt"/>
                          <a:ea typeface="+mn-ea"/>
                          <a:cs typeface="+mn-cs"/>
                        </a:rPr>
                        <a:t>ICCP Failover test completed successfully prior to the 8-hour LFC  test.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37/78 QSERs completed ICCP telemetry failover test.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a:txBody>
                    <a:bodyPr/>
                    <a:lstStyle/>
                    <a:p>
                      <a:pPr algn="ctr" fontAlgn="ctr"/>
                      <a:r>
                        <a:rPr lang="en-US" sz="1000" b="0" i="0" u="none" strike="noStrike" dirty="0" smtClean="0">
                          <a:solidFill>
                            <a:srgbClr val="000000"/>
                          </a:solidFill>
                          <a:latin typeface="Arial" pitchFamily="34" charset="0"/>
                          <a:cs typeface="Arial" pitchFamily="34" charset="0"/>
                        </a:rPr>
                        <a:t>MP18 Mapping of Resources and Loads in Private Use Networks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6/30/2010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QSERs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 of QSE(n) PUN Points Provided / # of QSE(n) PUN Points Expected</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306 points across</a:t>
                      </a:r>
                      <a:r>
                        <a:rPr lang="en-US" sz="1000" b="0" i="0" u="none" strike="noStrike" baseline="0" dirty="0" smtClean="0">
                          <a:solidFill>
                            <a:srgbClr val="000000"/>
                          </a:solidFill>
                          <a:latin typeface="+mn-lt"/>
                        </a:rPr>
                        <a:t> 7 QSEs with Resources.  15 points still assigned to TSP.</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3059">
                <a:tc>
                  <a:txBody>
                    <a:bodyPr/>
                    <a:lstStyle/>
                    <a:p>
                      <a:pPr algn="ctr" fontAlgn="ctr"/>
                      <a:r>
                        <a:rPr lang="en-US" sz="1000" b="0" i="0" u="none" strike="noStrike" dirty="0" smtClean="0">
                          <a:solidFill>
                            <a:srgbClr val="000000"/>
                          </a:solidFill>
                          <a:latin typeface="Arial" pitchFamily="34" charset="0"/>
                          <a:cs typeface="Arial" pitchFamily="34" charset="0"/>
                        </a:rPr>
                        <a:t>MP21 WGRs</a:t>
                      </a:r>
                      <a:r>
                        <a:rPr lang="en-US" sz="1000" b="0" i="0" u="none" strike="noStrike" baseline="0" dirty="0" smtClean="0">
                          <a:solidFill>
                            <a:srgbClr val="000000"/>
                          </a:solidFill>
                          <a:latin typeface="Arial" pitchFamily="34" charset="0"/>
                          <a:cs typeface="Arial" pitchFamily="34" charset="0"/>
                        </a:rPr>
                        <a:t> </a:t>
                      </a:r>
                      <a:r>
                        <a:rPr lang="en-US" sz="1000" b="0" i="0" u="none" strike="noStrike" dirty="0" smtClean="0">
                          <a:solidFill>
                            <a:srgbClr val="000000"/>
                          </a:solidFill>
                          <a:latin typeface="Arial" pitchFamily="34" charset="0"/>
                          <a:cs typeface="Arial" pitchFamily="34" charset="0"/>
                        </a:rPr>
                        <a:t>ICCP Meteorological</a:t>
                      </a:r>
                      <a:r>
                        <a:rPr lang="en-US" sz="1000" b="0" i="0" u="none" strike="noStrike" baseline="0" dirty="0" smtClean="0">
                          <a:solidFill>
                            <a:srgbClr val="000000"/>
                          </a:solidFill>
                          <a:latin typeface="Arial" pitchFamily="34" charset="0"/>
                          <a:cs typeface="Arial" pitchFamily="34" charset="0"/>
                        </a:rPr>
                        <a:t> Telemetry</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6/30/2010</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REs</a:t>
                      </a:r>
                      <a:r>
                        <a:rPr lang="en-US" sz="1000" b="0" i="0" u="none" strike="noStrike" baseline="0" dirty="0" smtClean="0">
                          <a:solidFill>
                            <a:srgbClr val="000000"/>
                          </a:solidFill>
                          <a:latin typeface="+mn-lt"/>
                        </a:rPr>
                        <a:t> (only WGRs)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Registered MW Capacity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WGRs must meet</a:t>
                      </a:r>
                      <a:r>
                        <a:rPr lang="en-US" sz="1000" b="0" i="0" u="none" strike="noStrike" baseline="0" dirty="0" smtClean="0">
                          <a:solidFill>
                            <a:srgbClr val="000000"/>
                          </a:solidFill>
                          <a:latin typeface="+mn-lt"/>
                        </a:rPr>
                        <a:t> reasonability tests for MET ICCP</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To be determined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rowSpan="2">
                  <a:txBody>
                    <a:bodyPr/>
                    <a:lstStyle/>
                    <a:p>
                      <a:pPr algn="ctr" fontAlgn="ctr"/>
                      <a:r>
                        <a:rPr lang="en-US" sz="1000" b="0" i="0" u="none" strike="noStrike" dirty="0" smtClean="0">
                          <a:solidFill>
                            <a:srgbClr val="000000"/>
                          </a:solidFill>
                          <a:latin typeface="Arial" pitchFamily="34" charset="0"/>
                          <a:cs typeface="Arial" pitchFamily="34" charset="0"/>
                        </a:rPr>
                        <a:t>MP23 Telemetry Quality (MP to ICCP server)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6/30/2010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TSPs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Ownership Ratio Share</a:t>
                      </a:r>
                    </a:p>
                    <a:p>
                      <a:pPr algn="ctr" fontAlgn="ct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 of TSP(n)</a:t>
                      </a:r>
                      <a:r>
                        <a:rPr lang="en-US" sz="1000" b="0" i="0" u="none" strike="noStrike" baseline="0" dirty="0" smtClean="0">
                          <a:solidFill>
                            <a:srgbClr val="000000"/>
                          </a:solidFill>
                          <a:latin typeface="+mn-lt"/>
                        </a:rPr>
                        <a:t> </a:t>
                      </a:r>
                      <a:r>
                        <a:rPr lang="en-US" sz="1000" b="0" i="0" u="none" strike="noStrike" dirty="0" smtClean="0">
                          <a:solidFill>
                            <a:srgbClr val="000000"/>
                          </a:solidFill>
                          <a:latin typeface="+mn-lt"/>
                        </a:rPr>
                        <a:t>Suspect/Bad points provided / # of TSP(n) points total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1077 Suspect/Bad points (98.3%</a:t>
                      </a:r>
                      <a:r>
                        <a:rPr lang="en-US" sz="1000" b="0" i="0" u="none" strike="noStrike" baseline="0" dirty="0" smtClean="0">
                          <a:solidFill>
                            <a:srgbClr val="000000"/>
                          </a:solidFill>
                          <a:latin typeface="+mn-lt"/>
                        </a:rPr>
                        <a:t> good quality).</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2722">
                <a:tc vMerge="1">
                  <a:txBody>
                    <a:bodyPr/>
                    <a:lstStyle/>
                    <a:p>
                      <a:pPr algn="l"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6/30/2010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000" b="0" i="0" u="none" strike="noStrike" dirty="0" smtClean="0">
                          <a:solidFill>
                            <a:srgbClr val="000000"/>
                          </a:solidFill>
                          <a:latin typeface="+mn-lt"/>
                        </a:rPr>
                        <a:t>QSERs</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 of QSER(n) Suspect/Bad points provides / # of QSER(n) points total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277 Suspect/Bad</a:t>
                      </a:r>
                      <a:r>
                        <a:rPr lang="en-US" sz="1000" b="0" i="0" u="none" strike="noStrike" baseline="0" dirty="0" smtClean="0">
                          <a:solidFill>
                            <a:srgbClr val="000000"/>
                          </a:solidFill>
                          <a:latin typeface="+mn-lt"/>
                        </a:rPr>
                        <a:t> points (98% good quality)</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a:xfrm>
            <a:off x="228600" y="0"/>
            <a:ext cx="8991600" cy="528638"/>
          </a:xfrm>
        </p:spPr>
        <p:txBody>
          <a:bodyPr/>
          <a:lstStyle/>
          <a:p>
            <a:r>
              <a:rPr lang="en-US" dirty="0" smtClean="0"/>
              <a:t>Network Modeling Metrics</a:t>
            </a:r>
            <a:endParaRPr lang="en-US" dirty="0"/>
          </a:p>
        </p:txBody>
      </p:sp>
      <p:sp>
        <p:nvSpPr>
          <p:cNvPr id="8" name="TextBox 7"/>
          <p:cNvSpPr txBox="1"/>
          <p:nvPr/>
        </p:nvSpPr>
        <p:spPr>
          <a:xfrm>
            <a:off x="228600" y="5846802"/>
            <a:ext cx="8686800" cy="400110"/>
          </a:xfrm>
          <a:prstGeom prst="rect">
            <a:avLst/>
          </a:prstGeom>
          <a:noFill/>
        </p:spPr>
        <p:txBody>
          <a:bodyPr wrap="square" rtlCol="0">
            <a:spAutoFit/>
          </a:bodyPr>
          <a:lstStyle/>
          <a:p>
            <a:pPr marL="228600" indent="-228600">
              <a:buAutoNum type="arabicPeriod"/>
            </a:pPr>
            <a:r>
              <a:rPr lang="en-US" sz="1000" dirty="0" smtClean="0"/>
              <a:t>MP6 does </a:t>
            </a:r>
            <a:r>
              <a:rPr lang="en-US" sz="1000" dirty="0" smtClean="0">
                <a:solidFill>
                  <a:srgbClr val="000000"/>
                </a:solidFill>
              </a:rPr>
              <a:t>not include 405 QSE CB and DSC points from TSP outreach.   ERCOT is determining whether these rollback into the QSER MP6 measurement.</a:t>
            </a:r>
            <a:endParaRPr lang="en-US" sz="1000" dirty="0" smtClean="0"/>
          </a:p>
        </p:txBody>
      </p:sp>
      <p:sp>
        <p:nvSpPr>
          <p:cNvPr id="9"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6" name="Date Placeholder 5"/>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Model Metrics</a:t>
            </a:r>
            <a:endParaRPr lang="en-US" dirty="0"/>
          </a:p>
        </p:txBody>
      </p:sp>
      <p:sp>
        <p:nvSpPr>
          <p:cNvPr id="5" name="Title 1"/>
          <p:cNvSpPr txBox="1">
            <a:spLocks/>
          </p:cNvSpPr>
          <p:nvPr/>
        </p:nvSpPr>
        <p:spPr bwMode="auto">
          <a:xfrm>
            <a:off x="228600" y="1066800"/>
            <a:ext cx="8991600" cy="5286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chemeClr val="bg1"/>
                </a:solidFill>
                <a:effectLst/>
                <a:uLnTx/>
                <a:uFillTx/>
                <a:latin typeface="+mj-lt"/>
                <a:ea typeface="+mj-ea"/>
                <a:cs typeface="+mj-cs"/>
              </a:rPr>
              <a:t>Network Modeling Metrics</a:t>
            </a:r>
            <a:endParaRPr kumimoji="0" lang="en-US" sz="1800" b="0" i="0" u="none" strike="noStrike" kern="0" cap="none" spc="0" normalizeH="0" baseline="0" noProof="0" dirty="0">
              <a:ln>
                <a:noFill/>
              </a:ln>
              <a:solidFill>
                <a:schemeClr val="bg1"/>
              </a:solidFill>
              <a:effectLst/>
              <a:uLnTx/>
              <a:uFillTx/>
              <a:latin typeface="+mj-lt"/>
              <a:ea typeface="+mj-ea"/>
              <a:cs typeface="+mj-cs"/>
            </a:endParaRPr>
          </a:p>
        </p:txBody>
      </p:sp>
      <p:graphicFrame>
        <p:nvGraphicFramePr>
          <p:cNvPr id="6" name="Table 5"/>
          <p:cNvGraphicFramePr>
            <a:graphicFrameLocks noGrp="1"/>
          </p:cNvGraphicFramePr>
          <p:nvPr/>
        </p:nvGraphicFramePr>
        <p:xfrm>
          <a:off x="228600" y="791544"/>
          <a:ext cx="8686800" cy="5228256"/>
        </p:xfrm>
        <a:graphic>
          <a:graphicData uri="http://schemas.openxmlformats.org/drawingml/2006/table">
            <a:tbl>
              <a:tblPr/>
              <a:tblGrid>
                <a:gridCol w="1342506"/>
                <a:gridCol w="789709"/>
                <a:gridCol w="552797"/>
                <a:gridCol w="789709"/>
                <a:gridCol w="673030"/>
                <a:gridCol w="590505"/>
                <a:gridCol w="552797"/>
                <a:gridCol w="652547"/>
                <a:gridCol w="1338760"/>
                <a:gridCol w="1404440"/>
              </a:tblGrid>
              <a:tr h="199638">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01488">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7788">
                <a:tc>
                  <a:txBody>
                    <a:bodyPr/>
                    <a:lstStyle/>
                    <a:p>
                      <a:pPr algn="ctr" fontAlgn="ctr"/>
                      <a:r>
                        <a:rPr lang="en-US" sz="1000" b="0" i="0" u="none" strike="noStrike" dirty="0" smtClean="0">
                          <a:solidFill>
                            <a:srgbClr val="000000"/>
                          </a:solidFill>
                          <a:latin typeface="Arial" pitchFamily="34" charset="0"/>
                          <a:cs typeface="Arial" pitchFamily="34" charset="0"/>
                        </a:rPr>
                        <a:t>EMO9(A)</a:t>
                      </a:r>
                      <a:r>
                        <a:rPr lang="en-US" sz="1000" b="0" i="0" u="none" strike="noStrike" baseline="0" dirty="0" smtClean="0">
                          <a:solidFill>
                            <a:srgbClr val="000000"/>
                          </a:solidFill>
                          <a:latin typeface="Arial" pitchFamily="34" charset="0"/>
                          <a:cs typeface="Arial" pitchFamily="34" charset="0"/>
                        </a:rPr>
                        <a:t> State Estimator Standards Performance</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Amber</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State Estimator converges 97% during monthly test period</a:t>
                      </a:r>
                      <a:r>
                        <a:rPr lang="en-US" sz="1000" b="0" i="0" u="none" strike="noStrike" baseline="0" dirty="0" smtClean="0">
                          <a:solidFill>
                            <a:srgbClr val="000000"/>
                          </a:solidFill>
                          <a:latin typeface="Arial" pitchFamily="34" charset="0"/>
                          <a:cs typeface="Arial" pitchFamily="34" charset="0"/>
                        </a:rPr>
                        <a:t>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95.44% Convergence for State Estimator for the month of May.</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rowSpan="3">
                  <a:txBody>
                    <a:bodyPr/>
                    <a:lstStyle/>
                    <a:p>
                      <a:pPr algn="ctr" fontAlgn="ctr"/>
                      <a:r>
                        <a:rPr lang="en-US" sz="1000" b="0" i="0" u="none" strike="noStrike" dirty="0" smtClean="0">
                          <a:solidFill>
                            <a:srgbClr val="000000"/>
                          </a:solidFill>
                          <a:latin typeface="Arial" pitchFamily="34" charset="0"/>
                          <a:cs typeface="Arial" pitchFamily="34" charset="0"/>
                        </a:rPr>
                        <a:t>EMO9(B) RTCA </a:t>
                      </a:r>
                      <a:r>
                        <a:rPr lang="en-US" sz="1000" b="0" i="0" u="none" strike="noStrike" baseline="0" dirty="0" smtClean="0">
                          <a:solidFill>
                            <a:srgbClr val="000000"/>
                          </a:solidFill>
                          <a:latin typeface="Arial" pitchFamily="34" charset="0"/>
                          <a:cs typeface="Arial" pitchFamily="34" charset="0"/>
                        </a:rPr>
                        <a:t>Modeling Differences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96.8%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impedance values matched between Zonal/Nodal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97.9% match for impedances for lines and transformers.  6718 lines and transformers in Nodal.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96.8%</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dynamic line ratings matched between Zonal/Nodal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97.5% match for ratings</a:t>
                      </a:r>
                      <a:r>
                        <a:rPr lang="en-US" sz="1000" b="0" i="0" u="none" strike="noStrike" baseline="0" dirty="0" smtClean="0">
                          <a:solidFill>
                            <a:srgbClr val="000000"/>
                          </a:solidFill>
                          <a:latin typeface="+mn-lt"/>
                        </a:rPr>
                        <a:t> for lines.  5288 lines in Nodal.</a:t>
                      </a:r>
                      <a:endParaRPr lang="en-US" sz="1000" b="0" i="0" u="none" strike="noStrike" dirty="0">
                        <a:solidFill>
                          <a:srgbClr val="000000"/>
                        </a:solidFill>
                        <a:latin typeface="+mn-lt"/>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v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Red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84.33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95% of</a:t>
                      </a:r>
                      <a:r>
                        <a:rPr lang="en-US" sz="1000" b="0" i="0" u="none" strike="noStrike" baseline="0" dirty="0" smtClean="0">
                          <a:solidFill>
                            <a:srgbClr val="000000"/>
                          </a:solidFill>
                          <a:latin typeface="Arial" pitchFamily="34" charset="0"/>
                          <a:cs typeface="Arial" pitchFamily="34" charset="0"/>
                        </a:rPr>
                        <a:t> load tap setting values matched between Zonal/Nodal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baseline="0" dirty="0" smtClean="0">
                          <a:solidFill>
                            <a:schemeClr val="tx1"/>
                          </a:solidFill>
                          <a:latin typeface="Arial" pitchFamily="34" charset="0"/>
                          <a:cs typeface="Arial" pitchFamily="34" charset="0"/>
                        </a:rPr>
                        <a:t>84.3% Match for transformer tap settings.  1430 </a:t>
                      </a:r>
                      <a:r>
                        <a:rPr lang="en-US" sz="1000" b="0" i="0" u="none" strike="noStrike" baseline="0" dirty="0" err="1" smtClean="0">
                          <a:solidFill>
                            <a:schemeClr val="tx1"/>
                          </a:solidFill>
                          <a:latin typeface="Arial" pitchFamily="34" charset="0"/>
                          <a:cs typeface="Arial" pitchFamily="34" charset="0"/>
                        </a:rPr>
                        <a:t>xfrms</a:t>
                      </a:r>
                      <a:r>
                        <a:rPr lang="en-US" sz="1000" b="0" i="0" u="none" strike="noStrike" baseline="0" dirty="0" smtClean="0">
                          <a:solidFill>
                            <a:schemeClr val="tx1"/>
                          </a:solidFill>
                          <a:latin typeface="Arial" pitchFamily="34" charset="0"/>
                          <a:cs typeface="Arial" pitchFamily="34" charset="0"/>
                        </a:rPr>
                        <a:t> in Nodal.</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5937">
                <a:tc>
                  <a:txBody>
                    <a:bodyPr/>
                    <a:lstStyle/>
                    <a:p>
                      <a:pPr algn="ctr" fontAlgn="ctr"/>
                      <a:r>
                        <a:rPr lang="en-US" sz="1000" b="0" i="0" u="none" strike="noStrike" dirty="0" smtClean="0">
                          <a:solidFill>
                            <a:srgbClr val="000000"/>
                          </a:solidFill>
                          <a:latin typeface="+mn-lt"/>
                          <a:cs typeface="Arial" pitchFamily="34" charset="0"/>
                        </a:rPr>
                        <a:t>EMO10 </a:t>
                      </a:r>
                      <a:r>
                        <a:rPr lang="en-US" sz="1000" kern="1200" dirty="0" smtClean="0">
                          <a:solidFill>
                            <a:schemeClr val="tx1"/>
                          </a:solidFill>
                          <a:latin typeface="+mn-lt"/>
                          <a:ea typeface="+mn-ea"/>
                          <a:cs typeface="+mn-cs"/>
                        </a:rPr>
                        <a:t>Anomalous / Auto-Disabled Telemetered Points</a:t>
                      </a:r>
                      <a:endParaRPr lang="en-US" sz="1000" b="0" i="0" u="none" strike="noStrike" dirty="0">
                        <a:solidFill>
                          <a:srgbClr val="000000"/>
                        </a:solidFill>
                        <a:latin typeface="+mn-lt"/>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1.91%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kern="1200" dirty="0" smtClean="0">
                          <a:solidFill>
                            <a:schemeClr val="tx1"/>
                          </a:solidFill>
                          <a:latin typeface="+mn-lt"/>
                          <a:ea typeface="+mn-ea"/>
                          <a:cs typeface="+mn-cs"/>
                        </a:rPr>
                        <a:t>The % of Anomalous and Auto-Disabled Measurements &lt; 2% of Total Measurements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baseline="0" dirty="0" smtClean="0">
                          <a:solidFill>
                            <a:schemeClr val="tx1"/>
                          </a:solidFill>
                          <a:latin typeface="Arial" pitchFamily="34" charset="0"/>
                          <a:cs typeface="Arial" pitchFamily="34" charset="0"/>
                        </a:rPr>
                        <a:t>April Nodal 2.58%</a:t>
                      </a:r>
                    </a:p>
                    <a:p>
                      <a:pPr algn="ctr" fontAlgn="ctr"/>
                      <a:r>
                        <a:rPr lang="en-US" sz="1000" b="0" i="0" u="none" strike="noStrike" baseline="0" dirty="0" smtClean="0">
                          <a:solidFill>
                            <a:schemeClr val="tx1"/>
                          </a:solidFill>
                          <a:latin typeface="Arial" pitchFamily="34" charset="0"/>
                          <a:cs typeface="Arial" pitchFamily="34" charset="0"/>
                        </a:rPr>
                        <a:t>May Nodal 1.92%</a:t>
                      </a:r>
                    </a:p>
                    <a:p>
                      <a:pPr algn="ctr" fontAlgn="ctr"/>
                      <a:r>
                        <a:rPr lang="en-US" sz="1000" b="0" i="0" u="none" strike="noStrike" baseline="0" dirty="0" smtClean="0">
                          <a:solidFill>
                            <a:schemeClr val="tx1"/>
                          </a:solidFill>
                          <a:latin typeface="Arial" pitchFamily="34" charset="0"/>
                          <a:cs typeface="Arial" pitchFamily="34" charset="0"/>
                        </a:rPr>
                        <a:t>June Nodal 1.91%</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8853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EMO9(C)</a:t>
                      </a:r>
                      <a:r>
                        <a:rPr lang="en-US" sz="1000" b="0" i="0" u="none" strike="noStrike" baseline="0" dirty="0" smtClean="0">
                          <a:solidFill>
                            <a:srgbClr val="000000"/>
                          </a:solidFill>
                          <a:latin typeface="Arial" pitchFamily="34" charset="0"/>
                          <a:cs typeface="Arial" pitchFamily="34" charset="0"/>
                        </a:rPr>
                        <a:t> RTCA CSC Comparison</a:t>
                      </a:r>
                      <a:endParaRPr lang="en-US" sz="1000" b="0" i="0" u="none" strike="noStrike" dirty="0" smtClean="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7/14/2010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r>
                        <a:rPr lang="en-US" sz="1000" kern="1200" dirty="0" smtClean="0">
                          <a:solidFill>
                            <a:schemeClr val="tx1"/>
                          </a:solidFill>
                          <a:latin typeface="+mn-lt"/>
                          <a:ea typeface="+mn-ea"/>
                          <a:cs typeface="+mn-cs"/>
                        </a:rPr>
                        <a:t>CSC Pre-contingency SE Flows within 5% (Hourly snapshot)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000" kern="1200" dirty="0" smtClean="0">
                          <a:solidFill>
                            <a:schemeClr val="tx1"/>
                          </a:solidFill>
                          <a:latin typeface="+mn-lt"/>
                          <a:ea typeface="+mn-ea"/>
                          <a:cs typeface="+mn-cs"/>
                        </a:rPr>
                        <a:t>Measurement establishes baseline flows on Commercial lines to indicate the significance of </a:t>
                      </a:r>
                      <a:r>
                        <a:rPr lang="en-US" sz="1000" kern="1200" dirty="0" err="1" smtClean="0">
                          <a:solidFill>
                            <a:schemeClr val="tx1"/>
                          </a:solidFill>
                          <a:latin typeface="+mn-lt"/>
                          <a:ea typeface="+mn-ea"/>
                          <a:cs typeface="+mn-cs"/>
                        </a:rPr>
                        <a:t>Psuedo</a:t>
                      </a:r>
                      <a:r>
                        <a:rPr lang="en-US" sz="1000" kern="1200" dirty="0" smtClean="0">
                          <a:solidFill>
                            <a:schemeClr val="tx1"/>
                          </a:solidFill>
                          <a:latin typeface="+mn-lt"/>
                          <a:ea typeface="+mn-ea"/>
                          <a:cs typeface="+mn-cs"/>
                        </a:rPr>
                        <a:t> modeling and multi-section lines on the SE flows.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4087">
                <a:tc>
                  <a:txBody>
                    <a:bodyPr/>
                    <a:lstStyle/>
                    <a:p>
                      <a:pPr algn="ctr" fontAlgn="ctr"/>
                      <a:r>
                        <a:rPr lang="en-US" sz="1000" b="0" i="0" u="none" strike="noStrike" dirty="0" smtClean="0">
                          <a:solidFill>
                            <a:srgbClr val="000000"/>
                          </a:solidFill>
                          <a:latin typeface="Arial" pitchFamily="34" charset="0"/>
                          <a:cs typeface="Arial" pitchFamily="34" charset="0"/>
                        </a:rPr>
                        <a:t>EMO9(D)</a:t>
                      </a:r>
                      <a:r>
                        <a:rPr lang="en-US" sz="1000" b="0" i="0" u="none" strike="noStrike" baseline="0" dirty="0" smtClean="0">
                          <a:solidFill>
                            <a:srgbClr val="000000"/>
                          </a:solidFill>
                          <a:latin typeface="Arial" pitchFamily="34" charset="0"/>
                          <a:cs typeface="Arial" pitchFamily="34" charset="0"/>
                        </a:rPr>
                        <a:t> Validate Zonal and Nodal Security Analysis Results</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9/8/2010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buFontTx/>
                        <a:buNone/>
                      </a:pPr>
                      <a:r>
                        <a:rPr lang="en-US" sz="1000" b="0" i="0" u="none" strike="noStrike" baseline="0" dirty="0" smtClean="0">
                          <a:solidFill>
                            <a:srgbClr val="000000"/>
                          </a:solidFill>
                          <a:latin typeface="Arial" pitchFamily="34" charset="0"/>
                          <a:cs typeface="Arial" pitchFamily="34" charset="0"/>
                        </a:rPr>
                        <a:t>90% of active constraints in Zonal RTCA are also detected in Nodal RTCA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To be determined</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7"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8" name="Date Placeholder 7"/>
          <p:cNvSpPr>
            <a:spLocks noGrp="1"/>
          </p:cNvSpPr>
          <p:nvPr>
            <p:ph type="dt" sz="half" idx="12"/>
          </p:nvPr>
        </p:nvSpPr>
        <p:spPr/>
        <p:txBody>
          <a:bodyPr/>
          <a:lstStyle/>
          <a:p>
            <a:pPr>
              <a:defRPr/>
            </a:pPr>
            <a:r>
              <a:rPr lang="en-US" smtClean="0"/>
              <a:t>1 July 2010</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Other Readiness Metrics</a:t>
            </a:r>
            <a:endParaRPr lang="en-US" dirty="0"/>
          </a:p>
        </p:txBody>
      </p:sp>
      <p:graphicFrame>
        <p:nvGraphicFramePr>
          <p:cNvPr id="5" name="Table 4"/>
          <p:cNvGraphicFramePr>
            <a:graphicFrameLocks noGrp="1"/>
          </p:cNvGraphicFramePr>
          <p:nvPr/>
        </p:nvGraphicFramePr>
        <p:xfrm>
          <a:off x="304800" y="838201"/>
          <a:ext cx="8381997" cy="5237568"/>
        </p:xfrm>
        <a:graphic>
          <a:graphicData uri="http://schemas.openxmlformats.org/drawingml/2006/table">
            <a:tbl>
              <a:tblPr/>
              <a:tblGrid>
                <a:gridCol w="1295400"/>
                <a:gridCol w="762000"/>
                <a:gridCol w="533400"/>
                <a:gridCol w="762000"/>
                <a:gridCol w="649415"/>
                <a:gridCol w="569785"/>
                <a:gridCol w="533400"/>
                <a:gridCol w="838200"/>
                <a:gridCol w="1083236"/>
                <a:gridCol w="1355161"/>
              </a:tblGrid>
              <a:tr h="211418">
                <a:tc>
                  <a:txBody>
                    <a:bodyPr/>
                    <a:lstStyle/>
                    <a:p>
                      <a:pPr algn="ctr" fontAlgn="ctr"/>
                      <a:r>
                        <a:rPr lang="en-US" sz="1000" b="1" i="0" u="none" strike="noStrike" dirty="0">
                          <a:solidFill>
                            <a:srgbClr val="000000"/>
                          </a:solidFill>
                          <a:latin typeface="Arial" pitchFamily="34" charset="0"/>
                          <a:cs typeface="Arial" pitchFamily="34" charset="0"/>
                        </a:rPr>
                        <a:t>Metric Name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Current Score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Applies to</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Weight</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Green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Yellow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 Scored %</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Primary Criteria</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ctr"/>
                      <a:r>
                        <a:rPr lang="en-US" sz="1000" b="1" i="0" u="none" strike="noStrike" dirty="0">
                          <a:solidFill>
                            <a:srgbClr val="000000"/>
                          </a:solidFill>
                          <a:latin typeface="Arial" pitchFamily="34" charset="0"/>
                          <a:cs typeface="Arial" pitchFamily="34" charset="0"/>
                        </a:rPr>
                        <a:t>Notes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r>
              <a:tr h="107477">
                <a:tc gridSpan="10">
                  <a:txBody>
                    <a:bodyPr/>
                    <a:lstStyle/>
                    <a:p>
                      <a:pPr algn="l" fontAlgn="ctr"/>
                      <a:r>
                        <a:rPr lang="en-US" sz="1000" b="1" i="0" u="none" strike="noStrike" dirty="0" smtClean="0">
                          <a:solidFill>
                            <a:schemeClr val="bg1"/>
                          </a:solidFill>
                          <a:latin typeface="Arial" pitchFamily="34" charset="0"/>
                          <a:cs typeface="Arial" pitchFamily="34" charset="0"/>
                        </a:rPr>
                        <a:t>Market Participant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418">
                <a:tc rowSpan="2">
                  <a:txBody>
                    <a:bodyPr/>
                    <a:lstStyle/>
                    <a:p>
                      <a:pPr algn="ctr" fontAlgn="ctr"/>
                      <a:r>
                        <a:rPr lang="en-US" sz="1000" b="0" i="0" u="none" strike="noStrike" dirty="0">
                          <a:solidFill>
                            <a:srgbClr val="000000"/>
                          </a:solidFill>
                          <a:latin typeface="Arial" pitchFamily="34" charset="0"/>
                          <a:cs typeface="Arial" pitchFamily="34" charset="0"/>
                        </a:rPr>
                        <a:t>MP20 </a:t>
                      </a:r>
                      <a:r>
                        <a:rPr lang="en-US" sz="1000" b="0" i="0" u="none" strike="noStrike" dirty="0" smtClean="0">
                          <a:solidFill>
                            <a:srgbClr val="000000"/>
                          </a:solidFill>
                          <a:latin typeface="Arial" pitchFamily="34" charset="0"/>
                          <a:cs typeface="Arial" pitchFamily="34" charset="0"/>
                        </a:rPr>
                        <a:t>Outage</a:t>
                      </a:r>
                      <a:r>
                        <a:rPr lang="en-US" sz="1000" b="0" i="0" u="none" strike="noStrike" baseline="0" dirty="0" smtClean="0">
                          <a:solidFill>
                            <a:srgbClr val="000000"/>
                          </a:solidFill>
                          <a:latin typeface="Arial" pitchFamily="34" charset="0"/>
                          <a:cs typeface="Arial" pitchFamily="34" charset="0"/>
                        </a:rPr>
                        <a:t> Scheduler Connectivity Qualification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QSERs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Generation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98.9%</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1.1%</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1000" b="0" i="0" u="none" strike="noStrike" dirty="0">
                          <a:solidFill>
                            <a:srgbClr val="000000"/>
                          </a:solidFill>
                          <a:latin typeface="Arial" pitchFamily="34" charset="0"/>
                          <a:cs typeface="Arial" pitchFamily="34" charset="0"/>
                        </a:rPr>
                        <a:t>Successful submission of OS </a:t>
                      </a:r>
                      <a:r>
                        <a:rPr lang="en-US" sz="1000" b="0" i="0" u="none" strike="noStrike" dirty="0" smtClean="0">
                          <a:solidFill>
                            <a:srgbClr val="000000"/>
                          </a:solidFill>
                          <a:latin typeface="Arial" pitchFamily="34" charset="0"/>
                          <a:cs typeface="Arial" pitchFamily="34" charset="0"/>
                        </a:rPr>
                        <a:t>transactions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78/79 QSERS qualified.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418">
                <a:tc vMerge="1">
                  <a:txBody>
                    <a:bodyPr/>
                    <a:lstStyle/>
                    <a:p>
                      <a:endParaRPr lang="en-US"/>
                    </a:p>
                  </a:txBody>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TSPs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Ownership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99.7%</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.3%</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1000" b="0" i="0" u="none" strike="noStrike" dirty="0" smtClean="0">
                          <a:solidFill>
                            <a:srgbClr val="000000"/>
                          </a:solidFill>
                          <a:latin typeface="Arial" pitchFamily="34" charset="0"/>
                          <a:cs typeface="Arial" pitchFamily="34" charset="0"/>
                        </a:rPr>
                        <a:t>20/23 TSPs qualified.  </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3243">
                <a:tc>
                  <a:txBody>
                    <a:bodyPr/>
                    <a:lstStyle/>
                    <a:p>
                      <a:pPr algn="l" fontAlgn="ctr"/>
                      <a:r>
                        <a:rPr lang="en-US" sz="1000" b="0" i="0" u="none" strike="noStrike" dirty="0">
                          <a:solidFill>
                            <a:srgbClr val="000000"/>
                          </a:solidFill>
                          <a:latin typeface="Arial" pitchFamily="34" charset="0"/>
                          <a:cs typeface="Arial" pitchFamily="34" charset="0"/>
                        </a:rPr>
                        <a:t>MP11 Resource Registration</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a:solidFill>
                            <a:srgbClr val="000000"/>
                          </a:solidFill>
                          <a:latin typeface="Arial" pitchFamily="34" charset="0"/>
                          <a:cs typeface="Arial" pitchFamily="34" charset="0"/>
                        </a:rPr>
                        <a:t>REs</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a:solidFill>
                            <a:srgbClr val="000000"/>
                          </a:solidFill>
                          <a:latin typeface="Arial" pitchFamily="34" charset="0"/>
                          <a:cs typeface="Arial" pitchFamily="34" charset="0"/>
                        </a:rPr>
                        <a:t>Registered MW Capacity Ratio Share</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99.6%</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0.0%</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.4%</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0.0%</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pitchFamily="34" charset="0"/>
                          <a:cs typeface="Arial" pitchFamily="34" charset="0"/>
                        </a:rPr>
                        <a:t>Decision Making Authority form submitted, and GENMAP validated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154/157 </a:t>
                      </a:r>
                      <a:r>
                        <a:rPr lang="en-US" sz="1000" b="0" i="0" u="none" strike="noStrike" dirty="0">
                          <a:solidFill>
                            <a:srgbClr val="000000"/>
                          </a:solidFill>
                          <a:latin typeface="Arial" pitchFamily="34" charset="0"/>
                          <a:cs typeface="Arial" pitchFamily="34" charset="0"/>
                        </a:rPr>
                        <a:t>Resources completed.</a:t>
                      </a: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3243">
                <a:tc>
                  <a:txBody>
                    <a:bodyPr/>
                    <a:lstStyle/>
                    <a:p>
                      <a:pPr algn="l" fontAlgn="b"/>
                      <a:r>
                        <a:rPr lang="en-US" sz="1000" b="0" i="0" u="none" strike="noStrike" dirty="0" smtClean="0">
                          <a:solidFill>
                            <a:srgbClr val="000000"/>
                          </a:solidFill>
                          <a:latin typeface="+mn-lt"/>
                        </a:rPr>
                        <a:t>CO2 Verify</a:t>
                      </a:r>
                      <a:r>
                        <a:rPr lang="en-US" sz="1000" b="0" i="0" u="none" strike="noStrike" baseline="0" dirty="0" smtClean="0">
                          <a:solidFill>
                            <a:srgbClr val="000000"/>
                          </a:solidFill>
                          <a:latin typeface="+mn-lt"/>
                        </a:rPr>
                        <a:t>  Dispute Process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7/14/2010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000" b="0" i="0" u="none" strike="noStrike" dirty="0" smtClean="0">
                          <a:solidFill>
                            <a:srgbClr val="000000"/>
                          </a:solidFill>
                          <a:latin typeface="+mn-lt"/>
                        </a:rPr>
                        <a:t>QSERs, QSEs</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Generation Ratio Share, Even Weighting</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smtClean="0">
                          <a:solidFill>
                            <a:srgbClr val="000000"/>
                          </a:solidFill>
                          <a:latin typeface="Arial" pitchFamily="34" charset="0"/>
                          <a:cs typeface="Arial" pitchFamily="34" charset="0"/>
                        </a:rPr>
                        <a:t>N/A</a:t>
                      </a:r>
                      <a:endParaRPr lang="en-US" sz="1000" b="0" i="0" u="none" strike="noStrike" dirty="0" smtClean="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&gt;=1 dispute</a:t>
                      </a:r>
                      <a:r>
                        <a:rPr lang="en-US" sz="1000" b="0" i="0" u="none" strike="noStrike" baseline="0" dirty="0" smtClean="0">
                          <a:solidFill>
                            <a:srgbClr val="000000"/>
                          </a:solidFill>
                          <a:latin typeface="+mn-lt"/>
                        </a:rPr>
                        <a:t> submit per MP.  # of unprocessed disputes by 168 = 0</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To be determined</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7477">
                <a:tc gridSpan="10">
                  <a:txBody>
                    <a:bodyPr/>
                    <a:lstStyle/>
                    <a:p>
                      <a:pPr algn="l" fontAlgn="ctr"/>
                      <a:r>
                        <a:rPr lang="en-US" sz="1000" b="1" i="0" u="none" strike="noStrike" dirty="0" smtClean="0">
                          <a:solidFill>
                            <a:schemeClr val="bg1"/>
                          </a:solidFill>
                          <a:latin typeface="Arial" pitchFamily="34" charset="0"/>
                          <a:cs typeface="Arial" pitchFamily="34" charset="0"/>
                        </a:rPr>
                        <a:t>ERCOT Metrics</a:t>
                      </a:r>
                      <a:endParaRPr lang="en-US" sz="1000" b="1" i="0" u="none" strike="noStrike" dirty="0">
                        <a:solidFill>
                          <a:schemeClr val="bg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4181">
                <a:tc>
                  <a:txBody>
                    <a:bodyPr/>
                    <a:lstStyle/>
                    <a:p>
                      <a:pPr algn="l" fontAlgn="b"/>
                      <a:r>
                        <a:rPr lang="en-US" sz="1000" b="0" i="0" u="none" strike="noStrike" dirty="0">
                          <a:solidFill>
                            <a:srgbClr val="000000"/>
                          </a:solidFill>
                          <a:latin typeface="+mn-lt"/>
                        </a:rPr>
                        <a:t>E1 ERCOT Staff Completes Training</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Green</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N/A</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100%</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Training plans must be adhered to for highly impacted departments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15 out of 15 highly impacted departments are up to date with their training plans.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8123">
                <a:tc>
                  <a:txBody>
                    <a:bodyPr/>
                    <a:lstStyle/>
                    <a:p>
                      <a:pPr algn="l" fontAlgn="b"/>
                      <a:r>
                        <a:rPr lang="en-US" sz="1000" b="0" i="0" u="none" strike="noStrike" dirty="0">
                          <a:solidFill>
                            <a:srgbClr val="000000"/>
                          </a:solidFill>
                          <a:latin typeface="+mn-lt"/>
                        </a:rPr>
                        <a:t>E9 Develop </a:t>
                      </a:r>
                      <a:r>
                        <a:rPr lang="en-US" sz="1000" b="0" i="0" u="none" strike="noStrike" dirty="0" smtClean="0">
                          <a:solidFill>
                            <a:srgbClr val="000000"/>
                          </a:solidFill>
                          <a:latin typeface="+mn-lt"/>
                        </a:rPr>
                        <a:t>Nodal </a:t>
                      </a:r>
                      <a:r>
                        <a:rPr lang="en-US" sz="1000" b="0" i="0" u="none" strike="noStrike" dirty="0">
                          <a:solidFill>
                            <a:srgbClr val="000000"/>
                          </a:solidFill>
                          <a:latin typeface="+mn-lt"/>
                        </a:rPr>
                        <a:t>Procedures</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smtClean="0">
                          <a:solidFill>
                            <a:srgbClr val="000000"/>
                          </a:solidFill>
                          <a:latin typeface="+mn-lt"/>
                        </a:rPr>
                        <a:t>Green</a:t>
                      </a:r>
                      <a:endParaRPr lang="en-US" sz="1000" b="0" i="0" u="none" strike="noStrike" dirty="0">
                        <a:solidFill>
                          <a:srgbClr val="FFFFFF"/>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000" b="0" i="0" u="none" strike="noStrike" dirty="0">
                          <a:solidFill>
                            <a:srgbClr val="000000"/>
                          </a:solidFill>
                          <a:latin typeface="+mn-lt"/>
                        </a:rPr>
                        <a:t>ERCOT</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Arial" pitchFamily="34" charset="0"/>
                          <a:cs typeface="Arial" pitchFamily="34" charset="0"/>
                        </a:rPr>
                        <a:t>N/A</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100%</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mn-lt"/>
                        </a:rPr>
                        <a:t>Procedures developed 1 month prior an exercised in the appropriate Market Trials Phase</a:t>
                      </a: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kern="1200" dirty="0" smtClean="0">
                          <a:solidFill>
                            <a:schemeClr val="tx1"/>
                          </a:solidFill>
                          <a:latin typeface="+mn-lt"/>
                          <a:ea typeface="+mn-ea"/>
                          <a:cs typeface="+mn-cs"/>
                        </a:rPr>
                        <a:t>All MT4 and MT5 are</a:t>
                      </a:r>
                      <a:r>
                        <a:rPr lang="en-US" sz="1000" kern="1200" baseline="0" dirty="0" smtClean="0">
                          <a:solidFill>
                            <a:schemeClr val="tx1"/>
                          </a:solidFill>
                          <a:latin typeface="+mn-lt"/>
                          <a:ea typeface="+mn-ea"/>
                          <a:cs typeface="+mn-cs"/>
                        </a:rPr>
                        <a:t> developed</a:t>
                      </a:r>
                      <a:r>
                        <a:rPr lang="en-US" sz="1000" kern="1200" dirty="0" smtClean="0">
                          <a:solidFill>
                            <a:schemeClr val="tx1"/>
                          </a:solidFill>
                          <a:latin typeface="+mn-lt"/>
                          <a:ea typeface="+mn-ea"/>
                          <a:cs typeface="+mn-cs"/>
                        </a:rPr>
                        <a:t> and the MT4 procedures</a:t>
                      </a:r>
                      <a:r>
                        <a:rPr lang="en-US" sz="1000" kern="1200" baseline="0" dirty="0" smtClean="0">
                          <a:solidFill>
                            <a:schemeClr val="tx1"/>
                          </a:solidFill>
                          <a:latin typeface="+mn-lt"/>
                          <a:ea typeface="+mn-ea"/>
                          <a:cs typeface="+mn-cs"/>
                        </a:rPr>
                        <a:t> exercised as scheduled in MT4.  </a:t>
                      </a:r>
                      <a:endParaRPr lang="en-US" sz="1000" b="0" i="0" u="none" strike="noStrike" dirty="0">
                        <a:solidFill>
                          <a:srgbClr val="000000"/>
                        </a:solidFill>
                        <a:latin typeface="+mn-lt"/>
                      </a:endParaRPr>
                    </a:p>
                  </a:txBody>
                  <a:tcPr marL="6560" marR="6560" marT="6560" marB="0" anchor="ctr" anchorCtr="1">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23243">
                <a:tc>
                  <a:txBody>
                    <a:bodyPr/>
                    <a:lstStyle/>
                    <a:p>
                      <a:pPr algn="ctr" fontAlgn="ctr"/>
                      <a:r>
                        <a:rPr lang="en-US" sz="1000" b="0" i="0" u="none" strike="noStrike" dirty="0" smtClean="0">
                          <a:solidFill>
                            <a:srgbClr val="000000"/>
                          </a:solidFill>
                          <a:latin typeface="Arial" pitchFamily="34" charset="0"/>
                          <a:cs typeface="Arial" pitchFamily="34" charset="0"/>
                        </a:rPr>
                        <a:t>EMO3 Verify Outage Evaluation System Functionality</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mn-lt"/>
                        </a:rPr>
                        <a:t>Green</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ERCOT</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rgbClr val="000000"/>
                          </a:solidFill>
                          <a:latin typeface="Arial" pitchFamily="34" charset="0"/>
                          <a:cs typeface="Arial" pitchFamily="34" charset="0"/>
                        </a:rPr>
                        <a:t>N/A</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kern="1200" dirty="0" smtClean="0">
                          <a:solidFill>
                            <a:schemeClr val="tx1"/>
                          </a:solidFill>
                          <a:latin typeface="+mn-lt"/>
                          <a:ea typeface="+mn-ea"/>
                          <a:cs typeface="+mn-cs"/>
                        </a:rPr>
                        <a:t>A test of the Outage Management Process is completed</a:t>
                      </a:r>
                      <a:endParaRPr lang="en-US" sz="1000" b="0" i="0" u="none" strike="noStrike" dirty="0">
                        <a:solidFill>
                          <a:srgbClr val="000000"/>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smtClean="0">
                          <a:solidFill>
                            <a:schemeClr val="tx1"/>
                          </a:solidFill>
                          <a:latin typeface="Arial" pitchFamily="34" charset="0"/>
                          <a:cs typeface="Arial" pitchFamily="34" charset="0"/>
                        </a:rPr>
                        <a:t>OS to OE</a:t>
                      </a:r>
                      <a:r>
                        <a:rPr lang="en-US" sz="1000" b="0" i="0" u="none" strike="noStrike" baseline="0" dirty="0" smtClean="0">
                          <a:solidFill>
                            <a:schemeClr val="tx1"/>
                          </a:solidFill>
                          <a:latin typeface="Arial" pitchFamily="34" charset="0"/>
                          <a:cs typeface="Arial" pitchFamily="34" charset="0"/>
                        </a:rPr>
                        <a:t> integration tested throughout Market Trials and reviewed at 6/23 NATF</a:t>
                      </a:r>
                      <a:endParaRPr lang="en-US" sz="1000" b="0" i="0" u="none" strike="noStrike" dirty="0">
                        <a:solidFill>
                          <a:schemeClr val="tx1"/>
                        </a:solidFill>
                        <a:latin typeface="Arial" pitchFamily="34" charset="0"/>
                        <a:cs typeface="Arial" pitchFamily="34" charset="0"/>
                      </a:endParaRPr>
                    </a:p>
                  </a:txBody>
                  <a:tcPr marL="5184" marR="5184" marT="51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7" name="Date Placeholder 6"/>
          <p:cNvSpPr>
            <a:spLocks noGrp="1"/>
          </p:cNvSpPr>
          <p:nvPr>
            <p:ph type="dt" sz="half" idx="12"/>
          </p:nvPr>
        </p:nvSpPr>
        <p:spPr/>
        <p:txBody>
          <a:bodyPr/>
          <a:lstStyle/>
          <a:p>
            <a:pPr>
              <a:defRPr/>
            </a:pPr>
            <a:r>
              <a:rPr lang="en-US" dirty="0" smtClean="0"/>
              <a:t>1 July 2010</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839200" cy="685800"/>
          </a:xfrm>
        </p:spPr>
        <p:txBody>
          <a:bodyPr/>
          <a:lstStyle/>
          <a:p>
            <a:r>
              <a:rPr lang="en-US" dirty="0" smtClean="0"/>
              <a:t>Participant Readiness Touch Points</a:t>
            </a:r>
            <a:endParaRPr lang="en-US" dirty="0"/>
          </a:p>
        </p:txBody>
      </p:sp>
      <p:sp>
        <p:nvSpPr>
          <p:cNvPr id="5" name="Rounded Rectangle 4"/>
          <p:cNvSpPr/>
          <p:nvPr/>
        </p:nvSpPr>
        <p:spPr>
          <a:xfrm>
            <a:off x="1066800" y="838200"/>
            <a:ext cx="7924800" cy="228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smtClean="0"/>
              <a:t>2010</a:t>
            </a:r>
            <a:endParaRPr lang="en-US" sz="1600" dirty="0"/>
          </a:p>
        </p:txBody>
      </p:sp>
      <p:cxnSp>
        <p:nvCxnSpPr>
          <p:cNvPr id="7" name="Straight Connector 6"/>
          <p:cNvCxnSpPr/>
          <p:nvPr/>
        </p:nvCxnSpPr>
        <p:spPr>
          <a:xfrm>
            <a:off x="533400" y="13716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8" name="Straight Connector 7"/>
          <p:cNvCxnSpPr/>
          <p:nvPr/>
        </p:nvCxnSpPr>
        <p:spPr>
          <a:xfrm>
            <a:off x="533400" y="16764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9" name="Straight Connector 8"/>
          <p:cNvCxnSpPr/>
          <p:nvPr/>
        </p:nvCxnSpPr>
        <p:spPr>
          <a:xfrm>
            <a:off x="569913" y="34290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10" name="Straight Connector 9"/>
          <p:cNvCxnSpPr/>
          <p:nvPr/>
        </p:nvCxnSpPr>
        <p:spPr>
          <a:xfrm>
            <a:off x="533400" y="4572000"/>
            <a:ext cx="845820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11" name="Straight Connector 10"/>
          <p:cNvCxnSpPr/>
          <p:nvPr/>
        </p:nvCxnSpPr>
        <p:spPr>
          <a:xfrm>
            <a:off x="533400" y="6172200"/>
            <a:ext cx="8458200" cy="0"/>
          </a:xfrm>
          <a:prstGeom prst="line">
            <a:avLst/>
          </a:prstGeom>
        </p:spPr>
        <p:style>
          <a:lnRef idx="1">
            <a:schemeClr val="accent4"/>
          </a:lnRef>
          <a:fillRef idx="0">
            <a:schemeClr val="accent4"/>
          </a:fillRef>
          <a:effectRef idx="0">
            <a:schemeClr val="accent4"/>
          </a:effectRef>
          <a:fontRef idx="minor">
            <a:schemeClr val="tx1"/>
          </a:fontRef>
        </p:style>
      </p:cxnSp>
      <p:sp>
        <p:nvSpPr>
          <p:cNvPr id="12" name="TextBox 23"/>
          <p:cNvSpPr txBox="1">
            <a:spLocks noChangeArrowheads="1"/>
          </p:cNvSpPr>
          <p:nvPr/>
        </p:nvSpPr>
        <p:spPr bwMode="auto">
          <a:xfrm>
            <a:off x="-152400" y="1368425"/>
            <a:ext cx="1219200" cy="307975"/>
          </a:xfrm>
          <a:prstGeom prst="rect">
            <a:avLst/>
          </a:prstGeom>
          <a:noFill/>
          <a:ln w="9525">
            <a:noFill/>
            <a:miter lim="800000"/>
            <a:headEnd/>
            <a:tailEnd/>
          </a:ln>
        </p:spPr>
        <p:txBody>
          <a:bodyPr>
            <a:spAutoFit/>
          </a:bodyPr>
          <a:lstStyle/>
          <a:p>
            <a:pPr algn="r"/>
            <a:r>
              <a:rPr lang="en-US" sz="1400" b="1" dirty="0"/>
              <a:t>Meetings</a:t>
            </a:r>
          </a:p>
        </p:txBody>
      </p:sp>
      <p:sp>
        <p:nvSpPr>
          <p:cNvPr id="13" name="TextBox 24"/>
          <p:cNvSpPr txBox="1">
            <a:spLocks noChangeArrowheads="1"/>
          </p:cNvSpPr>
          <p:nvPr/>
        </p:nvSpPr>
        <p:spPr bwMode="auto">
          <a:xfrm>
            <a:off x="-152400" y="2359025"/>
            <a:ext cx="1219200" cy="307975"/>
          </a:xfrm>
          <a:prstGeom prst="rect">
            <a:avLst/>
          </a:prstGeom>
          <a:noFill/>
          <a:ln w="9525">
            <a:noFill/>
            <a:miter lim="800000"/>
            <a:headEnd/>
            <a:tailEnd/>
          </a:ln>
        </p:spPr>
        <p:txBody>
          <a:bodyPr>
            <a:spAutoFit/>
          </a:bodyPr>
          <a:lstStyle/>
          <a:p>
            <a:pPr algn="r"/>
            <a:r>
              <a:rPr lang="en-US" sz="1400" b="1" dirty="0"/>
              <a:t>Training</a:t>
            </a:r>
          </a:p>
        </p:txBody>
      </p:sp>
      <p:sp>
        <p:nvSpPr>
          <p:cNvPr id="14" name="TextBox 25"/>
          <p:cNvSpPr txBox="1">
            <a:spLocks noChangeArrowheads="1"/>
          </p:cNvSpPr>
          <p:nvPr/>
        </p:nvSpPr>
        <p:spPr bwMode="auto">
          <a:xfrm>
            <a:off x="0" y="3657600"/>
            <a:ext cx="1066800" cy="307975"/>
          </a:xfrm>
          <a:prstGeom prst="rect">
            <a:avLst/>
          </a:prstGeom>
          <a:noFill/>
          <a:ln w="9525">
            <a:noFill/>
            <a:miter lim="800000"/>
            <a:headEnd/>
            <a:tailEnd/>
          </a:ln>
        </p:spPr>
        <p:txBody>
          <a:bodyPr>
            <a:spAutoFit/>
          </a:bodyPr>
          <a:lstStyle/>
          <a:p>
            <a:pPr algn="r"/>
            <a:r>
              <a:rPr lang="en-US" sz="1400" b="1" dirty="0"/>
              <a:t>Outreach</a:t>
            </a:r>
          </a:p>
        </p:txBody>
      </p:sp>
      <p:sp>
        <p:nvSpPr>
          <p:cNvPr id="15" name="TextBox 27"/>
          <p:cNvSpPr txBox="1">
            <a:spLocks noChangeArrowheads="1"/>
          </p:cNvSpPr>
          <p:nvPr/>
        </p:nvSpPr>
        <p:spPr bwMode="auto">
          <a:xfrm>
            <a:off x="0" y="4657725"/>
            <a:ext cx="1066800" cy="523875"/>
          </a:xfrm>
          <a:prstGeom prst="rect">
            <a:avLst/>
          </a:prstGeom>
          <a:noFill/>
          <a:ln w="9525">
            <a:noFill/>
            <a:miter lim="800000"/>
            <a:headEnd/>
            <a:tailEnd/>
          </a:ln>
        </p:spPr>
        <p:txBody>
          <a:bodyPr>
            <a:spAutoFit/>
          </a:bodyPr>
          <a:lstStyle/>
          <a:p>
            <a:pPr algn="r"/>
            <a:r>
              <a:rPr lang="en-US" sz="1400" b="1" dirty="0"/>
              <a:t>Market trials</a:t>
            </a:r>
          </a:p>
        </p:txBody>
      </p:sp>
      <p:sp>
        <p:nvSpPr>
          <p:cNvPr id="16" name="Round Same Side Corner Rectangle 15"/>
          <p:cNvSpPr/>
          <p:nvPr/>
        </p:nvSpPr>
        <p:spPr>
          <a:xfrm>
            <a:off x="50292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September</a:t>
            </a:r>
            <a:endParaRPr lang="en-US" sz="1300" dirty="0"/>
          </a:p>
        </p:txBody>
      </p:sp>
      <p:sp>
        <p:nvSpPr>
          <p:cNvPr id="17" name="Round Same Side Corner Rectangle 16"/>
          <p:cNvSpPr/>
          <p:nvPr/>
        </p:nvSpPr>
        <p:spPr>
          <a:xfrm>
            <a:off x="30480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August</a:t>
            </a:r>
            <a:endParaRPr lang="en-US" sz="1300" dirty="0"/>
          </a:p>
        </p:txBody>
      </p:sp>
      <p:sp>
        <p:nvSpPr>
          <p:cNvPr id="18" name="Round Same Side Corner Rectangle 17"/>
          <p:cNvSpPr/>
          <p:nvPr/>
        </p:nvSpPr>
        <p:spPr>
          <a:xfrm>
            <a:off x="1066800"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July</a:t>
            </a:r>
            <a:endParaRPr lang="en-US" sz="1300" dirty="0"/>
          </a:p>
        </p:txBody>
      </p:sp>
      <p:cxnSp>
        <p:nvCxnSpPr>
          <p:cNvPr id="20" name="Straight Connector 19"/>
          <p:cNvCxnSpPr/>
          <p:nvPr/>
        </p:nvCxnSpPr>
        <p:spPr>
          <a:xfrm rot="5400000">
            <a:off x="4572000" y="3733800"/>
            <a:ext cx="487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2" name="Straight Connector 21"/>
          <p:cNvCxnSpPr/>
          <p:nvPr/>
        </p:nvCxnSpPr>
        <p:spPr>
          <a:xfrm rot="5400000">
            <a:off x="615156" y="3739357"/>
            <a:ext cx="4865689"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p:nvCxnSpPr>
        <p:spPr>
          <a:xfrm rot="5400000">
            <a:off x="2552700" y="3695700"/>
            <a:ext cx="4953000" cy="0"/>
          </a:xfrm>
          <a:prstGeom prst="line">
            <a:avLst/>
          </a:prstGeom>
        </p:spPr>
        <p:style>
          <a:lnRef idx="2">
            <a:schemeClr val="accent2"/>
          </a:lnRef>
          <a:fillRef idx="0">
            <a:schemeClr val="accent2"/>
          </a:fillRef>
          <a:effectRef idx="1">
            <a:schemeClr val="accent2"/>
          </a:effectRef>
          <a:fontRef idx="minor">
            <a:schemeClr val="tx1"/>
          </a:fontRef>
        </p:style>
      </p:cxnSp>
      <p:sp>
        <p:nvSpPr>
          <p:cNvPr id="28" name="TextBox 121"/>
          <p:cNvSpPr txBox="1">
            <a:spLocks noChangeArrowheads="1"/>
          </p:cNvSpPr>
          <p:nvPr/>
        </p:nvSpPr>
        <p:spPr bwMode="auto">
          <a:xfrm>
            <a:off x="1066800" y="1390454"/>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NATF 7/8</a:t>
            </a:r>
            <a:endParaRPr lang="en-US" sz="1400" dirty="0"/>
          </a:p>
        </p:txBody>
      </p:sp>
      <p:sp>
        <p:nvSpPr>
          <p:cNvPr id="29" name="TextBox 112"/>
          <p:cNvSpPr txBox="1">
            <a:spLocks noChangeArrowheads="1"/>
          </p:cNvSpPr>
          <p:nvPr/>
        </p:nvSpPr>
        <p:spPr bwMode="auto">
          <a:xfrm>
            <a:off x="1066800" y="3447854"/>
            <a:ext cx="1981200" cy="1169551"/>
          </a:xfrm>
          <a:prstGeom prst="rect">
            <a:avLst/>
          </a:prstGeom>
          <a:noFill/>
          <a:ln w="9525">
            <a:noFill/>
            <a:miter lim="800000"/>
            <a:headEnd/>
            <a:tailEnd/>
          </a:ln>
        </p:spPr>
        <p:txBody>
          <a:bodyPr wrap="square">
            <a:spAutoFit/>
          </a:bodyPr>
          <a:lstStyle/>
          <a:p>
            <a:pPr marL="117475" indent="-117475">
              <a:buFont typeface="Arial" charset="0"/>
              <a:buChar char="•"/>
            </a:pPr>
            <a:r>
              <a:rPr lang="en-US" sz="1400" i="1" dirty="0" smtClean="0"/>
              <a:t>MRS #5 168 Hour Test (Tentative)</a:t>
            </a:r>
          </a:p>
          <a:p>
            <a:pPr marL="117475" indent="-117475">
              <a:buFont typeface="Arial" charset="0"/>
              <a:buChar char="•"/>
            </a:pPr>
            <a:r>
              <a:rPr lang="en-US" sz="1400" dirty="0" smtClean="0"/>
              <a:t>Dispute &amp; Reports Metrics</a:t>
            </a:r>
          </a:p>
          <a:p>
            <a:pPr marL="117475" indent="-117475">
              <a:buFont typeface="Arial" charset="0"/>
              <a:buChar char="•"/>
            </a:pPr>
            <a:r>
              <a:rPr lang="en-US" sz="1400" dirty="0" smtClean="0"/>
              <a:t>Standby site visits</a:t>
            </a:r>
          </a:p>
        </p:txBody>
      </p:sp>
      <p:sp>
        <p:nvSpPr>
          <p:cNvPr id="30" name="TextBox 115"/>
          <p:cNvSpPr txBox="1">
            <a:spLocks noChangeArrowheads="1"/>
          </p:cNvSpPr>
          <p:nvPr/>
        </p:nvSpPr>
        <p:spPr bwMode="auto">
          <a:xfrm>
            <a:off x="1066800" y="4590854"/>
            <a:ext cx="1981200" cy="1169551"/>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Trials calls</a:t>
            </a:r>
          </a:p>
          <a:p>
            <a:pPr marL="117475" indent="-117475">
              <a:buFont typeface="Arial" charset="0"/>
              <a:buChar char="•"/>
            </a:pPr>
            <a:r>
              <a:rPr lang="en-US" sz="1400" dirty="0" smtClean="0"/>
              <a:t>48 hr system-wide LFC test</a:t>
            </a:r>
          </a:p>
          <a:p>
            <a:pPr marL="117475" indent="-117475">
              <a:buFont typeface="Arial" charset="0"/>
              <a:buChar char="•"/>
            </a:pPr>
            <a:r>
              <a:rPr lang="en-US" sz="1400" dirty="0" smtClean="0"/>
              <a:t>Verifiable costs loaded into N-Prod</a:t>
            </a:r>
          </a:p>
        </p:txBody>
      </p:sp>
      <p:sp>
        <p:nvSpPr>
          <p:cNvPr id="31" name="TextBox 135"/>
          <p:cNvSpPr txBox="1">
            <a:spLocks noChangeArrowheads="1"/>
          </p:cNvSpPr>
          <p:nvPr/>
        </p:nvSpPr>
        <p:spPr bwMode="auto">
          <a:xfrm>
            <a:off x="1066800" y="1695254"/>
            <a:ext cx="2133600" cy="1600438"/>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Transmission 101</a:t>
            </a:r>
            <a:endParaRPr lang="en-US" sz="1400" dirty="0"/>
          </a:p>
          <a:p>
            <a:pPr marL="117475" indent="-117475">
              <a:buFont typeface="Arial" charset="0"/>
              <a:buChar char="•"/>
            </a:pPr>
            <a:r>
              <a:rPr lang="en-US" sz="1400" dirty="0" smtClean="0"/>
              <a:t>Generation </a:t>
            </a:r>
            <a:r>
              <a:rPr lang="en-US" sz="1400" dirty="0"/>
              <a:t>101, 201</a:t>
            </a:r>
          </a:p>
          <a:p>
            <a:pPr marL="117475" indent="-117475">
              <a:buFont typeface="Arial" charset="0"/>
              <a:buChar char="•"/>
            </a:pPr>
            <a:r>
              <a:rPr lang="en-US" sz="1400" dirty="0" smtClean="0"/>
              <a:t>Basic Training Program</a:t>
            </a:r>
          </a:p>
          <a:p>
            <a:pPr marL="117475" indent="-117475">
              <a:buFont typeface="Arial" charset="0"/>
              <a:buChar char="•"/>
            </a:pPr>
            <a:r>
              <a:rPr lang="en-US" sz="1400" dirty="0" smtClean="0"/>
              <a:t>NOIE QSE Operations</a:t>
            </a:r>
          </a:p>
          <a:p>
            <a:pPr marL="117475" indent="-117475">
              <a:buFont typeface="Arial" charset="0"/>
              <a:buChar char="•"/>
            </a:pPr>
            <a:r>
              <a:rPr lang="en-US" sz="1400" dirty="0" smtClean="0"/>
              <a:t>Settlements 301</a:t>
            </a:r>
          </a:p>
        </p:txBody>
      </p:sp>
      <p:sp>
        <p:nvSpPr>
          <p:cNvPr id="32" name="TextBox 115"/>
          <p:cNvSpPr txBox="1">
            <a:spLocks noChangeArrowheads="1"/>
          </p:cNvSpPr>
          <p:nvPr/>
        </p:nvSpPr>
        <p:spPr bwMode="auto">
          <a:xfrm>
            <a:off x="2971800" y="4572000"/>
            <a:ext cx="1981200" cy="95410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Trials calls</a:t>
            </a:r>
          </a:p>
          <a:p>
            <a:pPr marL="117475" indent="-117475">
              <a:buFont typeface="Arial" charset="0"/>
              <a:buChar char="•"/>
            </a:pPr>
            <a:r>
              <a:rPr lang="en-US" sz="1400" dirty="0" smtClean="0"/>
              <a:t>Prepare for 168 hr test</a:t>
            </a:r>
            <a:endParaRPr lang="en-US" sz="1400" dirty="0"/>
          </a:p>
          <a:p>
            <a:pPr marL="117475" indent="-117475">
              <a:buFont typeface="Arial" charset="0"/>
              <a:buChar char="•"/>
            </a:pPr>
            <a:endParaRPr lang="en-US" sz="1400" dirty="0"/>
          </a:p>
        </p:txBody>
      </p:sp>
      <p:sp>
        <p:nvSpPr>
          <p:cNvPr id="33" name="TextBox 121"/>
          <p:cNvSpPr txBox="1">
            <a:spLocks noChangeArrowheads="1"/>
          </p:cNvSpPr>
          <p:nvPr/>
        </p:nvSpPr>
        <p:spPr bwMode="auto">
          <a:xfrm>
            <a:off x="2971800"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NATF 8/19</a:t>
            </a:r>
            <a:endParaRPr lang="en-US" sz="1400" dirty="0"/>
          </a:p>
        </p:txBody>
      </p:sp>
      <p:sp>
        <p:nvSpPr>
          <p:cNvPr id="34" name="TextBox 135"/>
          <p:cNvSpPr txBox="1">
            <a:spLocks noChangeArrowheads="1"/>
          </p:cNvSpPr>
          <p:nvPr/>
        </p:nvSpPr>
        <p:spPr bwMode="auto">
          <a:xfrm>
            <a:off x="2931607" y="1676400"/>
            <a:ext cx="2133600" cy="1600438"/>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Transmission 101</a:t>
            </a:r>
            <a:endParaRPr lang="en-US" sz="1400" dirty="0"/>
          </a:p>
          <a:p>
            <a:pPr marL="117475" indent="-117475">
              <a:buFont typeface="Arial" charset="0"/>
              <a:buChar char="•"/>
            </a:pPr>
            <a:r>
              <a:rPr lang="en-US" sz="1400" dirty="0" smtClean="0"/>
              <a:t>Generation </a:t>
            </a:r>
            <a:r>
              <a:rPr lang="en-US" sz="1400" dirty="0"/>
              <a:t>101, 201</a:t>
            </a:r>
          </a:p>
          <a:p>
            <a:pPr marL="117475" indent="-117475">
              <a:buFont typeface="Arial" charset="0"/>
              <a:buChar char="•"/>
            </a:pPr>
            <a:r>
              <a:rPr lang="en-US" sz="1400" dirty="0" smtClean="0"/>
              <a:t>Basic Training Program</a:t>
            </a:r>
          </a:p>
          <a:p>
            <a:pPr marL="117475" indent="-117475">
              <a:buFont typeface="Arial" charset="0"/>
              <a:buChar char="•"/>
            </a:pPr>
            <a:r>
              <a:rPr lang="en-US" sz="1400" dirty="0" smtClean="0"/>
              <a:t>NOIE QSE Operations</a:t>
            </a:r>
          </a:p>
          <a:p>
            <a:pPr marL="117475" indent="-117475">
              <a:buFont typeface="Arial" charset="0"/>
              <a:buChar char="•"/>
            </a:pPr>
            <a:r>
              <a:rPr lang="en-US" sz="1400" dirty="0" smtClean="0"/>
              <a:t>Settlements 301</a:t>
            </a:r>
          </a:p>
        </p:txBody>
      </p:sp>
      <p:sp>
        <p:nvSpPr>
          <p:cNvPr id="35" name="TextBox 112"/>
          <p:cNvSpPr txBox="1">
            <a:spLocks noChangeArrowheads="1"/>
          </p:cNvSpPr>
          <p:nvPr/>
        </p:nvSpPr>
        <p:spPr bwMode="auto">
          <a:xfrm>
            <a:off x="2971800" y="3429000"/>
            <a:ext cx="1981200" cy="30777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Standby site visits</a:t>
            </a:r>
          </a:p>
        </p:txBody>
      </p:sp>
      <p:sp>
        <p:nvSpPr>
          <p:cNvPr id="36" name="TextBox 115"/>
          <p:cNvSpPr txBox="1">
            <a:spLocks noChangeArrowheads="1"/>
          </p:cNvSpPr>
          <p:nvPr/>
        </p:nvSpPr>
        <p:spPr bwMode="auto">
          <a:xfrm>
            <a:off x="5069393" y="4572000"/>
            <a:ext cx="1981200" cy="738664"/>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Weekly Trials calls</a:t>
            </a:r>
          </a:p>
          <a:p>
            <a:pPr marL="117475" indent="-117475">
              <a:buFont typeface="Arial" charset="0"/>
              <a:buChar char="•"/>
            </a:pPr>
            <a:r>
              <a:rPr lang="en-US" sz="1400" dirty="0" smtClean="0"/>
              <a:t>Execute 168 hr test</a:t>
            </a:r>
            <a:endParaRPr lang="en-US" sz="1400" dirty="0"/>
          </a:p>
          <a:p>
            <a:pPr marL="117475" indent="-117475">
              <a:buFont typeface="Arial" charset="0"/>
              <a:buChar char="•"/>
            </a:pPr>
            <a:endParaRPr lang="en-US" sz="1400" dirty="0"/>
          </a:p>
        </p:txBody>
      </p:sp>
      <p:sp>
        <p:nvSpPr>
          <p:cNvPr id="37" name="TextBox 121"/>
          <p:cNvSpPr txBox="1">
            <a:spLocks noChangeArrowheads="1"/>
          </p:cNvSpPr>
          <p:nvPr/>
        </p:nvSpPr>
        <p:spPr bwMode="auto">
          <a:xfrm>
            <a:off x="5069393"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NATF 9/14</a:t>
            </a:r>
            <a:endParaRPr lang="en-US" sz="1400" dirty="0"/>
          </a:p>
        </p:txBody>
      </p:sp>
      <p:sp>
        <p:nvSpPr>
          <p:cNvPr id="38" name="TextBox 135"/>
          <p:cNvSpPr txBox="1">
            <a:spLocks noChangeArrowheads="1"/>
          </p:cNvSpPr>
          <p:nvPr/>
        </p:nvSpPr>
        <p:spPr bwMode="auto">
          <a:xfrm>
            <a:off x="5029200" y="1676400"/>
            <a:ext cx="2133600" cy="1600438"/>
          </a:xfrm>
          <a:prstGeom prst="rect">
            <a:avLst/>
          </a:prstGeom>
          <a:noFill/>
          <a:ln w="9525">
            <a:noFill/>
            <a:miter lim="800000"/>
            <a:headEnd/>
            <a:tailEnd/>
          </a:ln>
        </p:spPr>
        <p:txBody>
          <a:bodyPr>
            <a:spAutoFit/>
          </a:bodyPr>
          <a:lstStyle/>
          <a:p>
            <a:pPr marL="117475" indent="-117475">
              <a:buFont typeface="Arial" charset="0"/>
              <a:buChar char="•"/>
            </a:pPr>
            <a:r>
              <a:rPr lang="en-US" sz="1400" dirty="0"/>
              <a:t>Nodal 101</a:t>
            </a:r>
          </a:p>
          <a:p>
            <a:pPr marL="117475" indent="-117475">
              <a:buFont typeface="Arial" charset="0"/>
              <a:buChar char="•"/>
            </a:pPr>
            <a:r>
              <a:rPr lang="en-US" sz="1400" dirty="0" smtClean="0"/>
              <a:t>Transmission 101</a:t>
            </a:r>
            <a:endParaRPr lang="en-US" sz="1400" dirty="0"/>
          </a:p>
          <a:p>
            <a:pPr marL="117475" indent="-117475">
              <a:buFont typeface="Arial" charset="0"/>
              <a:buChar char="•"/>
            </a:pPr>
            <a:r>
              <a:rPr lang="en-US" sz="1400" dirty="0" smtClean="0"/>
              <a:t>Generation </a:t>
            </a:r>
            <a:r>
              <a:rPr lang="en-US" sz="1400" dirty="0"/>
              <a:t>101, </a:t>
            </a:r>
            <a:r>
              <a:rPr lang="en-US" sz="1400" dirty="0" smtClean="0"/>
              <a:t>201</a:t>
            </a:r>
          </a:p>
          <a:p>
            <a:pPr marL="117475" indent="-117475">
              <a:buFont typeface="Arial" charset="0"/>
              <a:buChar char="•"/>
            </a:pPr>
            <a:r>
              <a:rPr lang="en-US" sz="1400" dirty="0" smtClean="0"/>
              <a:t>NOIE QSE Operations</a:t>
            </a:r>
          </a:p>
          <a:p>
            <a:pPr marL="117475" indent="-117475">
              <a:buFont typeface="Arial" charset="0"/>
              <a:buChar char="•"/>
            </a:pPr>
            <a:r>
              <a:rPr lang="en-US" sz="1400" dirty="0" smtClean="0"/>
              <a:t>Settlements 301</a:t>
            </a:r>
          </a:p>
          <a:p>
            <a:pPr marL="117475" indent="-117475">
              <a:buFont typeface="Arial" charset="0"/>
              <a:buChar char="•"/>
            </a:pPr>
            <a:r>
              <a:rPr lang="en-US" sz="1400" dirty="0" smtClean="0"/>
              <a:t>MMS &amp; MIS GUI (Online only)</a:t>
            </a:r>
          </a:p>
        </p:txBody>
      </p:sp>
      <p:sp>
        <p:nvSpPr>
          <p:cNvPr id="39" name="TextBox 112"/>
          <p:cNvSpPr txBox="1">
            <a:spLocks noChangeArrowheads="1"/>
          </p:cNvSpPr>
          <p:nvPr/>
        </p:nvSpPr>
        <p:spPr bwMode="auto">
          <a:xfrm>
            <a:off x="5069393" y="3429000"/>
            <a:ext cx="1981200" cy="30777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Standby site visits</a:t>
            </a:r>
          </a:p>
        </p:txBody>
      </p:sp>
      <p:sp>
        <p:nvSpPr>
          <p:cNvPr id="40" name="Round Same Side Corner Rectangle 39"/>
          <p:cNvSpPr/>
          <p:nvPr/>
        </p:nvSpPr>
        <p:spPr>
          <a:xfrm>
            <a:off x="7016263" y="1066800"/>
            <a:ext cx="1981200" cy="304800"/>
          </a:xfrm>
          <a:prstGeom prst="round2Same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sz="1300" dirty="0" smtClean="0"/>
              <a:t>October</a:t>
            </a:r>
            <a:endParaRPr lang="en-US" sz="1300" dirty="0"/>
          </a:p>
        </p:txBody>
      </p:sp>
      <p:cxnSp>
        <p:nvCxnSpPr>
          <p:cNvPr id="41" name="Straight Connector 40"/>
          <p:cNvCxnSpPr/>
          <p:nvPr/>
        </p:nvCxnSpPr>
        <p:spPr>
          <a:xfrm rot="5400000">
            <a:off x="6559063" y="3733800"/>
            <a:ext cx="487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42" name="Straight Connector 41"/>
          <p:cNvCxnSpPr/>
          <p:nvPr/>
        </p:nvCxnSpPr>
        <p:spPr>
          <a:xfrm rot="5400000">
            <a:off x="4539763" y="3695700"/>
            <a:ext cx="4953000" cy="0"/>
          </a:xfrm>
          <a:prstGeom prst="line">
            <a:avLst/>
          </a:prstGeom>
        </p:spPr>
        <p:style>
          <a:lnRef idx="2">
            <a:schemeClr val="accent2"/>
          </a:lnRef>
          <a:fillRef idx="0">
            <a:schemeClr val="accent2"/>
          </a:fillRef>
          <a:effectRef idx="1">
            <a:schemeClr val="accent2"/>
          </a:effectRef>
          <a:fontRef idx="minor">
            <a:schemeClr val="tx1"/>
          </a:fontRef>
        </p:style>
      </p:cxnSp>
      <p:sp>
        <p:nvSpPr>
          <p:cNvPr id="43" name="TextBox 115"/>
          <p:cNvSpPr txBox="1">
            <a:spLocks noChangeArrowheads="1"/>
          </p:cNvSpPr>
          <p:nvPr/>
        </p:nvSpPr>
        <p:spPr bwMode="auto">
          <a:xfrm>
            <a:off x="7056456" y="4572000"/>
            <a:ext cx="1981200" cy="738664"/>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Preparation for Nodal Go-Live</a:t>
            </a:r>
            <a:endParaRPr lang="en-US" sz="1400" dirty="0"/>
          </a:p>
          <a:p>
            <a:pPr marL="117475" indent="-117475">
              <a:buFont typeface="Arial" charset="0"/>
              <a:buChar char="•"/>
            </a:pPr>
            <a:endParaRPr lang="en-US" sz="1400" dirty="0"/>
          </a:p>
        </p:txBody>
      </p:sp>
      <p:sp>
        <p:nvSpPr>
          <p:cNvPr id="44" name="TextBox 121"/>
          <p:cNvSpPr txBox="1">
            <a:spLocks noChangeArrowheads="1"/>
          </p:cNvSpPr>
          <p:nvPr/>
        </p:nvSpPr>
        <p:spPr bwMode="auto">
          <a:xfrm>
            <a:off x="7056456" y="1371600"/>
            <a:ext cx="1981200" cy="307975"/>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NATF 10/5</a:t>
            </a:r>
            <a:endParaRPr lang="en-US" sz="1400" dirty="0"/>
          </a:p>
        </p:txBody>
      </p:sp>
      <p:sp>
        <p:nvSpPr>
          <p:cNvPr id="45" name="TextBox 112"/>
          <p:cNvSpPr txBox="1">
            <a:spLocks noChangeArrowheads="1"/>
          </p:cNvSpPr>
          <p:nvPr/>
        </p:nvSpPr>
        <p:spPr bwMode="auto">
          <a:xfrm>
            <a:off x="7056456" y="3429000"/>
            <a:ext cx="1981200" cy="307777"/>
          </a:xfrm>
          <a:prstGeom prst="rect">
            <a:avLst/>
          </a:prstGeom>
          <a:noFill/>
          <a:ln w="9525">
            <a:noFill/>
            <a:miter lim="800000"/>
            <a:headEnd/>
            <a:tailEnd/>
          </a:ln>
        </p:spPr>
        <p:txBody>
          <a:bodyPr wrap="square">
            <a:spAutoFit/>
          </a:bodyPr>
          <a:lstStyle/>
          <a:p>
            <a:pPr marL="117475" indent="-117475">
              <a:buFont typeface="Arial" charset="0"/>
              <a:buChar char="•"/>
            </a:pPr>
            <a:r>
              <a:rPr lang="en-US" sz="1400" dirty="0" smtClean="0"/>
              <a:t>TBD</a:t>
            </a:r>
          </a:p>
        </p:txBody>
      </p:sp>
      <p:sp>
        <p:nvSpPr>
          <p:cNvPr id="46" name="TextBox 135"/>
          <p:cNvSpPr txBox="1">
            <a:spLocks noChangeArrowheads="1"/>
          </p:cNvSpPr>
          <p:nvPr/>
        </p:nvSpPr>
        <p:spPr bwMode="auto">
          <a:xfrm>
            <a:off x="7086600" y="1676400"/>
            <a:ext cx="2133600" cy="307777"/>
          </a:xfrm>
          <a:prstGeom prst="rect">
            <a:avLst/>
          </a:prstGeom>
          <a:noFill/>
          <a:ln w="9525">
            <a:noFill/>
            <a:miter lim="800000"/>
            <a:headEnd/>
            <a:tailEnd/>
          </a:ln>
        </p:spPr>
        <p:txBody>
          <a:bodyPr>
            <a:spAutoFit/>
          </a:bodyPr>
          <a:lstStyle/>
          <a:p>
            <a:pPr marL="117475" indent="-117475">
              <a:buFont typeface="Arial" charset="0"/>
              <a:buChar char="•"/>
            </a:pPr>
            <a:r>
              <a:rPr lang="en-US" sz="1400" dirty="0" smtClean="0"/>
              <a:t>TBD</a:t>
            </a:r>
          </a:p>
        </p:txBody>
      </p:sp>
      <p:sp>
        <p:nvSpPr>
          <p:cNvPr id="47" name="Footer Placeholder 4"/>
          <p:cNvSpPr>
            <a:spLocks noGrp="1"/>
          </p:cNvSpPr>
          <p:nvPr>
            <p:ph type="ftr" sz="quarter" idx="11"/>
          </p:nvPr>
        </p:nvSpPr>
        <p:spPr>
          <a:xfrm>
            <a:off x="6248400" y="6457950"/>
            <a:ext cx="2514600" cy="457200"/>
          </a:xfrm>
        </p:spPr>
        <p:txBody>
          <a:bodyPr/>
          <a:lstStyle/>
          <a:p>
            <a:pPr>
              <a:defRPr/>
            </a:pPr>
            <a:r>
              <a:rPr lang="en-US" dirty="0" smtClean="0"/>
              <a:t>Technical Advisory Committee</a:t>
            </a:r>
            <a:endParaRPr lang="en-US" dirty="0"/>
          </a:p>
        </p:txBody>
      </p:sp>
      <p:sp>
        <p:nvSpPr>
          <p:cNvPr id="48" name="Date Placeholder 6"/>
          <p:cNvSpPr>
            <a:spLocks noGrp="1"/>
          </p:cNvSpPr>
          <p:nvPr>
            <p:ph type="dt" sz="half" idx="12"/>
          </p:nvPr>
        </p:nvSpPr>
        <p:spPr>
          <a:xfrm>
            <a:off x="1143000" y="6457950"/>
            <a:ext cx="2133600" cy="476250"/>
          </a:xfrm>
        </p:spPr>
        <p:txBody>
          <a:bodyPr/>
          <a:lstStyle/>
          <a:p>
            <a:pPr>
              <a:defRPr/>
            </a:pPr>
            <a:r>
              <a:rPr lang="en-US" dirty="0" smtClean="0"/>
              <a:t>1 July 2010</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1155700" y="6400800"/>
            <a:ext cx="7835900" cy="425450"/>
          </a:xfrm>
        </p:spPr>
        <p:txBody>
          <a:bodyPr/>
          <a:lstStyle/>
          <a:p>
            <a:pPr>
              <a:defRPr/>
            </a:pPr>
            <a:r>
              <a:rPr lang="en-US" smtClean="0"/>
              <a:t>Technical Advisory Committee</a:t>
            </a:r>
            <a:endParaRPr lang="en-US" dirty="0"/>
          </a:p>
        </p:txBody>
      </p:sp>
      <p:sp>
        <p:nvSpPr>
          <p:cNvPr id="5" name="Rectangle 2"/>
          <p:cNvSpPr txBox="1">
            <a:spLocks noChangeArrowheads="1"/>
          </p:cNvSpPr>
          <p:nvPr/>
        </p:nvSpPr>
        <p:spPr bwMode="auto">
          <a:xfrm>
            <a:off x="152400" y="0"/>
            <a:ext cx="8991600" cy="5286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kern="0" dirty="0" smtClean="0">
                <a:solidFill>
                  <a:schemeClr val="bg1"/>
                </a:solidFill>
                <a:latin typeface="+mj-lt"/>
                <a:ea typeface="+mj-ea"/>
                <a:cs typeface="+mj-cs"/>
              </a:rPr>
              <a:t>Cut-Over Timeline</a:t>
            </a:r>
            <a:endParaRPr kumimoji="0" lang="en-US" sz="1800" b="0" i="0" u="none" strike="noStrike" kern="0" cap="none" spc="0" normalizeH="0" baseline="0" noProof="0" dirty="0" smtClean="0">
              <a:ln>
                <a:noFill/>
              </a:ln>
              <a:solidFill>
                <a:schemeClr val="bg1"/>
              </a:solidFill>
              <a:effectLst/>
              <a:uLnTx/>
              <a:uFillTx/>
              <a:latin typeface="+mj-lt"/>
              <a:ea typeface="+mj-ea"/>
              <a:cs typeface="+mj-cs"/>
            </a:endParaRPr>
          </a:p>
        </p:txBody>
      </p:sp>
      <p:sp>
        <p:nvSpPr>
          <p:cNvPr id="6" name="TextBox 5"/>
          <p:cNvSpPr txBox="1"/>
          <p:nvPr/>
        </p:nvSpPr>
        <p:spPr>
          <a:xfrm>
            <a:off x="5791200" y="485001"/>
            <a:ext cx="3352800" cy="276999"/>
          </a:xfrm>
          <a:prstGeom prst="rect">
            <a:avLst/>
          </a:prstGeom>
          <a:noFill/>
        </p:spPr>
        <p:txBody>
          <a:bodyPr wrap="square" rtlCol="0">
            <a:spAutoFit/>
          </a:bodyPr>
          <a:lstStyle/>
          <a:p>
            <a:pPr algn="r"/>
            <a:r>
              <a:rPr lang="en-US" sz="1200" i="1" dirty="0" smtClean="0">
                <a:solidFill>
                  <a:schemeClr val="bg1">
                    <a:lumMod val="75000"/>
                  </a:schemeClr>
                </a:solidFill>
              </a:rPr>
              <a:t>Nodal Market Readiness</a:t>
            </a:r>
            <a:endParaRPr lang="en-US" sz="1200" i="1" dirty="0">
              <a:solidFill>
                <a:schemeClr val="bg1">
                  <a:lumMod val="75000"/>
                </a:schemeClr>
              </a:solidFill>
            </a:endParaRPr>
          </a:p>
        </p:txBody>
      </p:sp>
      <p:sp>
        <p:nvSpPr>
          <p:cNvPr id="7" name="Date Placeholder 6"/>
          <p:cNvSpPr>
            <a:spLocks noGrp="1"/>
          </p:cNvSpPr>
          <p:nvPr>
            <p:ph type="dt" sz="half" idx="12"/>
          </p:nvPr>
        </p:nvSpPr>
        <p:spPr/>
        <p:txBody>
          <a:bodyPr/>
          <a:lstStyle/>
          <a:p>
            <a:pPr>
              <a:defRPr/>
            </a:pPr>
            <a:r>
              <a:rPr lang="en-US" smtClean="0"/>
              <a:t>1 July 2010</a:t>
            </a:r>
            <a:endParaRPr lang="en-US"/>
          </a:p>
        </p:txBody>
      </p:sp>
      <p:pic>
        <p:nvPicPr>
          <p:cNvPr id="109569" name="Picture 1"/>
          <p:cNvPicPr>
            <a:picLocks noChangeAspect="1" noChangeArrowheads="1"/>
          </p:cNvPicPr>
          <p:nvPr/>
        </p:nvPicPr>
        <p:blipFill>
          <a:blip r:embed="rId2" cstate="print"/>
          <a:srcRect/>
          <a:stretch>
            <a:fillRect/>
          </a:stretch>
        </p:blipFill>
        <p:spPr bwMode="auto">
          <a:xfrm>
            <a:off x="1"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algn="ctr" eaLnBrk="1" hangingPunct="1"/>
            <a:r>
              <a:rPr lang="en-US" sz="3600" dirty="0" smtClean="0">
                <a:solidFill>
                  <a:srgbClr val="FF0000"/>
                </a:solidFill>
              </a:rPr>
              <a:t>152</a:t>
            </a:r>
            <a:r>
              <a:rPr lang="en-US" sz="3600" dirty="0" smtClean="0"/>
              <a:t> Days to Go-Live</a:t>
            </a:r>
          </a:p>
        </p:txBody>
      </p:sp>
      <p:sp>
        <p:nvSpPr>
          <p:cNvPr id="18434" name="Rectangle 3"/>
          <p:cNvSpPr>
            <a:spLocks noGrp="1" noChangeArrowheads="1"/>
          </p:cNvSpPr>
          <p:nvPr>
            <p:ph idx="1"/>
          </p:nvPr>
        </p:nvSpPr>
        <p:spPr>
          <a:xfrm>
            <a:off x="0" y="1143000"/>
            <a:ext cx="8763000" cy="5105400"/>
          </a:xfrm>
        </p:spPr>
        <p:txBody>
          <a:bodyPr lIns="457200"/>
          <a:lstStyle/>
          <a:p>
            <a:pPr>
              <a:lnSpc>
                <a:spcPct val="90000"/>
              </a:lnSpc>
              <a:buNone/>
            </a:pPr>
            <a:endParaRPr lang="en-US" sz="1400" dirty="0" smtClean="0"/>
          </a:p>
          <a:p>
            <a:pPr>
              <a:lnSpc>
                <a:spcPct val="90000"/>
              </a:lnSpc>
              <a:buNone/>
            </a:pPr>
            <a:r>
              <a:rPr lang="en-US" sz="1600" u="sng" dirty="0" smtClean="0"/>
              <a:t>Achievements within Market Trials: </a:t>
            </a:r>
            <a:endParaRPr lang="en-US" sz="1600" b="0" dirty="0" smtClean="0"/>
          </a:p>
          <a:p>
            <a:pPr marL="342900" lvl="1" indent="-342900">
              <a:lnSpc>
                <a:spcPct val="90000"/>
              </a:lnSpc>
              <a:buFontTx/>
              <a:buChar char="•"/>
            </a:pPr>
            <a:r>
              <a:rPr lang="en-US" sz="1400" dirty="0" smtClean="0"/>
              <a:t>CRR</a:t>
            </a:r>
          </a:p>
          <a:p>
            <a:pPr marL="742950" lvl="2" indent="-342900">
              <a:lnSpc>
                <a:spcPct val="90000"/>
              </a:lnSpc>
            </a:pPr>
            <a:r>
              <a:rPr lang="en-US" sz="1200" dirty="0" smtClean="0"/>
              <a:t>Five monthly CRR auctions and one Balance of the Year auction have been  completed and invoiced</a:t>
            </a:r>
          </a:p>
          <a:p>
            <a:pPr marL="342900" lvl="1" indent="-342900">
              <a:lnSpc>
                <a:spcPct val="90000"/>
              </a:lnSpc>
              <a:buFontTx/>
              <a:buChar char="•"/>
            </a:pPr>
            <a:r>
              <a:rPr lang="en-US" sz="1400" dirty="0" smtClean="0"/>
              <a:t>Real Time Markets</a:t>
            </a:r>
          </a:p>
          <a:p>
            <a:pPr marL="742950" lvl="2" indent="-342900">
              <a:lnSpc>
                <a:spcPct val="90000"/>
              </a:lnSpc>
            </a:pPr>
            <a:r>
              <a:rPr lang="en-US" sz="1200" dirty="0" smtClean="0"/>
              <a:t>SCED</a:t>
            </a:r>
            <a:endParaRPr lang="en-US" sz="1200" baseline="30000" dirty="0" smtClean="0"/>
          </a:p>
          <a:p>
            <a:pPr marL="742950" lvl="2" indent="-342900">
              <a:lnSpc>
                <a:spcPct val="90000"/>
              </a:lnSpc>
            </a:pPr>
            <a:r>
              <a:rPr lang="en-US" sz="1200" dirty="0" smtClean="0"/>
              <a:t>Real Time settlements</a:t>
            </a:r>
            <a:endParaRPr lang="en-US" sz="1200" baseline="30000" dirty="0" smtClean="0"/>
          </a:p>
          <a:p>
            <a:pPr marL="342900" lvl="1" indent="-342900">
              <a:lnSpc>
                <a:spcPct val="90000"/>
              </a:lnSpc>
              <a:buFontTx/>
              <a:buChar char="•"/>
            </a:pPr>
            <a:r>
              <a:rPr lang="en-US" sz="1400" dirty="0" smtClean="0"/>
              <a:t>DAM / RUC</a:t>
            </a:r>
          </a:p>
          <a:p>
            <a:pPr marL="742950" lvl="2" indent="-342900">
              <a:lnSpc>
                <a:spcPct val="90000"/>
              </a:lnSpc>
            </a:pPr>
            <a:r>
              <a:rPr lang="en-US" sz="1200" dirty="0" smtClean="0"/>
              <a:t>DRUC has been running  in conjunction with DAM for 9 weeks</a:t>
            </a:r>
          </a:p>
          <a:p>
            <a:pPr marL="742950" lvl="2" indent="-342900">
              <a:lnSpc>
                <a:spcPct val="90000"/>
              </a:lnSpc>
            </a:pPr>
            <a:r>
              <a:rPr lang="en-US" sz="1200" dirty="0" smtClean="0"/>
              <a:t>DAM Settlements are being executed</a:t>
            </a:r>
          </a:p>
          <a:p>
            <a:pPr marL="742950" lvl="2" indent="-342900">
              <a:lnSpc>
                <a:spcPct val="90000"/>
              </a:lnSpc>
            </a:pPr>
            <a:r>
              <a:rPr lang="en-US" sz="1200" dirty="0" smtClean="0"/>
              <a:t>Settlement and extract data has been available since Mid-May</a:t>
            </a:r>
          </a:p>
          <a:p>
            <a:pPr marL="742950" lvl="2" indent="-342900">
              <a:lnSpc>
                <a:spcPct val="90000"/>
              </a:lnSpc>
            </a:pPr>
            <a:r>
              <a:rPr lang="en-US" sz="1200" dirty="0" smtClean="0"/>
              <a:t>Continual strong participation from the Market Participants (Averaged 196 QSEs / DAM run)</a:t>
            </a:r>
          </a:p>
          <a:p>
            <a:pPr marL="742950" lvl="2" indent="-342900">
              <a:lnSpc>
                <a:spcPct val="90000"/>
              </a:lnSpc>
            </a:pPr>
            <a:r>
              <a:rPr lang="en-US" sz="1200" dirty="0" smtClean="0"/>
              <a:t>DAM / RUC 5 times per wk</a:t>
            </a:r>
          </a:p>
          <a:p>
            <a:pPr marL="342900" lvl="1" indent="-342900">
              <a:lnSpc>
                <a:spcPct val="90000"/>
              </a:lnSpc>
              <a:buFontTx/>
              <a:buChar char="•"/>
            </a:pPr>
            <a:r>
              <a:rPr lang="en-US" sz="1400" dirty="0" smtClean="0"/>
              <a:t>Ancillary Services</a:t>
            </a:r>
          </a:p>
          <a:p>
            <a:pPr marL="742950" lvl="2" indent="-342900">
              <a:lnSpc>
                <a:spcPct val="90000"/>
              </a:lnSpc>
            </a:pPr>
            <a:r>
              <a:rPr lang="en-US" sz="1200" dirty="0" smtClean="0"/>
              <a:t>Procured in every DAM for production quantities</a:t>
            </a:r>
          </a:p>
          <a:p>
            <a:pPr marL="742950" lvl="2" indent="-342900">
              <a:lnSpc>
                <a:spcPct val="90000"/>
              </a:lnSpc>
            </a:pPr>
            <a:r>
              <a:rPr lang="en-US" sz="1200" dirty="0" smtClean="0"/>
              <a:t>Supplemental AS Market tested occasionally</a:t>
            </a:r>
          </a:p>
          <a:p>
            <a:pPr marL="342900" lvl="1" indent="-342900">
              <a:lnSpc>
                <a:spcPct val="90000"/>
              </a:lnSpc>
              <a:buFontTx/>
              <a:buChar char="•"/>
            </a:pPr>
            <a:r>
              <a:rPr lang="en-US" sz="1400" dirty="0" smtClean="0"/>
              <a:t>Closed Loop LFC</a:t>
            </a:r>
          </a:p>
          <a:p>
            <a:pPr marL="800100" lvl="2" indent="-342900">
              <a:lnSpc>
                <a:spcPct val="90000"/>
              </a:lnSpc>
            </a:pPr>
            <a:r>
              <a:rPr lang="en-US" sz="1200" dirty="0" smtClean="0"/>
              <a:t>2 hour test occurred  in May</a:t>
            </a:r>
          </a:p>
          <a:p>
            <a:pPr marL="800100" lvl="2" indent="-342900">
              <a:lnSpc>
                <a:spcPct val="90000"/>
              </a:lnSpc>
            </a:pPr>
            <a:r>
              <a:rPr lang="en-US" sz="1200" dirty="0" smtClean="0"/>
              <a:t>8 hour test occurred on June 17</a:t>
            </a:r>
            <a:r>
              <a:rPr lang="en-US" sz="1200" baseline="30000" dirty="0" smtClean="0"/>
              <a:t>th</a:t>
            </a:r>
            <a:r>
              <a:rPr lang="en-US" sz="1200" dirty="0" smtClean="0"/>
              <a:t> </a:t>
            </a:r>
          </a:p>
          <a:p>
            <a:pPr marL="342900" lvl="1" indent="-342900">
              <a:lnSpc>
                <a:spcPct val="90000"/>
              </a:lnSpc>
              <a:buFontTx/>
              <a:buChar char="•"/>
            </a:pPr>
            <a:r>
              <a:rPr lang="en-US" sz="1400" dirty="0" smtClean="0"/>
              <a:t>Credit</a:t>
            </a:r>
          </a:p>
          <a:p>
            <a:pPr marL="742950" lvl="2" indent="-342900">
              <a:lnSpc>
                <a:spcPct val="90000"/>
              </a:lnSpc>
            </a:pPr>
            <a:r>
              <a:rPr lang="en-US" sz="1200" dirty="0" smtClean="0"/>
              <a:t>Credit Module went into effect on May 14</a:t>
            </a:r>
            <a:r>
              <a:rPr lang="en-US" sz="1200" baseline="30000" dirty="0" smtClean="0"/>
              <a:t>th</a:t>
            </a:r>
            <a:r>
              <a:rPr lang="en-US" sz="1200" dirty="0" smtClean="0"/>
              <a:t> </a:t>
            </a:r>
          </a:p>
          <a:p>
            <a:pPr marL="342900" lvl="1" indent="-342900">
              <a:lnSpc>
                <a:spcPct val="90000"/>
              </a:lnSpc>
            </a:pPr>
            <a:endParaRPr lang="en-US" sz="1400" dirty="0" smtClean="0"/>
          </a:p>
          <a:p>
            <a:pPr marL="742950" lvl="2" indent="-342900">
              <a:lnSpc>
                <a:spcPct val="90000"/>
              </a:lnSpc>
              <a:buNone/>
            </a:pPr>
            <a:endParaRPr lang="en-US" sz="1000" baseline="30000" dirty="0" smtClean="0"/>
          </a:p>
          <a:p>
            <a:pPr eaLnBrk="1" hangingPunct="1">
              <a:buNone/>
            </a:pPr>
            <a:endParaRPr lang="en-US" dirty="0" smtClean="0"/>
          </a:p>
        </p:txBody>
      </p:sp>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1 July 2010</a:t>
            </a:r>
            <a:endParaRPr lang="en-US" dirty="0" smtClean="0"/>
          </a:p>
        </p:txBody>
      </p:sp>
      <p:sp>
        <p:nvSpPr>
          <p:cNvPr id="8" name="TextBox 7"/>
          <p:cNvSpPr txBox="1"/>
          <p:nvPr/>
        </p:nvSpPr>
        <p:spPr>
          <a:xfrm>
            <a:off x="0" y="685800"/>
            <a:ext cx="9144000" cy="707886"/>
          </a:xfrm>
          <a:prstGeom prst="rect">
            <a:avLst/>
          </a:prstGeom>
          <a:noFill/>
        </p:spPr>
        <p:txBody>
          <a:bodyPr wrap="square" rtlCol="0">
            <a:spAutoFit/>
          </a:bodyPr>
          <a:lstStyle/>
          <a:p>
            <a:pPr algn="ctr"/>
            <a:r>
              <a:rPr lang="en-US" sz="2000" b="1" dirty="0" smtClean="0"/>
              <a:t>Market Trials has been running for 21 weeks </a:t>
            </a:r>
          </a:p>
          <a:p>
            <a:pPr algn="ctr"/>
            <a:r>
              <a:rPr lang="en-US" sz="2000" b="1" dirty="0" smtClean="0"/>
              <a:t>Market Quality Testing and Operational Readiness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0" y="0"/>
            <a:ext cx="8839200" cy="685800"/>
          </a:xfrm>
        </p:spPr>
        <p:txBody>
          <a:bodyPr/>
          <a:lstStyle/>
          <a:p>
            <a:pPr algn="ctr" eaLnBrk="1" hangingPunct="1"/>
            <a:r>
              <a:rPr lang="en-US" sz="3600" dirty="0" smtClean="0">
                <a:solidFill>
                  <a:srgbClr val="FF0000"/>
                </a:solidFill>
              </a:rPr>
              <a:t>152</a:t>
            </a:r>
            <a:r>
              <a:rPr lang="en-US" sz="3600" dirty="0" smtClean="0"/>
              <a:t> Days to Go-Live</a:t>
            </a:r>
          </a:p>
        </p:txBody>
      </p:sp>
      <p:sp>
        <p:nvSpPr>
          <p:cNvPr id="18435" name="Footer Placeholder 5"/>
          <p:cNvSpPr>
            <a:spLocks noGrp="1"/>
          </p:cNvSpPr>
          <p:nvPr>
            <p:ph type="ftr" sz="quarter" idx="11"/>
          </p:nvPr>
        </p:nvSpPr>
        <p:spPr>
          <a:xfrm>
            <a:off x="5867400" y="6457950"/>
            <a:ext cx="2895600" cy="457200"/>
          </a:xfrm>
          <a:noFill/>
        </p:spPr>
        <p:txBody>
          <a:bodyPr/>
          <a:lstStyle/>
          <a:p>
            <a:r>
              <a:rPr lang="en-US" smtClean="0"/>
              <a:t>Technical Advisory Committee</a:t>
            </a:r>
            <a:endParaRPr lang="en-US" dirty="0" smtClean="0"/>
          </a:p>
        </p:txBody>
      </p:sp>
      <p:sp>
        <p:nvSpPr>
          <p:cNvPr id="18436" name="Rectangle 4"/>
          <p:cNvSpPr>
            <a:spLocks noGrp="1" noChangeArrowheads="1"/>
          </p:cNvSpPr>
          <p:nvPr>
            <p:ph type="dt" sz="quarter" idx="12"/>
          </p:nvPr>
        </p:nvSpPr>
        <p:spPr>
          <a:noFill/>
        </p:spPr>
        <p:txBody>
          <a:bodyPr/>
          <a:lstStyle/>
          <a:p>
            <a:r>
              <a:rPr lang="en-US" smtClean="0"/>
              <a:t>1 July 2010</a:t>
            </a:r>
            <a:endParaRPr lang="en-US" dirty="0" smtClean="0"/>
          </a:p>
        </p:txBody>
      </p:sp>
      <p:sp>
        <p:nvSpPr>
          <p:cNvPr id="8" name="TextBox 7"/>
          <p:cNvSpPr txBox="1"/>
          <p:nvPr/>
        </p:nvSpPr>
        <p:spPr>
          <a:xfrm>
            <a:off x="0" y="685800"/>
            <a:ext cx="9144000" cy="400110"/>
          </a:xfrm>
          <a:prstGeom prst="rect">
            <a:avLst/>
          </a:prstGeom>
          <a:noFill/>
        </p:spPr>
        <p:txBody>
          <a:bodyPr wrap="square" rtlCol="0">
            <a:spAutoFit/>
          </a:bodyPr>
          <a:lstStyle/>
          <a:p>
            <a:pPr algn="ctr"/>
            <a:r>
              <a:rPr lang="en-US" sz="2000" b="1" dirty="0" smtClean="0"/>
              <a:t>Market Trials has been running for 21 weeks </a:t>
            </a:r>
          </a:p>
        </p:txBody>
      </p:sp>
      <p:sp>
        <p:nvSpPr>
          <p:cNvPr id="9" name="Rectangle 3"/>
          <p:cNvSpPr txBox="1">
            <a:spLocks noChangeArrowheads="1"/>
          </p:cNvSpPr>
          <p:nvPr/>
        </p:nvSpPr>
        <p:spPr bwMode="auto">
          <a:xfrm>
            <a:off x="0" y="838200"/>
            <a:ext cx="8763000" cy="5334000"/>
          </a:xfrm>
          <a:prstGeom prst="rect">
            <a:avLst/>
          </a:prstGeom>
          <a:noFill/>
          <a:ln w="9525">
            <a:noFill/>
            <a:miter lim="800000"/>
            <a:headEnd/>
            <a:tailEnd/>
          </a:ln>
        </p:spPr>
        <p:txBody>
          <a:bodyPr vert="horz" wrap="square" lIns="45720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5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90000"/>
              </a:lnSpc>
              <a:spcBef>
                <a:spcPct val="20000"/>
              </a:spcBef>
              <a:spcAft>
                <a:spcPct val="0"/>
              </a:spcAft>
              <a:buClrTx/>
              <a:buSzTx/>
              <a:buFontTx/>
              <a:buNone/>
              <a:tabLst/>
              <a:defRPr/>
            </a:pPr>
            <a:endParaRPr kumimoji="0" lang="en-US" sz="1400" b="1" i="0" u="none" strike="noStrike" kern="0" cap="none" spc="0" normalizeH="0" baseline="0" noProof="0" dirty="0" smtClean="0">
              <a:ln>
                <a:noFill/>
              </a:ln>
              <a:solidFill>
                <a:schemeClr val="tx1"/>
              </a:solidFill>
              <a:effectLst/>
              <a:uLnTx/>
              <a:uFillTx/>
              <a:latin typeface="+mn-lt"/>
              <a:ea typeface="+mn-ea"/>
              <a:cs typeface="+mn-cs"/>
            </a:endParaRPr>
          </a:p>
          <a:p>
            <a:pPr marL="342900" indent="-342900" eaLnBrk="0" hangingPunct="0">
              <a:lnSpc>
                <a:spcPct val="90000"/>
              </a:lnSpc>
              <a:spcBef>
                <a:spcPct val="20000"/>
              </a:spcBef>
              <a:defRPr/>
            </a:pPr>
            <a:r>
              <a:rPr lang="en-US" sz="1600" b="1" u="sng" kern="0" dirty="0" smtClean="0"/>
              <a:t>Upcoming Milestones for Market Trials: </a:t>
            </a:r>
            <a:endParaRPr lang="en-US" sz="1400" dirty="0" smtClean="0">
              <a:latin typeface="+mn-lt"/>
            </a:endParaRPr>
          </a:p>
          <a:p>
            <a:pPr marL="342900" lvl="1" indent="-342900" eaLnBrk="0" hangingPunct="0">
              <a:lnSpc>
                <a:spcPct val="150000"/>
              </a:lnSpc>
              <a:spcBef>
                <a:spcPct val="20000"/>
              </a:spcBef>
              <a:buFontTx/>
              <a:buChar char="•"/>
            </a:pPr>
            <a:r>
              <a:rPr lang="en-US" sz="1400" dirty="0" smtClean="0"/>
              <a:t>Closed Loop LFC</a:t>
            </a:r>
          </a:p>
          <a:p>
            <a:pPr marL="800100" lvl="2" indent="-342900" eaLnBrk="0" hangingPunct="0">
              <a:spcBef>
                <a:spcPts val="0"/>
              </a:spcBef>
              <a:buFontTx/>
              <a:buChar char="•"/>
            </a:pPr>
            <a:r>
              <a:rPr lang="en-US" sz="1200" dirty="0" smtClean="0"/>
              <a:t>5 hour test scheduled for the week of July 19</a:t>
            </a:r>
            <a:r>
              <a:rPr lang="en-US" sz="1200" baseline="30000" dirty="0" smtClean="0"/>
              <a:t>th</a:t>
            </a:r>
            <a:r>
              <a:rPr lang="en-US" sz="1200" dirty="0" smtClean="0"/>
              <a:t>  </a:t>
            </a:r>
          </a:p>
          <a:p>
            <a:pPr marL="800100" lvl="2" indent="-342900" eaLnBrk="0" hangingPunct="0">
              <a:spcBef>
                <a:spcPts val="0"/>
              </a:spcBef>
              <a:buFontTx/>
              <a:buChar char="•"/>
            </a:pPr>
            <a:r>
              <a:rPr lang="en-US" sz="1200" dirty="0" smtClean="0"/>
              <a:t>24 hour test scheduled for the week of August 2</a:t>
            </a:r>
            <a:r>
              <a:rPr lang="en-US" sz="1200" baseline="30000" dirty="0" smtClean="0"/>
              <a:t>nd</a:t>
            </a:r>
            <a:r>
              <a:rPr lang="en-US" sz="1200" dirty="0" smtClean="0"/>
              <a:t>  </a:t>
            </a:r>
          </a:p>
          <a:p>
            <a:pPr marL="800100" lvl="2" indent="-342900" eaLnBrk="0" hangingPunct="0">
              <a:spcBef>
                <a:spcPts val="0"/>
              </a:spcBef>
              <a:buFontTx/>
              <a:buChar char="•"/>
            </a:pPr>
            <a:r>
              <a:rPr lang="en-US" sz="1200" dirty="0" smtClean="0"/>
              <a:t>Two additional LFC tests to be scheduled in August</a:t>
            </a:r>
          </a:p>
          <a:p>
            <a:pPr marL="342900" lvl="1" indent="-342900" eaLnBrk="0" hangingPunct="0">
              <a:lnSpc>
                <a:spcPct val="150000"/>
              </a:lnSpc>
              <a:spcBef>
                <a:spcPct val="20000"/>
              </a:spcBef>
              <a:buFontTx/>
              <a:buChar char="•"/>
            </a:pPr>
            <a:r>
              <a:rPr lang="en-US" sz="1400" dirty="0" smtClean="0"/>
              <a:t>DAM/RUC/SASM Scenarios</a:t>
            </a:r>
          </a:p>
          <a:p>
            <a:pPr marL="800100" lvl="2" indent="-342900" eaLnBrk="0" hangingPunct="0">
              <a:lnSpc>
                <a:spcPct val="150000"/>
              </a:lnSpc>
              <a:spcBef>
                <a:spcPct val="20000"/>
              </a:spcBef>
              <a:buFontTx/>
              <a:buChar char="•"/>
            </a:pPr>
            <a:r>
              <a:rPr lang="en-US" sz="1200" dirty="0" smtClean="0"/>
              <a:t>Operational scenarios continue through the week of July 12</a:t>
            </a:r>
            <a:r>
              <a:rPr lang="en-US" sz="1200" baseline="30000" dirty="0" smtClean="0"/>
              <a:t>th</a:t>
            </a:r>
            <a:r>
              <a:rPr lang="en-US" sz="1200" dirty="0" smtClean="0"/>
              <a:t> </a:t>
            </a:r>
            <a:endParaRPr lang="en-US" sz="1200" dirty="0" smtClean="0">
              <a:latin typeface="+mn-lt"/>
            </a:endParaRPr>
          </a:p>
          <a:p>
            <a:pPr marL="342900" lvl="1" indent="-342900" eaLnBrk="0" hangingPunct="0">
              <a:lnSpc>
                <a:spcPct val="150000"/>
              </a:lnSpc>
              <a:spcBef>
                <a:spcPct val="20000"/>
              </a:spcBef>
              <a:buFontTx/>
              <a:buChar char="•"/>
            </a:pPr>
            <a:r>
              <a:rPr lang="en-US" sz="1400" dirty="0" smtClean="0"/>
              <a:t>Market Changes in trials in July</a:t>
            </a:r>
          </a:p>
          <a:p>
            <a:pPr marL="800100" lvl="2" indent="-342900" eaLnBrk="0" hangingPunct="0">
              <a:spcBef>
                <a:spcPts val="0"/>
              </a:spcBef>
              <a:buFontTx/>
              <a:buChar char="•"/>
            </a:pPr>
            <a:r>
              <a:rPr lang="en-US" sz="1200" dirty="0" smtClean="0"/>
              <a:t>NPRR206- Change in Credit Management Collateral calculations for Day-Ahead Market</a:t>
            </a:r>
          </a:p>
          <a:p>
            <a:pPr marL="800100" lvl="2" indent="-342900" eaLnBrk="0" hangingPunct="0">
              <a:spcBef>
                <a:spcPts val="0"/>
              </a:spcBef>
              <a:buFontTx/>
              <a:buChar char="•"/>
            </a:pPr>
            <a:r>
              <a:rPr lang="en-US" sz="1200" dirty="0" smtClean="0"/>
              <a:t>NPRR202- Posting of ERCOT network model (redacted version for all MPs)</a:t>
            </a:r>
          </a:p>
          <a:p>
            <a:pPr marL="800100" lvl="2" indent="-342900" eaLnBrk="0" hangingPunct="0">
              <a:spcBef>
                <a:spcPts val="0"/>
              </a:spcBef>
              <a:buFontTx/>
              <a:buChar char="•"/>
            </a:pPr>
            <a:r>
              <a:rPr lang="en-US" sz="1200" dirty="0" smtClean="0"/>
              <a:t>NPRR169- Posting Real-Time Prices after every SCED run</a:t>
            </a:r>
          </a:p>
          <a:p>
            <a:pPr marL="342900" lvl="1" indent="-342900" eaLnBrk="0" hangingPunct="0">
              <a:lnSpc>
                <a:spcPct val="150000"/>
              </a:lnSpc>
              <a:spcBef>
                <a:spcPct val="20000"/>
              </a:spcBef>
              <a:buFontTx/>
              <a:buChar char="•"/>
            </a:pPr>
            <a:r>
              <a:rPr lang="en-US" sz="1400" dirty="0" smtClean="0"/>
              <a:t>168 Hour Test prior to Go-Live (Sept 2010)</a:t>
            </a:r>
          </a:p>
          <a:p>
            <a:pPr marL="800100" lvl="2" indent="-342900" eaLnBrk="0" hangingPunct="0">
              <a:lnSpc>
                <a:spcPct val="150000"/>
              </a:lnSpc>
              <a:spcBef>
                <a:spcPct val="20000"/>
              </a:spcBef>
              <a:buFontTx/>
              <a:buChar char="•"/>
            </a:pPr>
            <a:r>
              <a:rPr lang="en-US" sz="1200" dirty="0" smtClean="0"/>
              <a:t>168-Hour Test Handbook published by June 30, 2010</a:t>
            </a:r>
          </a:p>
          <a:p>
            <a:pPr marL="342900" lvl="1" indent="-342900" eaLnBrk="0" hangingPunct="0">
              <a:lnSpc>
                <a:spcPct val="150000"/>
              </a:lnSpc>
              <a:spcBef>
                <a:spcPct val="20000"/>
              </a:spcBef>
            </a:pPr>
            <a:r>
              <a:rPr lang="en-US" sz="1400" dirty="0" smtClean="0"/>
              <a:t>System Cut-Over / Go-Live</a:t>
            </a:r>
          </a:p>
          <a:p>
            <a:pPr marL="800100" lvl="2" indent="-342900" eaLnBrk="0" hangingPunct="0">
              <a:spcBef>
                <a:spcPts val="0"/>
              </a:spcBef>
              <a:buFontTx/>
              <a:buChar char="•"/>
            </a:pPr>
            <a:r>
              <a:rPr lang="en-US" sz="1200" dirty="0" smtClean="0"/>
              <a:t>Sept/Oct 2010– Network Modeling, Outage Scheduling</a:t>
            </a:r>
          </a:p>
          <a:p>
            <a:pPr marL="800100" lvl="2" indent="-342900" eaLnBrk="0" hangingPunct="0">
              <a:spcBef>
                <a:spcPts val="0"/>
              </a:spcBef>
              <a:buFontTx/>
              <a:buChar char="•"/>
            </a:pPr>
            <a:r>
              <a:rPr lang="en-US" sz="1200" dirty="0" smtClean="0"/>
              <a:t>November 2010- Go-Live CRR Auction </a:t>
            </a:r>
          </a:p>
          <a:p>
            <a:pPr marL="800100" lvl="2" indent="-342900" eaLnBrk="0" hangingPunct="0">
              <a:spcBef>
                <a:spcPts val="0"/>
              </a:spcBef>
              <a:buFontTx/>
              <a:buChar char="•"/>
            </a:pPr>
            <a:r>
              <a:rPr lang="en-US" sz="1200" dirty="0" smtClean="0"/>
              <a:t>December 1- DAM/Real-Time Operations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6019800" y="6432550"/>
            <a:ext cx="2819400" cy="425450"/>
          </a:xfrm>
        </p:spPr>
        <p:txBody>
          <a:bodyPr/>
          <a:lstStyle/>
          <a:p>
            <a:pPr>
              <a:defRPr/>
            </a:pPr>
            <a:r>
              <a:rPr lang="en-US" sz="1200" dirty="0" smtClean="0"/>
              <a:t>Technical Advisory Committee</a:t>
            </a:r>
            <a:endParaRPr lang="en-US" sz="1200" dirty="0"/>
          </a:p>
        </p:txBody>
      </p:sp>
      <p:sp>
        <p:nvSpPr>
          <p:cNvPr id="5" name="Rectangle 2"/>
          <p:cNvSpPr txBox="1">
            <a:spLocks noChangeArrowheads="1"/>
          </p:cNvSpPr>
          <p:nvPr/>
        </p:nvSpPr>
        <p:spPr bwMode="auto">
          <a:xfrm>
            <a:off x="0" y="0"/>
            <a:ext cx="91440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US" sz="2000" dirty="0" smtClean="0">
                <a:latin typeface="+mj-lt"/>
                <a:ea typeface="+mj-ea"/>
                <a:cs typeface="+mj-cs"/>
              </a:rPr>
              <a:t>Upcoming Dates for Go-Live Sign Off</a:t>
            </a:r>
          </a:p>
        </p:txBody>
      </p:sp>
      <p:graphicFrame>
        <p:nvGraphicFramePr>
          <p:cNvPr id="19" name="Table 18"/>
          <p:cNvGraphicFramePr>
            <a:graphicFrameLocks noGrp="1"/>
          </p:cNvGraphicFramePr>
          <p:nvPr/>
        </p:nvGraphicFramePr>
        <p:xfrm>
          <a:off x="457200" y="1295400"/>
          <a:ext cx="8077200" cy="1935861"/>
        </p:xfrm>
        <a:graphic>
          <a:graphicData uri="http://schemas.openxmlformats.org/drawingml/2006/table">
            <a:tbl>
              <a:tblPr firstRow="1" bandRow="1">
                <a:tableStyleId>{93296810-A885-4BE3-A3E7-6D5BEEA58F35}</a:tableStyleId>
              </a:tblPr>
              <a:tblGrid>
                <a:gridCol w="3581400"/>
                <a:gridCol w="1828800"/>
                <a:gridCol w="2667000"/>
              </a:tblGrid>
              <a:tr h="400938">
                <a:tc>
                  <a:txBody>
                    <a:bodyPr/>
                    <a:lstStyle/>
                    <a:p>
                      <a:r>
                        <a:rPr lang="en-US" sz="1400" dirty="0" smtClean="0"/>
                        <a:t>System</a:t>
                      </a:r>
                      <a:r>
                        <a:rPr lang="en-US" sz="1400" baseline="0" dirty="0" smtClean="0"/>
                        <a:t> </a:t>
                      </a:r>
                    </a:p>
                    <a:p>
                      <a:r>
                        <a:rPr lang="en-US" sz="1100" baseline="0" dirty="0" smtClean="0"/>
                        <a:t>(Protocol)</a:t>
                      </a:r>
                      <a:endParaRPr lang="en-US" sz="1400" dirty="0"/>
                    </a:p>
                  </a:txBody>
                  <a:tcPr>
                    <a:solidFill>
                      <a:schemeClr val="accent1">
                        <a:lumMod val="50000"/>
                      </a:schemeClr>
                    </a:solidFill>
                  </a:tcPr>
                </a:tc>
                <a:tc>
                  <a:txBody>
                    <a:bodyPr/>
                    <a:lstStyle/>
                    <a:p>
                      <a:pPr algn="ctr"/>
                      <a:r>
                        <a:rPr lang="en-US" sz="1400" dirty="0" smtClean="0"/>
                        <a:t>TAC Approval </a:t>
                      </a:r>
                    </a:p>
                  </a:txBody>
                  <a:tcPr>
                    <a:solidFill>
                      <a:schemeClr val="accent1">
                        <a:lumMod val="50000"/>
                      </a:schemeClr>
                    </a:solidFill>
                  </a:tcPr>
                </a:tc>
                <a:tc>
                  <a:txBody>
                    <a:bodyPr/>
                    <a:lstStyle/>
                    <a:p>
                      <a:pPr algn="ctr"/>
                      <a:r>
                        <a:rPr lang="en-US" sz="1400" dirty="0" smtClean="0"/>
                        <a:t>Board of Directors Approval</a:t>
                      </a:r>
                    </a:p>
                  </a:txBody>
                  <a:tcPr>
                    <a:solidFill>
                      <a:schemeClr val="accent1">
                        <a:lumMod val="50000"/>
                      </a:schemeClr>
                    </a:solidFill>
                  </a:tcP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Network Operations Modeling (NMMS)</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(3.10)</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July 1</a:t>
                      </a:r>
                      <a:r>
                        <a:rPr lang="en-US" sz="1400" b="0" baseline="30000" dirty="0" smtClean="0"/>
                        <a:t>st</a:t>
                      </a:r>
                      <a:endParaRPr lang="en-US" sz="1400" b="0" baseline="0" dirty="0" smtClean="0"/>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July 20</a:t>
                      </a:r>
                      <a:r>
                        <a:rPr lang="en-US" sz="1400" b="0" baseline="30000" dirty="0" smtClean="0"/>
                        <a:t>th</a:t>
                      </a:r>
                      <a:r>
                        <a:rPr lang="en-US" sz="1400" b="0" baseline="0" dirty="0" smtClean="0"/>
                        <a:t> </a:t>
                      </a:r>
                    </a:p>
                  </a:txBody>
                  <a:tcPr anchor="ctr"/>
                </a:tc>
              </a:tr>
              <a:tr h="487807">
                <a:tc>
                  <a:txBody>
                    <a:bodyPr/>
                    <a:lstStyle/>
                    <a:p>
                      <a:r>
                        <a:rPr lang="en-US" sz="1400" dirty="0" smtClean="0"/>
                        <a:t>Congestion Revenue Rights (CRR)</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(7.)</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baseline="0" dirty="0" smtClean="0"/>
                        <a:t>August 5</a:t>
                      </a:r>
                      <a:r>
                        <a:rPr lang="en-US" sz="1400" b="0" baseline="30000" dirty="0" smtClean="0"/>
                        <a:t>th</a:t>
                      </a:r>
                      <a:r>
                        <a:rPr lang="en-US" sz="1400" b="0" baseline="0" dirty="0" smtClean="0"/>
                        <a:t> </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solidFill>
                            <a:schemeClr val="tx1"/>
                          </a:solidFill>
                        </a:rPr>
                        <a:t>August 17</a:t>
                      </a:r>
                      <a:r>
                        <a:rPr lang="en-US" sz="1400" b="0" baseline="30000" dirty="0" smtClean="0">
                          <a:solidFill>
                            <a:schemeClr val="tx1"/>
                          </a:solidFill>
                        </a:rPr>
                        <a:t>th</a:t>
                      </a:r>
                      <a:r>
                        <a:rPr lang="en-US" sz="1400" b="0" baseline="0" dirty="0" smtClean="0">
                          <a:solidFill>
                            <a:schemeClr val="tx1"/>
                          </a:solidFill>
                        </a:rPr>
                        <a:t> </a:t>
                      </a:r>
                    </a:p>
                  </a:txBody>
                  <a:tcPr anchor="ctr"/>
                </a:tc>
              </a:tr>
              <a:tr h="4878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Outage Scheduling (OS)</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(3.01)</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t>August 5</a:t>
                      </a:r>
                      <a:r>
                        <a:rPr lang="en-US" sz="1400" b="0" baseline="30000" dirty="0" smtClean="0"/>
                        <a:t>th</a:t>
                      </a:r>
                      <a:r>
                        <a:rPr lang="en-US" sz="1400" b="0" baseline="0" dirty="0" smtClean="0"/>
                        <a:t> </a:t>
                      </a:r>
                    </a:p>
                  </a:txBody>
                  <a:tcPr anchor="ctr"/>
                </a:tc>
                <a:tc>
                  <a:txBody>
                    <a:bodyPr/>
                    <a:lstStyle/>
                    <a:p>
                      <a:pPr marL="0" marR="0" indent="0" algn="ctr" defTabSz="914400" rtl="0" eaLnBrk="1" fontAlgn="auto" latinLnBrk="0" hangingPunct="1">
                        <a:lnSpc>
                          <a:spcPct val="100000"/>
                        </a:lnSpc>
                        <a:spcBef>
                          <a:spcPts val="300"/>
                        </a:spcBef>
                        <a:spcAft>
                          <a:spcPts val="0"/>
                        </a:spcAft>
                        <a:buClrTx/>
                        <a:buSzTx/>
                        <a:buFontTx/>
                        <a:buNone/>
                        <a:tabLst/>
                        <a:defRPr/>
                      </a:pPr>
                      <a:r>
                        <a:rPr lang="en-US" sz="1400" b="0" baseline="0" dirty="0" smtClean="0">
                          <a:solidFill>
                            <a:schemeClr val="tx1"/>
                          </a:solidFill>
                        </a:rPr>
                        <a:t>August 17</a:t>
                      </a:r>
                      <a:r>
                        <a:rPr lang="en-US" sz="1400" b="0" baseline="30000" dirty="0" smtClean="0">
                          <a:solidFill>
                            <a:schemeClr val="tx1"/>
                          </a:solidFill>
                        </a:rPr>
                        <a:t>th</a:t>
                      </a:r>
                      <a:r>
                        <a:rPr lang="en-US" sz="1400" b="0" baseline="0" dirty="0" smtClean="0">
                          <a:solidFill>
                            <a:schemeClr val="tx1"/>
                          </a:solidFill>
                        </a:rPr>
                        <a:t> </a:t>
                      </a:r>
                    </a:p>
                  </a:txBody>
                  <a:tcPr anchor="ctr"/>
                </a:tc>
              </a:tr>
            </a:tbl>
          </a:graphicData>
        </a:graphic>
      </p:graphicFrame>
      <p:sp>
        <p:nvSpPr>
          <p:cNvPr id="9" name="Date Placeholder 8"/>
          <p:cNvSpPr>
            <a:spLocks noGrp="1"/>
          </p:cNvSpPr>
          <p:nvPr>
            <p:ph type="dt" sz="half" idx="12"/>
          </p:nvPr>
        </p:nvSpPr>
        <p:spPr/>
        <p:txBody>
          <a:bodyPr/>
          <a:lstStyle/>
          <a:p>
            <a:pPr>
              <a:defRPr/>
            </a:pPr>
            <a:r>
              <a:rPr lang="en-US" smtClean="0"/>
              <a:t>1 July 2010</a:t>
            </a:r>
            <a:endParaRPr lang="en-US"/>
          </a:p>
        </p:txBody>
      </p:sp>
      <p:sp>
        <p:nvSpPr>
          <p:cNvPr id="6" name="Rectangle 5"/>
          <p:cNvSpPr/>
          <p:nvPr/>
        </p:nvSpPr>
        <p:spPr>
          <a:xfrm>
            <a:off x="152400" y="819090"/>
            <a:ext cx="8991600" cy="369332"/>
          </a:xfrm>
          <a:prstGeom prst="rect">
            <a:avLst/>
          </a:prstGeom>
        </p:spPr>
        <p:txBody>
          <a:bodyPr wrap="square">
            <a:spAutoFit/>
          </a:bodyPr>
          <a:lstStyle/>
          <a:p>
            <a:pPr marL="342900" lvl="1" indent="-342900">
              <a:spcBef>
                <a:spcPct val="20000"/>
              </a:spcBef>
              <a:defRPr/>
            </a:pPr>
            <a:r>
              <a:rPr lang="en-US" dirty="0" smtClean="0"/>
              <a:t>The table below outlines key approval dates for TAC and Board Signoff</a:t>
            </a:r>
            <a:endParaRPr lang="en-US" b="1" kern="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Picture 9" descr="skyscraper.png"/>
          <p:cNvPicPr>
            <a:picLocks noChangeAspect="1"/>
          </p:cNvPicPr>
          <p:nvPr/>
        </p:nvPicPr>
        <p:blipFill>
          <a:blip r:embed="rId2" cstate="print"/>
          <a:srcRect r="28030" b="50455"/>
          <a:stretch>
            <a:fillRect/>
          </a:stretch>
        </p:blipFill>
        <p:spPr bwMode="auto">
          <a:xfrm>
            <a:off x="0" y="533400"/>
            <a:ext cx="2286000" cy="5715000"/>
          </a:xfrm>
          <a:prstGeom prst="rect">
            <a:avLst/>
          </a:prstGeom>
          <a:noFill/>
          <a:ln w="9525">
            <a:noFill/>
            <a:miter lim="800000"/>
            <a:headEnd/>
            <a:tailEnd/>
          </a:ln>
        </p:spPr>
      </p:pic>
      <p:sp>
        <p:nvSpPr>
          <p:cNvPr id="90" name="Right Arrow 89"/>
          <p:cNvSpPr/>
          <p:nvPr/>
        </p:nvSpPr>
        <p:spPr>
          <a:xfrm rot="16200000">
            <a:off x="62103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ight Arrow 88"/>
          <p:cNvSpPr/>
          <p:nvPr/>
        </p:nvSpPr>
        <p:spPr>
          <a:xfrm rot="16200000">
            <a:off x="5600698"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ight Arrow 86"/>
          <p:cNvSpPr/>
          <p:nvPr/>
        </p:nvSpPr>
        <p:spPr>
          <a:xfrm rot="16200000">
            <a:off x="49149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ight Arrow 85"/>
          <p:cNvSpPr/>
          <p:nvPr/>
        </p:nvSpPr>
        <p:spPr>
          <a:xfrm rot="16200000">
            <a:off x="4305298"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ight Arrow 79"/>
          <p:cNvSpPr/>
          <p:nvPr/>
        </p:nvSpPr>
        <p:spPr>
          <a:xfrm rot="16200000">
            <a:off x="4953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ight Arrow 80"/>
          <p:cNvSpPr/>
          <p:nvPr/>
        </p:nvSpPr>
        <p:spPr>
          <a:xfrm rot="16200000">
            <a:off x="2933701"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ight Arrow 81"/>
          <p:cNvSpPr/>
          <p:nvPr/>
        </p:nvSpPr>
        <p:spPr>
          <a:xfrm rot="16200000">
            <a:off x="1104899"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ight Arrow 82"/>
          <p:cNvSpPr/>
          <p:nvPr/>
        </p:nvSpPr>
        <p:spPr>
          <a:xfrm rot="16200000">
            <a:off x="1714500"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Right Arrow 83"/>
          <p:cNvSpPr/>
          <p:nvPr/>
        </p:nvSpPr>
        <p:spPr>
          <a:xfrm rot="16200000">
            <a:off x="2324099" y="3009900"/>
            <a:ext cx="5029200" cy="533400"/>
          </a:xfrm>
          <a:prstGeom prst="rightArrow">
            <a:avLst/>
          </a:prstGeom>
          <a:solidFill>
            <a:srgbClr val="BBE0E3">
              <a:alpha val="20000"/>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ight Arrow 84"/>
          <p:cNvSpPr/>
          <p:nvPr/>
        </p:nvSpPr>
        <p:spPr>
          <a:xfrm rot="16200000">
            <a:off x="3619499" y="3009900"/>
            <a:ext cx="5029200" cy="533400"/>
          </a:xfrm>
          <a:prstGeom prst="rightArrow">
            <a:avLst/>
          </a:prstGeom>
          <a:solidFill>
            <a:srgbClr val="BBE0E3">
              <a:alpha val="14902"/>
            </a:srgbClr>
          </a:solidFill>
          <a:ln>
            <a:solidFill>
              <a:srgbClr val="D9D9D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accent2">
                    <a:lumMod val="20000"/>
                    <a:lumOff val="80000"/>
                  </a:schemeClr>
                </a:solidFill>
              </a:ln>
              <a:solidFill>
                <a:srgbClr val="D9D9D9"/>
              </a:solidFill>
            </a:endParaRPr>
          </a:p>
        </p:txBody>
      </p:sp>
      <p:sp>
        <p:nvSpPr>
          <p:cNvPr id="48" name="Rectangle 15"/>
          <p:cNvSpPr>
            <a:spLocks noChangeArrowheads="1"/>
          </p:cNvSpPr>
          <p:nvPr/>
        </p:nvSpPr>
        <p:spPr bwMode="auto">
          <a:xfrm>
            <a:off x="0" y="2590800"/>
            <a:ext cx="9144000" cy="2004392"/>
          </a:xfrm>
          <a:prstGeom prst="rect">
            <a:avLst/>
          </a:prstGeom>
          <a:solidFill>
            <a:schemeClr val="accent1">
              <a:alpha val="20000"/>
            </a:schemeClr>
          </a:solidFill>
          <a:ln w="6350">
            <a:solidFill>
              <a:srgbClr val="000000">
                <a:alpha val="80000"/>
              </a:srgbClr>
            </a:solidFill>
            <a:miter lim="800000"/>
            <a:headEnd/>
            <a:tailEnd/>
          </a:ln>
        </p:spPr>
        <p:txBody>
          <a:bodyPr wrap="none" anchor="ctr"/>
          <a:lstStyle/>
          <a:p>
            <a:pPr algn="ctr"/>
            <a:endParaRPr lang="en-US" sz="1400" b="1" i="1" dirty="0"/>
          </a:p>
        </p:txBody>
      </p:sp>
      <p:pic>
        <p:nvPicPr>
          <p:cNvPr id="2051"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flipH="1">
            <a:off x="750704" y="3429000"/>
            <a:ext cx="958717" cy="990600"/>
          </a:xfrm>
          <a:prstGeom prst="rect">
            <a:avLst/>
          </a:prstGeom>
          <a:noFill/>
        </p:spPr>
      </p:pic>
      <p:pic>
        <p:nvPicPr>
          <p:cNvPr id="77"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a:off x="750711" y="2667000"/>
            <a:ext cx="990600" cy="956103"/>
          </a:xfrm>
          <a:prstGeom prst="rect">
            <a:avLst/>
          </a:prstGeom>
          <a:noFill/>
        </p:spPr>
      </p:pic>
      <p:pic>
        <p:nvPicPr>
          <p:cNvPr id="75"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a:off x="750711" y="838200"/>
            <a:ext cx="990600" cy="990600"/>
          </a:xfrm>
          <a:prstGeom prst="rect">
            <a:avLst/>
          </a:prstGeom>
          <a:noFill/>
        </p:spPr>
      </p:pic>
      <p:pic>
        <p:nvPicPr>
          <p:cNvPr id="74"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flipH="1">
            <a:off x="750711" y="1600200"/>
            <a:ext cx="990600" cy="838200"/>
          </a:xfrm>
          <a:prstGeom prst="rect">
            <a:avLst/>
          </a:prstGeom>
          <a:noFill/>
        </p:spPr>
      </p:pic>
      <p:pic>
        <p:nvPicPr>
          <p:cNvPr id="76" name="Picture 3" descr="C:\Users\Jason\AppData\Local\Microsoft\Windows\Temporary Internet Files\Content.IE5\7PLHT0J2\MCj04039250000[1].wmf"/>
          <p:cNvPicPr>
            <a:picLocks noChangeAspect="1" noChangeArrowheads="1"/>
          </p:cNvPicPr>
          <p:nvPr/>
        </p:nvPicPr>
        <p:blipFill>
          <a:blip r:embed="rId3" cstate="print">
            <a:lum bright="59000"/>
          </a:blip>
          <a:srcRect/>
          <a:stretch>
            <a:fillRect/>
          </a:stretch>
        </p:blipFill>
        <p:spPr bwMode="auto">
          <a:xfrm>
            <a:off x="750711" y="4648200"/>
            <a:ext cx="990600" cy="995065"/>
          </a:xfrm>
          <a:prstGeom prst="rect">
            <a:avLst/>
          </a:prstGeom>
          <a:noFill/>
        </p:spPr>
      </p:pic>
      <p:cxnSp>
        <p:nvCxnSpPr>
          <p:cNvPr id="5" name="Straight Connector 4"/>
          <p:cNvCxnSpPr/>
          <p:nvPr/>
        </p:nvCxnSpPr>
        <p:spPr>
          <a:xfrm rot="5400000">
            <a:off x="-1763879" y="3276592"/>
            <a:ext cx="5029199" cy="17"/>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flipH="1">
            <a:off x="762000" y="5791200"/>
            <a:ext cx="8305800" cy="22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73289" y="3276600"/>
            <a:ext cx="502920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50711" y="5562600"/>
            <a:ext cx="990600" cy="461665"/>
          </a:xfrm>
          <a:prstGeom prst="rect">
            <a:avLst/>
          </a:prstGeom>
          <a:noFill/>
          <a:ln>
            <a:noFill/>
          </a:ln>
        </p:spPr>
        <p:txBody>
          <a:bodyPr wrap="square" rtlCol="0">
            <a:spAutoFit/>
          </a:bodyPr>
          <a:lstStyle/>
          <a:p>
            <a:pPr algn="ctr"/>
            <a:r>
              <a:rPr lang="en-US" sz="1200" b="1" dirty="0" smtClean="0"/>
              <a:t>Test Activities</a:t>
            </a:r>
            <a:endParaRPr lang="en-US" sz="1200" b="1" dirty="0"/>
          </a:p>
        </p:txBody>
      </p:sp>
      <p:cxnSp>
        <p:nvCxnSpPr>
          <p:cNvPr id="21" name="Straight Connector 20"/>
          <p:cNvCxnSpPr/>
          <p:nvPr/>
        </p:nvCxnSpPr>
        <p:spPr>
          <a:xfrm rot="5400000">
            <a:off x="-11289" y="3276600"/>
            <a:ext cx="502920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181600" y="5791200"/>
            <a:ext cx="533400" cy="253916"/>
          </a:xfrm>
          <a:prstGeom prst="rect">
            <a:avLst/>
          </a:prstGeom>
          <a:noFill/>
        </p:spPr>
        <p:txBody>
          <a:bodyPr wrap="square" rtlCol="0">
            <a:spAutoFit/>
          </a:bodyPr>
          <a:lstStyle/>
          <a:p>
            <a:pPr algn="ctr"/>
            <a:r>
              <a:rPr lang="en-US" sz="1050" b="1" u="sng" dirty="0" smtClean="0"/>
              <a:t>CRR</a:t>
            </a:r>
            <a:endParaRPr lang="en-US" sz="1050" b="1" u="sng" dirty="0"/>
          </a:p>
        </p:txBody>
      </p:sp>
      <p:sp>
        <p:nvSpPr>
          <p:cNvPr id="23" name="TextBox 22"/>
          <p:cNvSpPr txBox="1"/>
          <p:nvPr/>
        </p:nvSpPr>
        <p:spPr>
          <a:xfrm>
            <a:off x="3352800" y="5791201"/>
            <a:ext cx="533400" cy="261610"/>
          </a:xfrm>
          <a:prstGeom prst="rect">
            <a:avLst/>
          </a:prstGeom>
          <a:noFill/>
        </p:spPr>
        <p:txBody>
          <a:bodyPr wrap="square" rtlCol="0">
            <a:spAutoFit/>
          </a:bodyPr>
          <a:lstStyle/>
          <a:p>
            <a:pPr algn="ctr"/>
            <a:r>
              <a:rPr lang="en-US" sz="1050" b="1" u="sng" dirty="0" smtClean="0"/>
              <a:t>RTM</a:t>
            </a:r>
            <a:endParaRPr lang="en-US" sz="1050" b="1" u="sng" dirty="0"/>
          </a:p>
        </p:txBody>
      </p:sp>
      <p:sp>
        <p:nvSpPr>
          <p:cNvPr id="24" name="TextBox 23"/>
          <p:cNvSpPr txBox="1"/>
          <p:nvPr/>
        </p:nvSpPr>
        <p:spPr>
          <a:xfrm>
            <a:off x="5867400" y="5791201"/>
            <a:ext cx="533400" cy="253916"/>
          </a:xfrm>
          <a:prstGeom prst="rect">
            <a:avLst/>
          </a:prstGeom>
          <a:noFill/>
        </p:spPr>
        <p:txBody>
          <a:bodyPr wrap="square" rtlCol="0">
            <a:spAutoFit/>
          </a:bodyPr>
          <a:lstStyle/>
          <a:p>
            <a:pPr algn="ctr"/>
            <a:r>
              <a:rPr lang="en-US" sz="1050" b="1" u="sng" dirty="0" smtClean="0"/>
              <a:t>DAM</a:t>
            </a:r>
            <a:endParaRPr lang="en-US" sz="1050" b="1" u="sng" dirty="0"/>
          </a:p>
        </p:txBody>
      </p:sp>
      <p:sp>
        <p:nvSpPr>
          <p:cNvPr id="25" name="TextBox 24"/>
          <p:cNvSpPr txBox="1"/>
          <p:nvPr/>
        </p:nvSpPr>
        <p:spPr>
          <a:xfrm>
            <a:off x="4648200" y="5791201"/>
            <a:ext cx="457200" cy="261610"/>
          </a:xfrm>
          <a:prstGeom prst="rect">
            <a:avLst/>
          </a:prstGeom>
          <a:noFill/>
        </p:spPr>
        <p:txBody>
          <a:bodyPr wrap="square" rtlCol="0">
            <a:spAutoFit/>
          </a:bodyPr>
          <a:lstStyle/>
          <a:p>
            <a:pPr algn="ctr"/>
            <a:r>
              <a:rPr lang="en-US" sz="1050" b="1" u="sng" dirty="0" smtClean="0"/>
              <a:t>OS</a:t>
            </a:r>
            <a:endParaRPr lang="en-US" sz="1050" b="1" u="sng" dirty="0"/>
          </a:p>
        </p:txBody>
      </p:sp>
      <p:sp>
        <p:nvSpPr>
          <p:cNvPr id="26" name="TextBox 25"/>
          <p:cNvSpPr txBox="1"/>
          <p:nvPr/>
        </p:nvSpPr>
        <p:spPr>
          <a:xfrm>
            <a:off x="3962400" y="5791201"/>
            <a:ext cx="533400" cy="261610"/>
          </a:xfrm>
          <a:prstGeom prst="rect">
            <a:avLst/>
          </a:prstGeom>
          <a:noFill/>
        </p:spPr>
        <p:txBody>
          <a:bodyPr wrap="square" rtlCol="0">
            <a:spAutoFit/>
          </a:bodyPr>
          <a:lstStyle/>
          <a:p>
            <a:pPr algn="ctr"/>
            <a:r>
              <a:rPr lang="en-US" sz="1050" b="1" u="sng" dirty="0" smtClean="0"/>
              <a:t>EMS</a:t>
            </a:r>
            <a:endParaRPr lang="en-US" sz="1050" b="1" u="sng" dirty="0"/>
          </a:p>
        </p:txBody>
      </p:sp>
      <p:sp>
        <p:nvSpPr>
          <p:cNvPr id="27" name="TextBox 26"/>
          <p:cNvSpPr txBox="1"/>
          <p:nvPr/>
        </p:nvSpPr>
        <p:spPr>
          <a:xfrm>
            <a:off x="6477000" y="5791201"/>
            <a:ext cx="609600" cy="253916"/>
          </a:xfrm>
          <a:prstGeom prst="rect">
            <a:avLst/>
          </a:prstGeom>
          <a:noFill/>
        </p:spPr>
        <p:txBody>
          <a:bodyPr wrap="square" rtlCol="0">
            <a:spAutoFit/>
          </a:bodyPr>
          <a:lstStyle/>
          <a:p>
            <a:pPr algn="ctr"/>
            <a:r>
              <a:rPr lang="en-US" sz="1050" b="1" u="sng" dirty="0" smtClean="0"/>
              <a:t>COMS</a:t>
            </a:r>
            <a:endParaRPr lang="en-US" sz="1050" b="1" u="sng" dirty="0"/>
          </a:p>
        </p:txBody>
      </p:sp>
      <p:sp>
        <p:nvSpPr>
          <p:cNvPr id="28" name="TextBox 27"/>
          <p:cNvSpPr txBox="1"/>
          <p:nvPr/>
        </p:nvSpPr>
        <p:spPr>
          <a:xfrm>
            <a:off x="2667000" y="5765885"/>
            <a:ext cx="685800" cy="253916"/>
          </a:xfrm>
          <a:prstGeom prst="rect">
            <a:avLst/>
          </a:prstGeom>
          <a:noFill/>
        </p:spPr>
        <p:txBody>
          <a:bodyPr wrap="square" rtlCol="0">
            <a:spAutoFit/>
          </a:bodyPr>
          <a:lstStyle/>
          <a:p>
            <a:pPr algn="ctr"/>
            <a:r>
              <a:rPr lang="en-US" sz="1050" b="1" u="sng" dirty="0" smtClean="0"/>
              <a:t>NMMS</a:t>
            </a:r>
            <a:endParaRPr lang="en-US" sz="1050" b="1" u="sng" dirty="0"/>
          </a:p>
        </p:txBody>
      </p:sp>
      <p:sp>
        <p:nvSpPr>
          <p:cNvPr id="29" name="TextBox 28"/>
          <p:cNvSpPr txBox="1"/>
          <p:nvPr/>
        </p:nvSpPr>
        <p:spPr>
          <a:xfrm>
            <a:off x="7162800" y="5791201"/>
            <a:ext cx="609600" cy="253916"/>
          </a:xfrm>
          <a:prstGeom prst="rect">
            <a:avLst/>
          </a:prstGeom>
          <a:noFill/>
        </p:spPr>
        <p:txBody>
          <a:bodyPr wrap="square" rtlCol="0">
            <a:spAutoFit/>
          </a:bodyPr>
          <a:lstStyle/>
          <a:p>
            <a:pPr algn="ctr"/>
            <a:r>
              <a:rPr lang="en-US" sz="1050" b="1" u="sng" dirty="0" smtClean="0"/>
              <a:t>CMM</a:t>
            </a:r>
            <a:endParaRPr lang="en-US" sz="1050" b="1" u="sng" dirty="0"/>
          </a:p>
        </p:txBody>
      </p:sp>
      <p:sp>
        <p:nvSpPr>
          <p:cNvPr id="30" name="TextBox 29"/>
          <p:cNvSpPr txBox="1"/>
          <p:nvPr/>
        </p:nvSpPr>
        <p:spPr>
          <a:xfrm>
            <a:off x="7848600" y="5791201"/>
            <a:ext cx="533400" cy="253916"/>
          </a:xfrm>
          <a:prstGeom prst="rect">
            <a:avLst/>
          </a:prstGeom>
          <a:noFill/>
        </p:spPr>
        <p:txBody>
          <a:bodyPr wrap="square" rtlCol="0">
            <a:spAutoFit/>
          </a:bodyPr>
          <a:lstStyle/>
          <a:p>
            <a:pPr algn="ctr"/>
            <a:r>
              <a:rPr lang="en-US" sz="1050" b="1" u="sng" dirty="0" smtClean="0"/>
              <a:t>REG</a:t>
            </a:r>
            <a:endParaRPr lang="en-US" sz="1050" b="1" u="sng" dirty="0"/>
          </a:p>
        </p:txBody>
      </p:sp>
      <p:sp>
        <p:nvSpPr>
          <p:cNvPr id="31" name="TextBox 30"/>
          <p:cNvSpPr txBox="1"/>
          <p:nvPr/>
        </p:nvSpPr>
        <p:spPr>
          <a:xfrm>
            <a:off x="8305800" y="5791201"/>
            <a:ext cx="838200" cy="253916"/>
          </a:xfrm>
          <a:prstGeom prst="rect">
            <a:avLst/>
          </a:prstGeom>
          <a:noFill/>
        </p:spPr>
        <p:txBody>
          <a:bodyPr wrap="square" rtlCol="0">
            <a:spAutoFit/>
          </a:bodyPr>
          <a:lstStyle/>
          <a:p>
            <a:pPr algn="ctr"/>
            <a:r>
              <a:rPr lang="en-US" sz="1050" b="1" u="sng" dirty="0" smtClean="0"/>
              <a:t>REPORTS</a:t>
            </a:r>
            <a:endParaRPr lang="en-US" sz="1050" b="1" u="sng" dirty="0"/>
          </a:p>
        </p:txBody>
      </p:sp>
      <p:sp>
        <p:nvSpPr>
          <p:cNvPr id="32" name="TextBox 31"/>
          <p:cNvSpPr txBox="1"/>
          <p:nvPr/>
        </p:nvSpPr>
        <p:spPr>
          <a:xfrm>
            <a:off x="-76200" y="5181600"/>
            <a:ext cx="990600" cy="461665"/>
          </a:xfrm>
          <a:prstGeom prst="rect">
            <a:avLst/>
          </a:prstGeom>
          <a:noFill/>
        </p:spPr>
        <p:txBody>
          <a:bodyPr wrap="square" rtlCol="0">
            <a:spAutoFit/>
          </a:bodyPr>
          <a:lstStyle/>
          <a:p>
            <a:pPr algn="ctr"/>
            <a:r>
              <a:rPr lang="en-US" sz="1200" b="1" dirty="0"/>
              <a:t>Functional Stability</a:t>
            </a:r>
          </a:p>
        </p:txBody>
      </p:sp>
      <p:sp>
        <p:nvSpPr>
          <p:cNvPr id="33" name="TextBox 32"/>
          <p:cNvSpPr txBox="1"/>
          <p:nvPr/>
        </p:nvSpPr>
        <p:spPr>
          <a:xfrm>
            <a:off x="-33867" y="3348335"/>
            <a:ext cx="838200" cy="461665"/>
          </a:xfrm>
          <a:prstGeom prst="rect">
            <a:avLst/>
          </a:prstGeom>
          <a:noFill/>
        </p:spPr>
        <p:txBody>
          <a:bodyPr wrap="square" rtlCol="0">
            <a:spAutoFit/>
          </a:bodyPr>
          <a:lstStyle/>
          <a:p>
            <a:pPr algn="ctr"/>
            <a:r>
              <a:rPr lang="en-US" sz="1200" b="1" dirty="0" smtClean="0"/>
              <a:t>System Stability</a:t>
            </a:r>
            <a:endParaRPr lang="en-US" sz="1200" b="1" dirty="0"/>
          </a:p>
        </p:txBody>
      </p:sp>
      <p:sp>
        <p:nvSpPr>
          <p:cNvPr id="34" name="TextBox 33"/>
          <p:cNvSpPr txBox="1"/>
          <p:nvPr/>
        </p:nvSpPr>
        <p:spPr>
          <a:xfrm>
            <a:off x="-56445" y="1367135"/>
            <a:ext cx="914400" cy="461665"/>
          </a:xfrm>
          <a:prstGeom prst="rect">
            <a:avLst/>
          </a:prstGeom>
          <a:noFill/>
        </p:spPr>
        <p:txBody>
          <a:bodyPr wrap="square" rtlCol="0">
            <a:spAutoFit/>
          </a:bodyPr>
          <a:lstStyle/>
          <a:p>
            <a:pPr algn="ctr"/>
            <a:r>
              <a:rPr lang="en-US" sz="1200" b="1" dirty="0"/>
              <a:t>Business </a:t>
            </a:r>
            <a:r>
              <a:rPr lang="en-US" sz="1200" b="1" dirty="0" smtClean="0"/>
              <a:t>Stability</a:t>
            </a:r>
            <a:endParaRPr lang="en-US" sz="1200" b="1" dirty="0"/>
          </a:p>
        </p:txBody>
      </p:sp>
      <p:sp>
        <p:nvSpPr>
          <p:cNvPr id="35" name="TextBox 34"/>
          <p:cNvSpPr txBox="1"/>
          <p:nvPr/>
        </p:nvSpPr>
        <p:spPr>
          <a:xfrm>
            <a:off x="0" y="304800"/>
            <a:ext cx="9144000" cy="400110"/>
          </a:xfrm>
          <a:prstGeom prst="rect">
            <a:avLst/>
          </a:prstGeom>
          <a:solidFill>
            <a:srgbClr val="72BFC5"/>
          </a:solidFill>
          <a:ln>
            <a:solidFill>
              <a:schemeClr val="accent2"/>
            </a:solidFill>
          </a:ln>
        </p:spPr>
        <p:txBody>
          <a:bodyPr wrap="square" rtlCol="0">
            <a:spAutoFit/>
          </a:bodyPr>
          <a:lstStyle/>
          <a:p>
            <a:pPr algn="ctr"/>
            <a:r>
              <a:rPr lang="en-US" sz="2000" b="1" dirty="0" smtClean="0">
                <a:solidFill>
                  <a:schemeClr val="bg1"/>
                </a:solidFill>
              </a:rPr>
              <a:t>Go-Live</a:t>
            </a:r>
            <a:endParaRPr lang="en-US" sz="2000" b="1" dirty="0">
              <a:solidFill>
                <a:schemeClr val="bg1"/>
              </a:solidFill>
            </a:endParaRPr>
          </a:p>
        </p:txBody>
      </p:sp>
      <p:sp>
        <p:nvSpPr>
          <p:cNvPr id="36" name="TextBox 35"/>
          <p:cNvSpPr txBox="1"/>
          <p:nvPr/>
        </p:nvSpPr>
        <p:spPr>
          <a:xfrm>
            <a:off x="1588911" y="4338935"/>
            <a:ext cx="1295400" cy="461665"/>
          </a:xfrm>
          <a:prstGeom prst="rect">
            <a:avLst/>
          </a:prstGeom>
          <a:noFill/>
        </p:spPr>
        <p:txBody>
          <a:bodyPr wrap="square" rtlCol="0">
            <a:spAutoFit/>
          </a:bodyPr>
          <a:lstStyle/>
          <a:p>
            <a:pPr algn="ctr"/>
            <a:r>
              <a:rPr lang="en-US" sz="1200" b="1" dirty="0" smtClean="0"/>
              <a:t>Functional Completeness</a:t>
            </a:r>
            <a:endParaRPr lang="en-US" sz="1200" b="1" dirty="0"/>
          </a:p>
        </p:txBody>
      </p:sp>
      <p:sp>
        <p:nvSpPr>
          <p:cNvPr id="37" name="TextBox 36"/>
          <p:cNvSpPr txBox="1"/>
          <p:nvPr/>
        </p:nvSpPr>
        <p:spPr>
          <a:xfrm>
            <a:off x="1588911" y="2357735"/>
            <a:ext cx="1371600" cy="461665"/>
          </a:xfrm>
          <a:prstGeom prst="rect">
            <a:avLst/>
          </a:prstGeom>
          <a:noFill/>
        </p:spPr>
        <p:txBody>
          <a:bodyPr wrap="square" rtlCol="0">
            <a:spAutoFit/>
          </a:bodyPr>
          <a:lstStyle/>
          <a:p>
            <a:pPr algn="ctr"/>
            <a:r>
              <a:rPr lang="en-US" sz="1200" b="1" dirty="0" smtClean="0"/>
              <a:t>Solution/ Data Completeness</a:t>
            </a:r>
            <a:endParaRPr lang="en-US" sz="1200" b="1" dirty="0"/>
          </a:p>
        </p:txBody>
      </p:sp>
      <p:sp>
        <p:nvSpPr>
          <p:cNvPr id="38" name="TextBox 37"/>
          <p:cNvSpPr txBox="1"/>
          <p:nvPr/>
        </p:nvSpPr>
        <p:spPr>
          <a:xfrm>
            <a:off x="1665111" y="1138535"/>
            <a:ext cx="1219200" cy="461665"/>
          </a:xfrm>
          <a:prstGeom prst="rect">
            <a:avLst/>
          </a:prstGeom>
          <a:noFill/>
        </p:spPr>
        <p:txBody>
          <a:bodyPr wrap="square" rtlCol="0">
            <a:spAutoFit/>
          </a:bodyPr>
          <a:lstStyle/>
          <a:p>
            <a:pPr algn="ctr"/>
            <a:r>
              <a:rPr lang="en-US" sz="1200" b="1" dirty="0" smtClean="0"/>
              <a:t>Solution/ Data Quality</a:t>
            </a:r>
            <a:endParaRPr lang="en-US" sz="1200" b="1" dirty="0"/>
          </a:p>
        </p:txBody>
      </p:sp>
      <p:sp>
        <p:nvSpPr>
          <p:cNvPr id="42" name="TextBox 41"/>
          <p:cNvSpPr txBox="1"/>
          <p:nvPr/>
        </p:nvSpPr>
        <p:spPr>
          <a:xfrm>
            <a:off x="750711" y="5410200"/>
            <a:ext cx="990600" cy="261610"/>
          </a:xfrm>
          <a:prstGeom prst="rect">
            <a:avLst/>
          </a:prstGeom>
          <a:noFill/>
        </p:spPr>
        <p:txBody>
          <a:bodyPr wrap="square" rtlCol="0">
            <a:spAutoFit/>
          </a:bodyPr>
          <a:lstStyle/>
          <a:p>
            <a:r>
              <a:rPr lang="en-US" sz="1050" dirty="0"/>
              <a:t>FA/SA TEST</a:t>
            </a:r>
          </a:p>
        </p:txBody>
      </p:sp>
      <p:sp>
        <p:nvSpPr>
          <p:cNvPr id="43" name="TextBox 42"/>
          <p:cNvSpPr txBox="1"/>
          <p:nvPr/>
        </p:nvSpPr>
        <p:spPr>
          <a:xfrm>
            <a:off x="674511" y="4114800"/>
            <a:ext cx="1143000" cy="415498"/>
          </a:xfrm>
          <a:prstGeom prst="rect">
            <a:avLst/>
          </a:prstGeom>
          <a:noFill/>
        </p:spPr>
        <p:txBody>
          <a:bodyPr wrap="square" rtlCol="0">
            <a:spAutoFit/>
          </a:bodyPr>
          <a:lstStyle/>
          <a:p>
            <a:pPr algn="ctr"/>
            <a:r>
              <a:rPr lang="en-US" sz="1050" dirty="0" smtClean="0"/>
              <a:t>INTEGRATION TEST</a:t>
            </a:r>
          </a:p>
        </p:txBody>
      </p:sp>
      <p:sp>
        <p:nvSpPr>
          <p:cNvPr id="44" name="TextBox 43"/>
          <p:cNvSpPr txBox="1"/>
          <p:nvPr/>
        </p:nvSpPr>
        <p:spPr>
          <a:xfrm>
            <a:off x="674511" y="803702"/>
            <a:ext cx="1219200" cy="415498"/>
          </a:xfrm>
          <a:prstGeom prst="rect">
            <a:avLst/>
          </a:prstGeom>
          <a:noFill/>
        </p:spPr>
        <p:txBody>
          <a:bodyPr wrap="square" rtlCol="0">
            <a:spAutoFit/>
          </a:bodyPr>
          <a:lstStyle/>
          <a:p>
            <a:pPr algn="ctr"/>
            <a:r>
              <a:rPr lang="en-US" sz="1050" dirty="0" smtClean="0"/>
              <a:t>BUSINESS PROCESS TEST</a:t>
            </a:r>
            <a:endParaRPr lang="en-US" sz="1050" dirty="0"/>
          </a:p>
        </p:txBody>
      </p:sp>
      <p:sp>
        <p:nvSpPr>
          <p:cNvPr id="49" name="Rectangle 48"/>
          <p:cNvSpPr/>
          <p:nvPr/>
        </p:nvSpPr>
        <p:spPr>
          <a:xfrm>
            <a:off x="598311" y="2590800"/>
            <a:ext cx="1295400" cy="415498"/>
          </a:xfrm>
          <a:prstGeom prst="rect">
            <a:avLst/>
          </a:prstGeom>
        </p:spPr>
        <p:txBody>
          <a:bodyPr wrap="square">
            <a:spAutoFit/>
          </a:bodyPr>
          <a:lstStyle/>
          <a:p>
            <a:pPr algn="ctr"/>
            <a:r>
              <a:rPr lang="en-US" sz="1050" dirty="0"/>
              <a:t>PERFORMANCE </a:t>
            </a:r>
            <a:endParaRPr lang="en-US" sz="1050" dirty="0" smtClean="0"/>
          </a:p>
          <a:p>
            <a:pPr algn="ctr"/>
            <a:r>
              <a:rPr lang="en-US" sz="1050" dirty="0" smtClean="0"/>
              <a:t>&amp; </a:t>
            </a:r>
            <a:r>
              <a:rPr lang="en-US" sz="1050" dirty="0"/>
              <a:t>LOAD TEST</a:t>
            </a:r>
          </a:p>
        </p:txBody>
      </p:sp>
      <p:sp>
        <p:nvSpPr>
          <p:cNvPr id="51" name="TextBox 50"/>
          <p:cNvSpPr txBox="1"/>
          <p:nvPr/>
        </p:nvSpPr>
        <p:spPr>
          <a:xfrm>
            <a:off x="2438400" y="1274802"/>
            <a:ext cx="1143000" cy="553998"/>
          </a:xfrm>
          <a:prstGeom prst="rect">
            <a:avLst/>
          </a:prstGeom>
          <a:noFill/>
        </p:spPr>
        <p:txBody>
          <a:bodyPr wrap="square" rtlCol="0">
            <a:spAutoFit/>
          </a:bodyPr>
          <a:lstStyle/>
          <a:p>
            <a:pPr algn="ctr"/>
            <a:r>
              <a:rPr lang="en-US" sz="1000" dirty="0" smtClean="0"/>
              <a:t>Model  Load /Validation Processes</a:t>
            </a:r>
            <a:endParaRPr lang="en-US" sz="1000" dirty="0"/>
          </a:p>
        </p:txBody>
      </p:sp>
      <p:sp>
        <p:nvSpPr>
          <p:cNvPr id="61" name="Right Arrow 60"/>
          <p:cNvSpPr/>
          <p:nvPr/>
        </p:nvSpPr>
        <p:spPr>
          <a:xfrm rot="16200000">
            <a:off x="3429002" y="3505200"/>
            <a:ext cx="40386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ight Arrow 61"/>
          <p:cNvSpPr/>
          <p:nvPr/>
        </p:nvSpPr>
        <p:spPr>
          <a:xfrm rot="16200000">
            <a:off x="952500" y="3467100"/>
            <a:ext cx="41148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ight Arrow 62"/>
          <p:cNvSpPr/>
          <p:nvPr/>
        </p:nvSpPr>
        <p:spPr>
          <a:xfrm rot="16200000">
            <a:off x="1638300" y="3543300"/>
            <a:ext cx="39624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ight Arrow 63"/>
          <p:cNvSpPr/>
          <p:nvPr/>
        </p:nvSpPr>
        <p:spPr>
          <a:xfrm rot="16200000">
            <a:off x="2067340" y="3352800"/>
            <a:ext cx="43434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ight Arrow 64"/>
          <p:cNvSpPr/>
          <p:nvPr/>
        </p:nvSpPr>
        <p:spPr>
          <a:xfrm rot="16200000">
            <a:off x="2857500" y="3543300"/>
            <a:ext cx="39624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Right Arrow 65"/>
          <p:cNvSpPr/>
          <p:nvPr/>
        </p:nvSpPr>
        <p:spPr>
          <a:xfrm rot="16200000">
            <a:off x="4038599" y="3429000"/>
            <a:ext cx="41910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ight Arrow 66"/>
          <p:cNvSpPr/>
          <p:nvPr/>
        </p:nvSpPr>
        <p:spPr>
          <a:xfrm rot="16200000">
            <a:off x="4800600" y="3505200"/>
            <a:ext cx="40386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p:cNvSpPr txBox="1"/>
          <p:nvPr/>
        </p:nvSpPr>
        <p:spPr>
          <a:xfrm>
            <a:off x="674511" y="2209800"/>
            <a:ext cx="1143000" cy="253916"/>
          </a:xfrm>
          <a:prstGeom prst="rect">
            <a:avLst/>
          </a:prstGeom>
          <a:noFill/>
        </p:spPr>
        <p:txBody>
          <a:bodyPr wrap="square" rtlCol="0">
            <a:spAutoFit/>
          </a:bodyPr>
          <a:lstStyle/>
          <a:p>
            <a:pPr algn="ctr"/>
            <a:r>
              <a:rPr lang="en-US" sz="1050" dirty="0" smtClean="0"/>
              <a:t>MARKET TEST</a:t>
            </a:r>
            <a:endParaRPr lang="en-US" sz="1050" dirty="0"/>
          </a:p>
        </p:txBody>
      </p:sp>
      <p:sp>
        <p:nvSpPr>
          <p:cNvPr id="69" name="Right Arrow 68"/>
          <p:cNvSpPr/>
          <p:nvPr/>
        </p:nvSpPr>
        <p:spPr>
          <a:xfrm rot="16200000">
            <a:off x="5486400" y="3581400"/>
            <a:ext cx="38862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ight Arrow 69"/>
          <p:cNvSpPr/>
          <p:nvPr/>
        </p:nvSpPr>
        <p:spPr>
          <a:xfrm rot="16200000">
            <a:off x="5943599" y="3352800"/>
            <a:ext cx="43434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ight Arrow 70"/>
          <p:cNvSpPr/>
          <p:nvPr/>
        </p:nvSpPr>
        <p:spPr>
          <a:xfrm rot="16200000">
            <a:off x="6819900" y="3619500"/>
            <a:ext cx="3810000" cy="533400"/>
          </a:xfrm>
          <a:prstGeom prst="rightArrow">
            <a:avLst/>
          </a:prstGeom>
          <a:solidFill>
            <a:srgbClr val="008080">
              <a:alpha val="8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p:cNvSpPr txBox="1"/>
          <p:nvPr/>
        </p:nvSpPr>
        <p:spPr>
          <a:xfrm>
            <a:off x="4953000" y="1447800"/>
            <a:ext cx="990600" cy="553998"/>
          </a:xfrm>
          <a:prstGeom prst="rect">
            <a:avLst/>
          </a:prstGeom>
          <a:noFill/>
        </p:spPr>
        <p:txBody>
          <a:bodyPr wrap="square" rtlCol="0">
            <a:spAutoFit/>
          </a:bodyPr>
          <a:lstStyle/>
          <a:p>
            <a:pPr algn="ctr"/>
            <a:r>
              <a:rPr lang="en-US" sz="1000" dirty="0" smtClean="0"/>
              <a:t>UI Performance Improvements</a:t>
            </a:r>
            <a:endParaRPr lang="en-US" sz="1000" dirty="0"/>
          </a:p>
        </p:txBody>
      </p:sp>
      <p:sp>
        <p:nvSpPr>
          <p:cNvPr id="52" name="TextBox 51"/>
          <p:cNvSpPr txBox="1"/>
          <p:nvPr/>
        </p:nvSpPr>
        <p:spPr>
          <a:xfrm>
            <a:off x="3124200" y="1676400"/>
            <a:ext cx="990600" cy="246221"/>
          </a:xfrm>
          <a:prstGeom prst="rect">
            <a:avLst/>
          </a:prstGeom>
          <a:noFill/>
        </p:spPr>
        <p:txBody>
          <a:bodyPr wrap="square" rtlCol="0">
            <a:spAutoFit/>
          </a:bodyPr>
          <a:lstStyle/>
          <a:p>
            <a:pPr algn="ctr"/>
            <a:r>
              <a:rPr lang="en-US" sz="1000" dirty="0" smtClean="0"/>
              <a:t>Contingencies</a:t>
            </a:r>
            <a:endParaRPr lang="en-US" sz="900" dirty="0"/>
          </a:p>
        </p:txBody>
      </p:sp>
      <p:sp>
        <p:nvSpPr>
          <p:cNvPr id="53" name="TextBox 52"/>
          <p:cNvSpPr txBox="1"/>
          <p:nvPr/>
        </p:nvSpPr>
        <p:spPr>
          <a:xfrm>
            <a:off x="3810000" y="849868"/>
            <a:ext cx="838200" cy="553998"/>
          </a:xfrm>
          <a:prstGeom prst="rect">
            <a:avLst/>
          </a:prstGeom>
          <a:noFill/>
        </p:spPr>
        <p:txBody>
          <a:bodyPr wrap="square" rtlCol="0">
            <a:spAutoFit/>
          </a:bodyPr>
          <a:lstStyle/>
          <a:p>
            <a:pPr algn="ctr"/>
            <a:r>
              <a:rPr lang="en-US" sz="1000" dirty="0" smtClean="0"/>
              <a:t>ICCP Quality</a:t>
            </a:r>
          </a:p>
          <a:p>
            <a:pPr algn="ctr"/>
            <a:r>
              <a:rPr lang="en-US" sz="1000" dirty="0" smtClean="0"/>
              <a:t>SE Quality</a:t>
            </a:r>
            <a:endParaRPr lang="en-US" sz="1000" dirty="0"/>
          </a:p>
        </p:txBody>
      </p:sp>
      <p:sp>
        <p:nvSpPr>
          <p:cNvPr id="54" name="TextBox 53"/>
          <p:cNvSpPr txBox="1"/>
          <p:nvPr/>
        </p:nvSpPr>
        <p:spPr>
          <a:xfrm>
            <a:off x="5791201" y="1918156"/>
            <a:ext cx="685800" cy="246221"/>
          </a:xfrm>
          <a:prstGeom prst="rect">
            <a:avLst/>
          </a:prstGeom>
          <a:noFill/>
        </p:spPr>
        <p:txBody>
          <a:bodyPr wrap="square" rtlCol="0">
            <a:spAutoFit/>
          </a:bodyPr>
          <a:lstStyle/>
          <a:p>
            <a:pPr algn="ctr"/>
            <a:r>
              <a:rPr lang="en-US" sz="1000" b="1" dirty="0" smtClean="0"/>
              <a:t>DRUC</a:t>
            </a:r>
            <a:endParaRPr lang="en-US" sz="1000" b="1" dirty="0"/>
          </a:p>
        </p:txBody>
      </p:sp>
      <p:sp>
        <p:nvSpPr>
          <p:cNvPr id="56" name="TextBox 55"/>
          <p:cNvSpPr txBox="1"/>
          <p:nvPr/>
        </p:nvSpPr>
        <p:spPr>
          <a:xfrm>
            <a:off x="6477000" y="1809690"/>
            <a:ext cx="685800" cy="400110"/>
          </a:xfrm>
          <a:prstGeom prst="rect">
            <a:avLst/>
          </a:prstGeom>
          <a:noFill/>
        </p:spPr>
        <p:txBody>
          <a:bodyPr wrap="square" rtlCol="0">
            <a:spAutoFit/>
          </a:bodyPr>
          <a:lstStyle/>
          <a:p>
            <a:pPr algn="ctr"/>
            <a:r>
              <a:rPr lang="en-US" sz="1000" b="1" dirty="0" smtClean="0"/>
              <a:t>DAM</a:t>
            </a:r>
          </a:p>
          <a:p>
            <a:pPr algn="ctr"/>
            <a:r>
              <a:rPr lang="en-US" sz="1000" b="1" dirty="0" smtClean="0"/>
              <a:t>RTM</a:t>
            </a:r>
            <a:endParaRPr lang="en-US" sz="1000" b="1" dirty="0"/>
          </a:p>
        </p:txBody>
      </p:sp>
      <p:sp>
        <p:nvSpPr>
          <p:cNvPr id="58" name="TextBox 57"/>
          <p:cNvSpPr txBox="1"/>
          <p:nvPr/>
        </p:nvSpPr>
        <p:spPr>
          <a:xfrm>
            <a:off x="3276600" y="1066800"/>
            <a:ext cx="685800" cy="246221"/>
          </a:xfrm>
          <a:prstGeom prst="rect">
            <a:avLst/>
          </a:prstGeom>
          <a:noFill/>
        </p:spPr>
        <p:txBody>
          <a:bodyPr wrap="square" rtlCol="0">
            <a:spAutoFit/>
          </a:bodyPr>
          <a:lstStyle/>
          <a:p>
            <a:pPr algn="ctr"/>
            <a:r>
              <a:rPr lang="en-US" sz="1000" dirty="0" smtClean="0"/>
              <a:t>HRUC</a:t>
            </a:r>
            <a:endParaRPr lang="en-US" sz="900" dirty="0"/>
          </a:p>
        </p:txBody>
      </p:sp>
      <p:sp>
        <p:nvSpPr>
          <p:cNvPr id="59" name="TextBox 58"/>
          <p:cNvSpPr txBox="1"/>
          <p:nvPr/>
        </p:nvSpPr>
        <p:spPr>
          <a:xfrm>
            <a:off x="3276600" y="1219200"/>
            <a:ext cx="685800" cy="246221"/>
          </a:xfrm>
          <a:prstGeom prst="rect">
            <a:avLst/>
          </a:prstGeom>
          <a:noFill/>
        </p:spPr>
        <p:txBody>
          <a:bodyPr wrap="square" rtlCol="0">
            <a:spAutoFit/>
          </a:bodyPr>
          <a:lstStyle/>
          <a:p>
            <a:pPr algn="ctr"/>
            <a:r>
              <a:rPr lang="en-US" sz="1000" dirty="0" smtClean="0"/>
              <a:t>SASM</a:t>
            </a:r>
            <a:endParaRPr lang="en-US" sz="900" dirty="0"/>
          </a:p>
        </p:txBody>
      </p:sp>
      <p:sp>
        <p:nvSpPr>
          <p:cNvPr id="60" name="TextBox 59"/>
          <p:cNvSpPr txBox="1"/>
          <p:nvPr/>
        </p:nvSpPr>
        <p:spPr>
          <a:xfrm>
            <a:off x="3276600" y="2039779"/>
            <a:ext cx="685800" cy="246221"/>
          </a:xfrm>
          <a:prstGeom prst="rect">
            <a:avLst/>
          </a:prstGeom>
          <a:noFill/>
        </p:spPr>
        <p:txBody>
          <a:bodyPr wrap="square" rtlCol="0">
            <a:spAutoFit/>
          </a:bodyPr>
          <a:lstStyle/>
          <a:p>
            <a:pPr algn="ctr"/>
            <a:r>
              <a:rPr lang="en-US" sz="1000" b="1" dirty="0" smtClean="0"/>
              <a:t>SCED</a:t>
            </a:r>
            <a:endParaRPr lang="en-US" sz="1000" b="1" dirty="0"/>
          </a:p>
        </p:txBody>
      </p:sp>
      <p:sp>
        <p:nvSpPr>
          <p:cNvPr id="72" name="TextBox 71"/>
          <p:cNvSpPr txBox="1"/>
          <p:nvPr/>
        </p:nvSpPr>
        <p:spPr>
          <a:xfrm>
            <a:off x="2590800" y="2800290"/>
            <a:ext cx="838200" cy="400110"/>
          </a:xfrm>
          <a:prstGeom prst="rect">
            <a:avLst/>
          </a:prstGeom>
          <a:noFill/>
        </p:spPr>
        <p:txBody>
          <a:bodyPr wrap="square" rtlCol="0">
            <a:spAutoFit/>
          </a:bodyPr>
          <a:lstStyle/>
          <a:p>
            <a:pPr algn="ctr"/>
            <a:r>
              <a:rPr lang="en-US" sz="1000" b="1" dirty="0" smtClean="0"/>
              <a:t>Model Baseline</a:t>
            </a:r>
            <a:endParaRPr lang="en-US" sz="1000" b="1" dirty="0"/>
          </a:p>
        </p:txBody>
      </p:sp>
      <p:sp>
        <p:nvSpPr>
          <p:cNvPr id="73" name="Rectangle 72"/>
          <p:cNvSpPr/>
          <p:nvPr/>
        </p:nvSpPr>
        <p:spPr>
          <a:xfrm>
            <a:off x="3810000" y="1840468"/>
            <a:ext cx="914400" cy="400110"/>
          </a:xfrm>
          <a:prstGeom prst="rect">
            <a:avLst/>
          </a:prstGeom>
        </p:spPr>
        <p:txBody>
          <a:bodyPr wrap="square">
            <a:spAutoFit/>
          </a:bodyPr>
          <a:lstStyle/>
          <a:p>
            <a:pPr algn="ctr"/>
            <a:r>
              <a:rPr lang="en-US" sz="1000" b="1" dirty="0" smtClean="0"/>
              <a:t>ICCP Point </a:t>
            </a:r>
          </a:p>
          <a:p>
            <a:pPr algn="ctr"/>
            <a:r>
              <a:rPr lang="en-US" sz="1000" b="1" dirty="0" smtClean="0"/>
              <a:t>Checkout</a:t>
            </a:r>
          </a:p>
        </p:txBody>
      </p:sp>
      <p:cxnSp>
        <p:nvCxnSpPr>
          <p:cNvPr id="88" name="Straight Connector 87"/>
          <p:cNvCxnSpPr/>
          <p:nvPr/>
        </p:nvCxnSpPr>
        <p:spPr>
          <a:xfrm>
            <a:off x="762000" y="762000"/>
            <a:ext cx="8305800" cy="0"/>
          </a:xfrm>
          <a:prstGeom prst="line">
            <a:avLst/>
          </a:prstGeom>
        </p:spPr>
        <p:style>
          <a:lnRef idx="1">
            <a:schemeClr val="accent1"/>
          </a:lnRef>
          <a:fillRef idx="0">
            <a:schemeClr val="accent1"/>
          </a:fillRef>
          <a:effectRef idx="0">
            <a:schemeClr val="accent1"/>
          </a:effectRef>
          <a:fontRef idx="minor">
            <a:schemeClr val="tx1"/>
          </a:fontRef>
        </p:style>
      </p:cxnSp>
      <p:sp>
        <p:nvSpPr>
          <p:cNvPr id="79" name="Footer Placeholder 78"/>
          <p:cNvSpPr>
            <a:spLocks noGrp="1"/>
          </p:cNvSpPr>
          <p:nvPr>
            <p:ph type="ftr" sz="quarter" idx="11"/>
          </p:nvPr>
        </p:nvSpPr>
        <p:spPr>
          <a:xfrm>
            <a:off x="5791200" y="6457950"/>
            <a:ext cx="2971800" cy="457200"/>
          </a:xfrm>
        </p:spPr>
        <p:txBody>
          <a:bodyPr/>
          <a:lstStyle/>
          <a:p>
            <a:pPr>
              <a:defRPr/>
            </a:pPr>
            <a:r>
              <a:rPr lang="en-US" smtClean="0"/>
              <a:t>Technical Advisory Committee</a:t>
            </a:r>
            <a:endParaRPr lang="en-US" dirty="0"/>
          </a:p>
        </p:txBody>
      </p:sp>
      <p:sp>
        <p:nvSpPr>
          <p:cNvPr id="78" name="Date Placeholder 77"/>
          <p:cNvSpPr>
            <a:spLocks noGrp="1"/>
          </p:cNvSpPr>
          <p:nvPr>
            <p:ph type="dt" sz="half" idx="12"/>
          </p:nvPr>
        </p:nvSpPr>
        <p:spPr/>
        <p:txBody>
          <a:bodyPr/>
          <a:lstStyle/>
          <a:p>
            <a:pPr>
              <a:defRPr/>
            </a:pPr>
            <a:r>
              <a:rPr lang="en-US" smtClean="0"/>
              <a:t>1 July 2010</a:t>
            </a:r>
            <a:endParaRPr lang="en-US" dirty="0"/>
          </a:p>
        </p:txBody>
      </p:sp>
      <p:sp>
        <p:nvSpPr>
          <p:cNvPr id="20" name="TextBox 19"/>
          <p:cNvSpPr txBox="1"/>
          <p:nvPr/>
        </p:nvSpPr>
        <p:spPr>
          <a:xfrm>
            <a:off x="1741311" y="5562600"/>
            <a:ext cx="914400" cy="461665"/>
          </a:xfrm>
          <a:prstGeom prst="rect">
            <a:avLst/>
          </a:prstGeom>
          <a:noFill/>
          <a:ln>
            <a:noFill/>
          </a:ln>
        </p:spPr>
        <p:txBody>
          <a:bodyPr wrap="square" rtlCol="0">
            <a:spAutoFit/>
          </a:bodyPr>
          <a:lstStyle/>
          <a:p>
            <a:pPr algn="ctr"/>
            <a:r>
              <a:rPr lang="en-US" sz="1200" b="1" dirty="0" smtClean="0"/>
              <a:t>Business Quality</a:t>
            </a:r>
            <a:endParaRPr lang="en-US" sz="1200" b="1" dirty="0"/>
          </a:p>
        </p:txBody>
      </p:sp>
      <p:sp>
        <p:nvSpPr>
          <p:cNvPr id="91" name="TextBox 90"/>
          <p:cNvSpPr txBox="1"/>
          <p:nvPr/>
        </p:nvSpPr>
        <p:spPr>
          <a:xfrm>
            <a:off x="4343400" y="2115979"/>
            <a:ext cx="990600" cy="246221"/>
          </a:xfrm>
          <a:prstGeom prst="rect">
            <a:avLst/>
          </a:prstGeom>
          <a:noFill/>
        </p:spPr>
        <p:txBody>
          <a:bodyPr wrap="square" rtlCol="0">
            <a:spAutoFit/>
          </a:bodyPr>
          <a:lstStyle/>
          <a:p>
            <a:pPr algn="ctr"/>
            <a:r>
              <a:rPr lang="en-US" sz="1000" b="1" dirty="0" smtClean="0"/>
              <a:t>Integration</a:t>
            </a:r>
            <a:endParaRPr lang="en-US" sz="1000" b="1" dirty="0"/>
          </a:p>
        </p:txBody>
      </p:sp>
      <p:sp>
        <p:nvSpPr>
          <p:cNvPr id="92" name="TextBox 91"/>
          <p:cNvSpPr txBox="1"/>
          <p:nvPr/>
        </p:nvSpPr>
        <p:spPr>
          <a:xfrm>
            <a:off x="4419600" y="1276290"/>
            <a:ext cx="838200" cy="400110"/>
          </a:xfrm>
          <a:prstGeom prst="rect">
            <a:avLst/>
          </a:prstGeom>
          <a:noFill/>
        </p:spPr>
        <p:txBody>
          <a:bodyPr wrap="square" rtlCol="0">
            <a:spAutoFit/>
          </a:bodyPr>
          <a:lstStyle/>
          <a:p>
            <a:pPr algn="ctr"/>
            <a:r>
              <a:rPr lang="en-US" sz="1000" dirty="0" smtClean="0"/>
              <a:t>1 Day Dual Entry</a:t>
            </a:r>
            <a:endParaRPr lang="en-US" sz="1000" dirty="0"/>
          </a:p>
        </p:txBody>
      </p:sp>
      <p:sp>
        <p:nvSpPr>
          <p:cNvPr id="95" name="TextBox 94"/>
          <p:cNvSpPr txBox="1"/>
          <p:nvPr/>
        </p:nvSpPr>
        <p:spPr>
          <a:xfrm>
            <a:off x="5105400" y="2895600"/>
            <a:ext cx="685800" cy="400110"/>
          </a:xfrm>
          <a:prstGeom prst="rect">
            <a:avLst/>
          </a:prstGeom>
          <a:noFill/>
        </p:spPr>
        <p:txBody>
          <a:bodyPr wrap="square" rtlCol="0">
            <a:spAutoFit/>
          </a:bodyPr>
          <a:lstStyle/>
          <a:p>
            <a:pPr algn="ctr"/>
            <a:r>
              <a:rPr lang="en-US" sz="1000" b="1" dirty="0" smtClean="0"/>
              <a:t>May Auction</a:t>
            </a:r>
            <a:endParaRPr lang="en-US" sz="1000" b="1" dirty="0"/>
          </a:p>
        </p:txBody>
      </p:sp>
      <p:sp>
        <p:nvSpPr>
          <p:cNvPr id="96" name="TextBox 95"/>
          <p:cNvSpPr txBox="1"/>
          <p:nvPr/>
        </p:nvSpPr>
        <p:spPr>
          <a:xfrm>
            <a:off x="6324600" y="990600"/>
            <a:ext cx="990600" cy="553998"/>
          </a:xfrm>
          <a:prstGeom prst="rect">
            <a:avLst/>
          </a:prstGeom>
          <a:noFill/>
        </p:spPr>
        <p:txBody>
          <a:bodyPr wrap="square" rtlCol="0">
            <a:spAutoFit/>
          </a:bodyPr>
          <a:lstStyle/>
          <a:p>
            <a:pPr algn="ctr"/>
            <a:r>
              <a:rPr lang="en-US" sz="1000" dirty="0" smtClean="0"/>
              <a:t>Integrated Credit Management</a:t>
            </a:r>
            <a:endParaRPr lang="en-US" sz="1000" dirty="0"/>
          </a:p>
        </p:txBody>
      </p:sp>
      <p:sp>
        <p:nvSpPr>
          <p:cNvPr id="98" name="TextBox 97"/>
          <p:cNvSpPr txBox="1"/>
          <p:nvPr/>
        </p:nvSpPr>
        <p:spPr>
          <a:xfrm>
            <a:off x="6934200" y="1981200"/>
            <a:ext cx="1066800" cy="400110"/>
          </a:xfrm>
          <a:prstGeom prst="rect">
            <a:avLst/>
          </a:prstGeom>
          <a:noFill/>
        </p:spPr>
        <p:txBody>
          <a:bodyPr wrap="square" rtlCol="0">
            <a:spAutoFit/>
          </a:bodyPr>
          <a:lstStyle/>
          <a:p>
            <a:pPr algn="ctr"/>
            <a:r>
              <a:rPr lang="en-US" sz="1000" b="1" dirty="0" smtClean="0"/>
              <a:t>Phase 5:Full Functionality</a:t>
            </a:r>
            <a:endParaRPr lang="en-US" sz="1000" b="1" dirty="0"/>
          </a:p>
        </p:txBody>
      </p:sp>
      <p:sp>
        <p:nvSpPr>
          <p:cNvPr id="100" name="TextBox 99"/>
          <p:cNvSpPr txBox="1"/>
          <p:nvPr/>
        </p:nvSpPr>
        <p:spPr>
          <a:xfrm>
            <a:off x="8232423" y="2286000"/>
            <a:ext cx="990600" cy="553998"/>
          </a:xfrm>
          <a:prstGeom prst="rect">
            <a:avLst/>
          </a:prstGeom>
          <a:noFill/>
        </p:spPr>
        <p:txBody>
          <a:bodyPr wrap="square" rtlCol="0">
            <a:spAutoFit/>
          </a:bodyPr>
          <a:lstStyle/>
          <a:p>
            <a:pPr algn="ctr"/>
            <a:r>
              <a:rPr lang="en-US" sz="1000" b="1" dirty="0" smtClean="0"/>
              <a:t>Phase 5:</a:t>
            </a:r>
          </a:p>
          <a:p>
            <a:pPr algn="ctr"/>
            <a:r>
              <a:rPr lang="en-US" sz="1000" b="1" dirty="0" smtClean="0"/>
              <a:t>Full Functionality</a:t>
            </a:r>
            <a:endParaRPr lang="en-US" sz="1000" b="1" dirty="0"/>
          </a:p>
        </p:txBody>
      </p:sp>
      <p:sp>
        <p:nvSpPr>
          <p:cNvPr id="94" name="TextBox 93"/>
          <p:cNvSpPr txBox="1"/>
          <p:nvPr/>
        </p:nvSpPr>
        <p:spPr>
          <a:xfrm>
            <a:off x="7772400" y="2133600"/>
            <a:ext cx="685800" cy="246221"/>
          </a:xfrm>
          <a:prstGeom prst="rect">
            <a:avLst/>
          </a:prstGeom>
          <a:noFill/>
        </p:spPr>
        <p:txBody>
          <a:bodyPr wrap="square" rtlCol="0">
            <a:spAutoFit/>
          </a:bodyPr>
          <a:lstStyle/>
          <a:p>
            <a:pPr algn="ctr"/>
            <a:r>
              <a:rPr lang="en-US" sz="1000" b="1" dirty="0" smtClean="0"/>
              <a:t>RARF</a:t>
            </a:r>
            <a:endParaRPr lang="en-US" sz="1000" b="1" dirty="0"/>
          </a:p>
        </p:txBody>
      </p:sp>
      <p:sp>
        <p:nvSpPr>
          <p:cNvPr id="102" name="TextBox 101"/>
          <p:cNvSpPr txBox="1"/>
          <p:nvPr/>
        </p:nvSpPr>
        <p:spPr>
          <a:xfrm>
            <a:off x="2743200" y="6019801"/>
            <a:ext cx="5334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SEM</a:t>
            </a:r>
            <a:endParaRPr lang="en-US" sz="1000" b="1" dirty="0">
              <a:solidFill>
                <a:schemeClr val="accent2"/>
              </a:solidFill>
            </a:endParaRPr>
          </a:p>
        </p:txBody>
      </p:sp>
      <p:sp>
        <p:nvSpPr>
          <p:cNvPr id="103" name="TextBox 102"/>
          <p:cNvSpPr txBox="1"/>
          <p:nvPr/>
        </p:nvSpPr>
        <p:spPr>
          <a:xfrm>
            <a:off x="3429000" y="6002180"/>
            <a:ext cx="16002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2.1</a:t>
            </a:r>
            <a:endParaRPr lang="en-US" sz="1000" b="1" dirty="0">
              <a:solidFill>
                <a:schemeClr val="accent2"/>
              </a:solidFill>
            </a:endParaRPr>
          </a:p>
        </p:txBody>
      </p:sp>
      <p:sp>
        <p:nvSpPr>
          <p:cNvPr id="104" name="TextBox 103"/>
          <p:cNvSpPr txBox="1"/>
          <p:nvPr/>
        </p:nvSpPr>
        <p:spPr>
          <a:xfrm>
            <a:off x="3429000" y="6230781"/>
            <a:ext cx="2209800" cy="246219"/>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3.0</a:t>
            </a:r>
            <a:endParaRPr lang="en-US" sz="1000" b="1" dirty="0">
              <a:solidFill>
                <a:schemeClr val="accent2"/>
              </a:solidFill>
            </a:endParaRPr>
          </a:p>
        </p:txBody>
      </p:sp>
      <p:sp>
        <p:nvSpPr>
          <p:cNvPr id="107" name="Left Bracket 106"/>
          <p:cNvSpPr/>
          <p:nvPr/>
        </p:nvSpPr>
        <p:spPr>
          <a:xfrm rot="16200000">
            <a:off x="8012905" y="4953001"/>
            <a:ext cx="304801" cy="1828802"/>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Left Bracket 107"/>
          <p:cNvSpPr/>
          <p:nvPr/>
        </p:nvSpPr>
        <p:spPr>
          <a:xfrm rot="16200000">
            <a:off x="2857502" y="5600703"/>
            <a:ext cx="304800" cy="533398"/>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Left Bracket 108"/>
          <p:cNvSpPr/>
          <p:nvPr/>
        </p:nvSpPr>
        <p:spPr>
          <a:xfrm rot="16200000">
            <a:off x="4076700" y="5067302"/>
            <a:ext cx="304800" cy="1600200"/>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Left Bracket 109"/>
          <p:cNvSpPr/>
          <p:nvPr/>
        </p:nvSpPr>
        <p:spPr>
          <a:xfrm rot="16200000">
            <a:off x="4267200" y="4876801"/>
            <a:ext cx="533400" cy="2209800"/>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Left Bracket 110"/>
          <p:cNvSpPr/>
          <p:nvPr/>
        </p:nvSpPr>
        <p:spPr>
          <a:xfrm rot="16200000">
            <a:off x="6324600" y="5334002"/>
            <a:ext cx="304800" cy="1066800"/>
          </a:xfrm>
          <a:prstGeom prst="leftBracket">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TextBox 111"/>
          <p:cNvSpPr txBox="1"/>
          <p:nvPr/>
        </p:nvSpPr>
        <p:spPr>
          <a:xfrm>
            <a:off x="6096000" y="6078380"/>
            <a:ext cx="6858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4.0</a:t>
            </a:r>
            <a:endParaRPr lang="en-US" sz="1000" b="1" dirty="0">
              <a:solidFill>
                <a:schemeClr val="accent2"/>
              </a:solidFill>
            </a:endParaRPr>
          </a:p>
        </p:txBody>
      </p:sp>
      <p:sp>
        <p:nvSpPr>
          <p:cNvPr id="113" name="TextBox 112"/>
          <p:cNvSpPr txBox="1"/>
          <p:nvPr/>
        </p:nvSpPr>
        <p:spPr>
          <a:xfrm>
            <a:off x="7696200" y="6078380"/>
            <a:ext cx="914400" cy="246221"/>
          </a:xfrm>
          <a:prstGeom prst="rect">
            <a:avLst/>
          </a:prstGeom>
          <a:solidFill>
            <a:schemeClr val="bg2">
              <a:lumMod val="40000"/>
              <a:lumOff val="60000"/>
            </a:schemeClr>
          </a:solidFill>
        </p:spPr>
        <p:txBody>
          <a:bodyPr wrap="square" rtlCol="0">
            <a:spAutoFit/>
          </a:bodyPr>
          <a:lstStyle/>
          <a:p>
            <a:pPr algn="ctr"/>
            <a:r>
              <a:rPr lang="en-US" sz="1000" b="1" dirty="0" smtClean="0">
                <a:solidFill>
                  <a:schemeClr val="accent2"/>
                </a:solidFill>
              </a:rPr>
              <a:t>MT 5.0</a:t>
            </a:r>
            <a:endParaRPr lang="en-US" sz="1000" b="1" dirty="0">
              <a:solidFill>
                <a:schemeClr val="accent2"/>
              </a:solidFill>
            </a:endParaRPr>
          </a:p>
        </p:txBody>
      </p:sp>
      <p:sp>
        <p:nvSpPr>
          <p:cNvPr id="106" name="TextBox 105"/>
          <p:cNvSpPr txBox="1"/>
          <p:nvPr/>
        </p:nvSpPr>
        <p:spPr>
          <a:xfrm>
            <a:off x="7010400" y="1447800"/>
            <a:ext cx="914400" cy="400110"/>
          </a:xfrm>
          <a:prstGeom prst="rect">
            <a:avLst/>
          </a:prstGeom>
          <a:noFill/>
        </p:spPr>
        <p:txBody>
          <a:bodyPr wrap="square" rtlCol="0">
            <a:spAutoFit/>
          </a:bodyPr>
          <a:lstStyle/>
          <a:p>
            <a:pPr algn="ctr"/>
            <a:r>
              <a:rPr lang="en-US" sz="1000" dirty="0" smtClean="0"/>
              <a:t>NPRR 206 Integration</a:t>
            </a:r>
            <a:endParaRPr lang="en-US" sz="1000" dirty="0"/>
          </a:p>
        </p:txBody>
      </p:sp>
    </p:spTree>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15563</TotalTime>
  <Words>5865</Words>
  <Application>Microsoft Office PowerPoint</Application>
  <PresentationFormat>On-screen Show (4:3)</PresentationFormat>
  <Paragraphs>1740</Paragraphs>
  <Slides>49</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1" baseType="lpstr">
      <vt:lpstr>Custom Design</vt:lpstr>
      <vt:lpstr>Acrobat Document</vt:lpstr>
      <vt:lpstr>Nodal Program Update</vt:lpstr>
      <vt:lpstr>Agenda</vt:lpstr>
      <vt:lpstr>Integrated Nodal Timeline – Go-Live December 1, 2010</vt:lpstr>
      <vt:lpstr>2010 Market Trials Timeline – Go-Live December 1, 2010</vt:lpstr>
      <vt:lpstr>Slide 5</vt:lpstr>
      <vt:lpstr>152 Days to Go-Live</vt:lpstr>
      <vt:lpstr>152 Days to Go-Live</vt:lpstr>
      <vt:lpstr>Slide 8</vt:lpstr>
      <vt:lpstr>Slide 9</vt:lpstr>
      <vt:lpstr>Nodal Program Risks &amp; Issues</vt:lpstr>
      <vt:lpstr>LFC Test Overview</vt:lpstr>
      <vt:lpstr>8-Hour LFC Test Update</vt:lpstr>
      <vt:lpstr>Slide 13</vt:lpstr>
      <vt:lpstr>Issues &amp; Observations During the 8 Hour Test on June 17th </vt:lpstr>
      <vt:lpstr>Slide 15</vt:lpstr>
      <vt:lpstr>Slide 16</vt:lpstr>
      <vt:lpstr>Slide 17</vt:lpstr>
      <vt:lpstr>Slide 18</vt:lpstr>
      <vt:lpstr>Network Model Management System Update </vt:lpstr>
      <vt:lpstr>Slide 20</vt:lpstr>
      <vt:lpstr>Slide 21</vt:lpstr>
      <vt:lpstr>Nodal Go-Live Update Review of Network Modeling Go-Live Items</vt:lpstr>
      <vt:lpstr>Readiness Methodology</vt:lpstr>
      <vt:lpstr>Protocol 21.12.3</vt:lpstr>
      <vt:lpstr>Slide 25</vt:lpstr>
      <vt:lpstr>Slide 26</vt:lpstr>
      <vt:lpstr>Slide 27</vt:lpstr>
      <vt:lpstr>For TAC Consideration</vt:lpstr>
      <vt:lpstr>Slide 29</vt:lpstr>
      <vt:lpstr>Market Readiness </vt:lpstr>
      <vt:lpstr>Reminder – Nodal Registration Cutoff – QSEs and CRRAHs</vt:lpstr>
      <vt:lpstr>Next 60-days of Classes/Workshops</vt:lpstr>
      <vt:lpstr>Next 60-days of Classes/Workshops - continued</vt:lpstr>
      <vt:lpstr>RED/AMBER Metrics Summary</vt:lpstr>
      <vt:lpstr>Slide 35</vt:lpstr>
      <vt:lpstr>Nodal Program Risks &amp; Issues: Definitions</vt:lpstr>
      <vt:lpstr>60 Day Outlook : July Market Activities</vt:lpstr>
      <vt:lpstr>60 Day Outlook : August Market Activities</vt:lpstr>
      <vt:lpstr>DAM/RUC/SASM Operational Scenarios</vt:lpstr>
      <vt:lpstr>DAM/RUC/SASM Operational Scenarios</vt:lpstr>
      <vt:lpstr>Active Nodal Metrics</vt:lpstr>
      <vt:lpstr>Metrics Roadmap</vt:lpstr>
      <vt:lpstr>CRR Metrics</vt:lpstr>
      <vt:lpstr>Real-Time Metrics</vt:lpstr>
      <vt:lpstr>Day-Ahead Market Metrics</vt:lpstr>
      <vt:lpstr>Network Modeling Metrics</vt:lpstr>
      <vt:lpstr>Network Model Metrics</vt:lpstr>
      <vt:lpstr>Other Readiness Metrics</vt:lpstr>
      <vt:lpstr>Participant Readiness Touch Points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creator/>
  <cp:lastModifiedBy>Jim Bohart</cp:lastModifiedBy>
  <cp:revision>625</cp:revision>
  <dcterms:created xsi:type="dcterms:W3CDTF">2005-04-21T14:28:35Z</dcterms:created>
  <dcterms:modified xsi:type="dcterms:W3CDTF">2010-07-01T14:07:47Z</dcterms:modified>
</cp:coreProperties>
</file>