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4"/>
  </p:notesMasterIdLst>
  <p:handoutMasterIdLst>
    <p:handoutMasterId r:id="rId15"/>
  </p:handoutMasterIdLst>
  <p:sldIdLst>
    <p:sldId id="458" r:id="rId2"/>
    <p:sldId id="459" r:id="rId3"/>
    <p:sldId id="466" r:id="rId4"/>
    <p:sldId id="469" r:id="rId5"/>
    <p:sldId id="480" r:id="rId6"/>
    <p:sldId id="472" r:id="rId7"/>
    <p:sldId id="481" r:id="rId8"/>
    <p:sldId id="473" r:id="rId9"/>
    <p:sldId id="483" r:id="rId10"/>
    <p:sldId id="475" r:id="rId11"/>
    <p:sldId id="460" r:id="rId12"/>
    <p:sldId id="484" r:id="rId13"/>
  </p:sldIdLst>
  <p:sldSz cx="9144000" cy="6858000" type="screen4x3"/>
  <p:notesSz cx="7188200" cy="94488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F2F2F2"/>
    <a:srgbClr val="0000CC"/>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5038" autoAdjust="0"/>
  </p:normalViewPr>
  <p:slideViewPr>
    <p:cSldViewPr>
      <p:cViewPr varScale="1">
        <p:scale>
          <a:sx n="99" d="100"/>
          <a:sy n="99" d="100"/>
        </p:scale>
        <p:origin x="-726" y="-84"/>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14887" cy="472440"/>
          </a:xfrm>
          <a:prstGeom prst="rect">
            <a:avLst/>
          </a:prstGeom>
        </p:spPr>
        <p:txBody>
          <a:bodyPr vert="horz" lIns="95049" tIns="47525" rIns="95049" bIns="47525" rtlCol="0"/>
          <a:lstStyle>
            <a:lvl1pPr algn="l">
              <a:defRPr sz="1200"/>
            </a:lvl1pPr>
          </a:lstStyle>
          <a:p>
            <a:endParaRPr lang="en-US"/>
          </a:p>
        </p:txBody>
      </p:sp>
      <p:sp>
        <p:nvSpPr>
          <p:cNvPr id="3" name="Date Placeholder 2"/>
          <p:cNvSpPr>
            <a:spLocks noGrp="1"/>
          </p:cNvSpPr>
          <p:nvPr>
            <p:ph type="dt" sz="quarter" idx="1"/>
          </p:nvPr>
        </p:nvSpPr>
        <p:spPr>
          <a:xfrm>
            <a:off x="4071650" y="0"/>
            <a:ext cx="3114887" cy="472440"/>
          </a:xfrm>
          <a:prstGeom prst="rect">
            <a:avLst/>
          </a:prstGeom>
        </p:spPr>
        <p:txBody>
          <a:bodyPr vert="horz" lIns="95049" tIns="47525" rIns="95049" bIns="47525" rtlCol="0"/>
          <a:lstStyle>
            <a:lvl1pPr algn="r">
              <a:defRPr sz="1200"/>
            </a:lvl1pPr>
          </a:lstStyle>
          <a:p>
            <a:fld id="{C86E9F34-AA71-4B55-B351-582A0031BA93}" type="datetimeFigureOut">
              <a:rPr lang="en-US" smtClean="0"/>
              <a:pPr/>
              <a:t>6/22/2010</a:t>
            </a:fld>
            <a:endParaRPr lang="en-US"/>
          </a:p>
        </p:txBody>
      </p:sp>
      <p:sp>
        <p:nvSpPr>
          <p:cNvPr id="4" name="Footer Placeholder 3"/>
          <p:cNvSpPr>
            <a:spLocks noGrp="1"/>
          </p:cNvSpPr>
          <p:nvPr>
            <p:ph type="ftr" sz="quarter" idx="2"/>
          </p:nvPr>
        </p:nvSpPr>
        <p:spPr>
          <a:xfrm>
            <a:off x="1" y="8974721"/>
            <a:ext cx="3114887" cy="472440"/>
          </a:xfrm>
          <a:prstGeom prst="rect">
            <a:avLst/>
          </a:prstGeom>
        </p:spPr>
        <p:txBody>
          <a:bodyPr vert="horz" lIns="95049" tIns="47525" rIns="95049" bIns="47525" rtlCol="0" anchor="b"/>
          <a:lstStyle>
            <a:lvl1pPr algn="l">
              <a:defRPr sz="1200"/>
            </a:lvl1pPr>
          </a:lstStyle>
          <a:p>
            <a:endParaRPr lang="en-US"/>
          </a:p>
        </p:txBody>
      </p:sp>
      <p:sp>
        <p:nvSpPr>
          <p:cNvPr id="5" name="Slide Number Placeholder 4"/>
          <p:cNvSpPr>
            <a:spLocks noGrp="1"/>
          </p:cNvSpPr>
          <p:nvPr>
            <p:ph type="sldNum" sz="quarter" idx="3"/>
          </p:nvPr>
        </p:nvSpPr>
        <p:spPr>
          <a:xfrm>
            <a:off x="4071650" y="8974721"/>
            <a:ext cx="3114887" cy="472440"/>
          </a:xfrm>
          <a:prstGeom prst="rect">
            <a:avLst/>
          </a:prstGeom>
        </p:spPr>
        <p:txBody>
          <a:bodyPr vert="horz" lIns="95049" tIns="47525" rIns="95049" bIns="47525" rtlCol="0" anchor="b"/>
          <a:lstStyle>
            <a:lvl1pPr algn="r">
              <a:defRPr sz="1200"/>
            </a:lvl1pPr>
          </a:lstStyle>
          <a:p>
            <a:fld id="{72FA21C5-56C1-44A6-A079-302B9572B78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1" y="0"/>
            <a:ext cx="3114887" cy="472440"/>
          </a:xfrm>
          <a:prstGeom prst="rect">
            <a:avLst/>
          </a:prstGeom>
          <a:noFill/>
          <a:ln w="9525">
            <a:noFill/>
            <a:miter lim="800000"/>
            <a:headEnd/>
            <a:tailEnd/>
          </a:ln>
          <a:effectLst/>
        </p:spPr>
        <p:txBody>
          <a:bodyPr vert="horz" wrap="square" lIns="95049" tIns="47525" rIns="95049" bIns="47525"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4071650" y="0"/>
            <a:ext cx="3114887" cy="472440"/>
          </a:xfrm>
          <a:prstGeom prst="rect">
            <a:avLst/>
          </a:prstGeom>
          <a:noFill/>
          <a:ln w="9525">
            <a:noFill/>
            <a:miter lim="800000"/>
            <a:headEnd/>
            <a:tailEnd/>
          </a:ln>
          <a:effectLst/>
        </p:spPr>
        <p:txBody>
          <a:bodyPr vert="horz" wrap="square" lIns="95049" tIns="47525" rIns="95049" bIns="47525" numCol="1" anchor="t" anchorCtr="0" compatLnSpc="1">
            <a:prstTxWarp prst="textNoShape">
              <a:avLst/>
            </a:prstTxWarp>
          </a:bodyPr>
          <a:lstStyle>
            <a:lvl1pPr algn="r">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231900" y="708025"/>
            <a:ext cx="4724400" cy="35433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18820" y="4488180"/>
            <a:ext cx="5750560" cy="4251960"/>
          </a:xfrm>
          <a:prstGeom prst="rect">
            <a:avLst/>
          </a:prstGeom>
          <a:noFill/>
          <a:ln w="9525">
            <a:noFill/>
            <a:miter lim="800000"/>
            <a:headEnd/>
            <a:tailEnd/>
          </a:ln>
          <a:effectLst/>
        </p:spPr>
        <p:txBody>
          <a:bodyPr vert="horz" wrap="square" lIns="95049" tIns="47525" rIns="95049" bIns="4752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1" y="8974721"/>
            <a:ext cx="3114887" cy="472440"/>
          </a:xfrm>
          <a:prstGeom prst="rect">
            <a:avLst/>
          </a:prstGeom>
          <a:noFill/>
          <a:ln w="9525">
            <a:noFill/>
            <a:miter lim="800000"/>
            <a:headEnd/>
            <a:tailEnd/>
          </a:ln>
          <a:effectLst/>
        </p:spPr>
        <p:txBody>
          <a:bodyPr vert="horz" wrap="square" lIns="95049" tIns="47525" rIns="95049" bIns="47525"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4071650" y="8974721"/>
            <a:ext cx="3114887" cy="472440"/>
          </a:xfrm>
          <a:prstGeom prst="rect">
            <a:avLst/>
          </a:prstGeom>
          <a:noFill/>
          <a:ln w="9525">
            <a:noFill/>
            <a:miter lim="800000"/>
            <a:headEnd/>
            <a:tailEnd/>
          </a:ln>
          <a:effectLst/>
        </p:spPr>
        <p:txBody>
          <a:bodyPr vert="horz" wrap="square" lIns="95049" tIns="47525" rIns="95049" bIns="47525"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574B1D02-1120-4F42-9F50-562EB4F8ECEC}" type="slidenum">
              <a:rPr lang="en-US" smtClean="0"/>
              <a:pPr/>
              <a:t>2</a:t>
            </a:fld>
            <a:endParaRPr lang="en-US" dirty="0" smtClean="0"/>
          </a:p>
        </p:txBody>
      </p:sp>
      <p:sp>
        <p:nvSpPr>
          <p:cNvPr id="43011" name="Rectangle 7"/>
          <p:cNvSpPr txBox="1">
            <a:spLocks noGrp="1" noChangeArrowheads="1"/>
          </p:cNvSpPr>
          <p:nvPr/>
        </p:nvSpPr>
        <p:spPr bwMode="auto">
          <a:xfrm>
            <a:off x="4071035" y="8974425"/>
            <a:ext cx="3115538" cy="472763"/>
          </a:xfrm>
          <a:prstGeom prst="rect">
            <a:avLst/>
          </a:prstGeom>
          <a:noFill/>
          <a:ln w="9525">
            <a:noFill/>
            <a:miter lim="800000"/>
            <a:headEnd/>
            <a:tailEnd/>
          </a:ln>
        </p:spPr>
        <p:txBody>
          <a:bodyPr lIns="95044" tIns="47523" rIns="95044" bIns="47523" anchor="b"/>
          <a:lstStyle/>
          <a:p>
            <a:pPr algn="r"/>
            <a:fld id="{74CCC6BD-89B0-4AA5-BADB-A1F6A4233D07}" type="slidenum">
              <a:rPr lang="en-US" sz="1200"/>
              <a:pPr algn="r"/>
              <a:t>2</a:t>
            </a:fld>
            <a:endParaRPr lang="en-US" sz="1200"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p:spPr>
        <p:txBody>
          <a:bodyPr lIns="95044" tIns="47523" rIns="95044" bIns="47523"/>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224393" lvl="2" indent="-291522">
              <a:spcBef>
                <a:spcPct val="20000"/>
              </a:spcBef>
              <a:spcAft>
                <a:spcPct val="20000"/>
              </a:spcAft>
              <a:buFont typeface="Arial" pitchFamily="34" charset="0"/>
              <a:buChar char="•"/>
            </a:pPr>
            <a:endParaRPr lang="en-US" sz="2000" b="1" dirty="0" smtClean="0">
              <a:solidFill>
                <a:srgbClr val="00B050"/>
              </a:solidFill>
            </a:endParaRPr>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3 June 2010</a:t>
            </a:r>
            <a:endParaRPr lang="en-US"/>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smtClean="0"/>
              <a:t>Technical Advisory Committee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dirty="0" smtClean="0"/>
              <a:t>TBD</a:t>
            </a:r>
            <a:endParaRPr lang="en-US" dirty="0"/>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dirty="0" smtClean="0"/>
              <a:t>TBD</a:t>
            </a: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ercottraining.com/lms/default.asp"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Outage Scheduler Transition Plan</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spcBef>
                <a:spcPct val="50000"/>
              </a:spcBef>
            </a:pPr>
            <a:endParaRPr lang="en-US" b="1" dirty="0" smtClean="0"/>
          </a:p>
          <a:p>
            <a:pPr algn="ctr" eaLnBrk="1" hangingPunct="1">
              <a:spcBef>
                <a:spcPct val="50000"/>
              </a:spcBef>
            </a:pPr>
            <a:endParaRPr lang="en-US" b="1" dirty="0" smtClean="0"/>
          </a:p>
          <a:p>
            <a:pPr algn="ctr" eaLnBrk="1" hangingPunct="1">
              <a:spcBef>
                <a:spcPct val="50000"/>
              </a:spcBef>
            </a:pPr>
            <a:r>
              <a:rPr lang="en-US" b="1" dirty="0" smtClean="0"/>
              <a:t>NATF</a:t>
            </a:r>
          </a:p>
          <a:p>
            <a:pPr algn="ctr" eaLnBrk="1" hangingPunct="1">
              <a:spcBef>
                <a:spcPct val="50000"/>
              </a:spcBef>
            </a:pPr>
            <a:r>
              <a:rPr lang="en-US" b="1" dirty="0" smtClean="0"/>
              <a:t>June 23, 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MP Readiness</a:t>
            </a:r>
            <a:r>
              <a:rPr kumimoji="0" lang="en-US" sz="2000" b="0" i="0" u="none" strike="noStrike" kern="0" cap="none" spc="0" normalizeH="0" noProof="0" dirty="0" smtClean="0">
                <a:ln>
                  <a:noFill/>
                </a:ln>
                <a:solidFill>
                  <a:schemeClr val="tx1"/>
                </a:solidFill>
                <a:effectLst/>
                <a:uLnTx/>
                <a:uFillTx/>
                <a:latin typeface="+mj-lt"/>
                <a:ea typeface="+mj-ea"/>
                <a:cs typeface="+mj-cs"/>
              </a:rPr>
              <a:t> Criteria – Outage Scheduler Qualification</a:t>
            </a:r>
            <a:endParaRPr kumimoji="0" lang="en-US" sz="20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5" name="Rectangle 3"/>
          <p:cNvSpPr>
            <a:spLocks noChangeArrowheads="1"/>
          </p:cNvSpPr>
          <p:nvPr/>
        </p:nvSpPr>
        <p:spPr bwMode="auto">
          <a:xfrm>
            <a:off x="152400" y="990600"/>
            <a:ext cx="81534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dirty="0" smtClean="0"/>
              <a:t>In Market Trials, to quality for Outage </a:t>
            </a:r>
            <a:br>
              <a:rPr lang="en-US" dirty="0" smtClean="0"/>
            </a:br>
            <a:r>
              <a:rPr lang="en-US" dirty="0" smtClean="0"/>
              <a:t>Scheduler, QSEs and TSPs had to submit </a:t>
            </a:r>
            <a:br>
              <a:rPr lang="en-US" dirty="0" smtClean="0"/>
            </a:br>
            <a:r>
              <a:rPr lang="en-US" dirty="0" smtClean="0"/>
              <a:t>transactions for the following scenarios</a:t>
            </a:r>
            <a:endParaRPr lang="en-US" b="1" dirty="0" smtClean="0"/>
          </a:p>
          <a:p>
            <a:pPr marL="285750" indent="-285750">
              <a:spcBef>
                <a:spcPct val="20000"/>
              </a:spcBef>
              <a:spcAft>
                <a:spcPct val="20000"/>
              </a:spcAft>
              <a:buFont typeface="Arial" pitchFamily="34" charset="0"/>
              <a:buChar char="•"/>
            </a:pPr>
            <a:endParaRPr lang="en-US" b="1" dirty="0" smtClean="0"/>
          </a:p>
          <a:p>
            <a:pPr marL="285750" indent="-285750">
              <a:spcBef>
                <a:spcPct val="20000"/>
              </a:spcBef>
              <a:spcAft>
                <a:spcPct val="20000"/>
              </a:spcAft>
              <a:buFont typeface="Arial" pitchFamily="34" charset="0"/>
              <a:buChar char="•"/>
            </a:pPr>
            <a:r>
              <a:rPr lang="en-US" b="1" dirty="0" smtClean="0"/>
              <a:t>QSEs </a:t>
            </a:r>
            <a:r>
              <a:rPr lang="en-US" dirty="0" smtClean="0"/>
              <a:t>– 78/79 QSERs completed </a:t>
            </a:r>
            <a:br>
              <a:rPr lang="en-US" dirty="0" smtClean="0"/>
            </a:br>
            <a:r>
              <a:rPr lang="en-US" dirty="0" smtClean="0"/>
              <a:t>qualification </a:t>
            </a:r>
          </a:p>
          <a:p>
            <a:pPr marL="742950" lvl="1" indent="-285750">
              <a:spcBef>
                <a:spcPct val="20000"/>
              </a:spcBef>
              <a:spcAft>
                <a:spcPct val="20000"/>
              </a:spcAft>
              <a:buFont typeface="Arial" pitchFamily="34" charset="0"/>
              <a:buChar char="•"/>
            </a:pPr>
            <a:r>
              <a:rPr lang="en-US" dirty="0" smtClean="0"/>
              <a:t>99% completed (based on </a:t>
            </a:r>
            <a:br>
              <a:rPr lang="en-US" dirty="0" smtClean="0"/>
            </a:br>
            <a:r>
              <a:rPr lang="en-US" dirty="0" smtClean="0"/>
              <a:t>generation share)</a:t>
            </a:r>
          </a:p>
          <a:p>
            <a:pPr marL="742950" lvl="1" indent="-285750">
              <a:spcBef>
                <a:spcPct val="20000"/>
              </a:spcBef>
              <a:spcAft>
                <a:spcPct val="20000"/>
              </a:spcAft>
              <a:buFont typeface="Arial" pitchFamily="34" charset="0"/>
              <a:buChar char="•"/>
            </a:pPr>
            <a:r>
              <a:rPr lang="en-US" dirty="0" smtClean="0"/>
              <a:t>1 Load Resource remaining</a:t>
            </a:r>
          </a:p>
          <a:p>
            <a:pPr marL="285750" indent="-285750">
              <a:spcBef>
                <a:spcPct val="20000"/>
              </a:spcBef>
              <a:spcAft>
                <a:spcPct val="20000"/>
              </a:spcAft>
              <a:buFont typeface="Arial" pitchFamily="34" charset="0"/>
              <a:buChar char="•"/>
            </a:pPr>
            <a:endParaRPr lang="en-US" b="1" dirty="0" smtClean="0"/>
          </a:p>
          <a:p>
            <a:pPr marL="285750" indent="-285750">
              <a:spcBef>
                <a:spcPct val="20000"/>
              </a:spcBef>
              <a:spcAft>
                <a:spcPct val="20000"/>
              </a:spcAft>
              <a:buFont typeface="Arial" pitchFamily="34" charset="0"/>
              <a:buChar char="•"/>
            </a:pPr>
            <a:r>
              <a:rPr lang="en-US" b="1" dirty="0" smtClean="0"/>
              <a:t>TSPs </a:t>
            </a:r>
            <a:r>
              <a:rPr lang="en-US" dirty="0" smtClean="0"/>
              <a:t>– 20/23 TSPs completed qualification </a:t>
            </a:r>
          </a:p>
          <a:p>
            <a:pPr marL="742950" lvl="1" indent="-285750">
              <a:spcBef>
                <a:spcPct val="20000"/>
              </a:spcBef>
              <a:spcAft>
                <a:spcPct val="20000"/>
              </a:spcAft>
              <a:buFont typeface="Arial" pitchFamily="34" charset="0"/>
              <a:buChar char="•"/>
            </a:pPr>
            <a:r>
              <a:rPr lang="en-US" dirty="0" smtClean="0"/>
              <a:t>99.8% completed (based on ownership share)</a:t>
            </a:r>
          </a:p>
          <a:p>
            <a:pPr marL="742950" lvl="1" indent="-285750">
              <a:spcBef>
                <a:spcPct val="20000"/>
              </a:spcBef>
              <a:spcAft>
                <a:spcPct val="20000"/>
              </a:spcAft>
              <a:buFont typeface="Arial" pitchFamily="34" charset="0"/>
              <a:buChar char="•"/>
            </a:pPr>
            <a:r>
              <a:rPr lang="en-US" dirty="0" smtClean="0"/>
              <a:t>Remaining 3 due to operatorship issues that must be confirmed by the TSP and changed by ERCOT in NMMS</a:t>
            </a:r>
          </a:p>
          <a:p>
            <a:pPr marL="742950" lvl="1" indent="-285750">
              <a:spcBef>
                <a:spcPct val="20000"/>
              </a:spcBef>
              <a:spcAft>
                <a:spcPct val="20000"/>
              </a:spcAft>
              <a:buFont typeface="Arial" pitchFamily="34" charset="0"/>
              <a:buChar char="•"/>
            </a:pPr>
            <a:r>
              <a:rPr lang="en-US" dirty="0" smtClean="0"/>
              <a:t>9 new TSPs in 30 day grace period (.3% ownership share)</a:t>
            </a:r>
          </a:p>
          <a:p>
            <a:pPr marL="742950" lvl="1" indent="-285750">
              <a:spcBef>
                <a:spcPct val="20000"/>
              </a:spcBef>
              <a:spcAft>
                <a:spcPct val="20000"/>
              </a:spcAft>
              <a:buFont typeface="Arial" pitchFamily="34" charset="0"/>
              <a:buChar char="•"/>
            </a:pPr>
            <a:endParaRPr lang="en-US" b="1" dirty="0" smtClean="0"/>
          </a:p>
          <a:p>
            <a:pPr marL="285750" indent="-285750">
              <a:spcBef>
                <a:spcPct val="20000"/>
              </a:spcBef>
              <a:spcAft>
                <a:spcPct val="20000"/>
              </a:spcAft>
              <a:buFont typeface="Arial" pitchFamily="34" charset="0"/>
              <a:buChar char="•"/>
            </a:pPr>
            <a:endParaRPr lang="en-US" b="1" dirty="0" smtClean="0"/>
          </a:p>
          <a:p>
            <a:pPr marL="1200150" lvl="2" indent="-285750">
              <a:spcBef>
                <a:spcPct val="20000"/>
              </a:spcBef>
              <a:spcAft>
                <a:spcPct val="20000"/>
              </a:spcAft>
              <a:buFont typeface="Arial" pitchFamily="34" charset="0"/>
              <a:buChar char="•"/>
            </a:pPr>
            <a:endParaRPr lang="en-US" b="1" dirty="0" smtClean="0"/>
          </a:p>
          <a:p>
            <a:pPr marL="285750" indent="-285750">
              <a:spcBef>
                <a:spcPct val="20000"/>
              </a:spcBef>
              <a:spcAft>
                <a:spcPct val="20000"/>
              </a:spcAft>
              <a:buFont typeface="Arial" pitchFamily="34" charset="0"/>
              <a:buChar char="•"/>
            </a:pPr>
            <a:endParaRPr lang="en-US" dirty="0" smtClean="0"/>
          </a:p>
        </p:txBody>
      </p:sp>
      <p:sp>
        <p:nvSpPr>
          <p:cNvPr id="7"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pic>
        <p:nvPicPr>
          <p:cNvPr id="1026" name="Picture 3"/>
          <p:cNvPicPr>
            <a:picLocks noChangeAspect="1" noChangeArrowheads="1"/>
          </p:cNvPicPr>
          <p:nvPr/>
        </p:nvPicPr>
        <p:blipFill>
          <a:blip r:embed="rId3" cstate="print"/>
          <a:srcRect t="49165" r="53525" b="2148"/>
          <a:stretch>
            <a:fillRect/>
          </a:stretch>
        </p:blipFill>
        <p:spPr bwMode="auto">
          <a:xfrm>
            <a:off x="4800600" y="1041220"/>
            <a:ext cx="4044950" cy="2844980"/>
          </a:xfrm>
          <a:prstGeom prst="rect">
            <a:avLst/>
          </a:prstGeom>
          <a:noFill/>
          <a:ln w="9525">
            <a:noFill/>
            <a:miter lim="800000"/>
            <a:headEnd/>
            <a:tailEnd/>
          </a:ln>
        </p:spPr>
      </p:pic>
      <p:sp>
        <p:nvSpPr>
          <p:cNvPr id="8" name="Date Placeholder 3"/>
          <p:cNvSpPr>
            <a:spLocks noGrp="1"/>
          </p:cNvSpPr>
          <p:nvPr>
            <p:ph type="dt" sz="quarter" idx="12"/>
          </p:nvPr>
        </p:nvSpPr>
        <p:spPr>
          <a:xfrm>
            <a:off x="1143000" y="6457950"/>
            <a:ext cx="2133600" cy="476250"/>
          </a:xfrm>
          <a:noFill/>
        </p:spPr>
        <p:txBody>
          <a:bodyPr/>
          <a:lstStyle/>
          <a:p>
            <a:r>
              <a:rPr lang="en-US" dirty="0" smtClean="0"/>
              <a:t>June 23, 2010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MP Readiness</a:t>
            </a:r>
            <a:r>
              <a:rPr kumimoji="0" lang="en-US" sz="2000" b="0" i="0" u="none" strike="noStrike" kern="0" cap="none" spc="0" normalizeH="0" noProof="0" dirty="0" smtClean="0">
                <a:ln>
                  <a:noFill/>
                </a:ln>
                <a:solidFill>
                  <a:schemeClr val="tx1"/>
                </a:solidFill>
                <a:effectLst/>
                <a:uLnTx/>
                <a:uFillTx/>
                <a:latin typeface="+mj-lt"/>
                <a:ea typeface="+mj-ea"/>
                <a:cs typeface="+mj-cs"/>
              </a:rPr>
              <a:t> Criteria – Training</a:t>
            </a:r>
            <a:endParaRPr kumimoji="0" lang="en-US" sz="20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8"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sp>
        <p:nvSpPr>
          <p:cNvPr id="9" name="Rectangle 2075"/>
          <p:cNvSpPr txBox="1">
            <a:spLocks noChangeArrowheads="1"/>
          </p:cNvSpPr>
          <p:nvPr/>
        </p:nvSpPr>
        <p:spPr>
          <a:xfrm>
            <a:off x="292100" y="838200"/>
            <a:ext cx="8547100" cy="5334000"/>
          </a:xfrm>
          <a:prstGeom prst="rect">
            <a:avLst/>
          </a:prstGeom>
        </p:spPr>
        <p:txBody>
          <a:bodyPr>
            <a:normAutofit fontScale="70000" lnSpcReduction="20000"/>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ERCOT has developed a user guide along with a web-based user interface training module to introduce the user interface and provide ongoing reference material for end users of the application.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Instructor</a:t>
            </a:r>
            <a:r>
              <a:rPr kumimoji="0" lang="en-US" sz="1800" b="1" i="0" u="none" strike="noStrike" kern="0" cap="none" spc="0" normalizeH="0" noProof="0" dirty="0" smtClean="0">
                <a:ln>
                  <a:noFill/>
                </a:ln>
                <a:solidFill>
                  <a:schemeClr val="tx1"/>
                </a:solidFill>
                <a:effectLst/>
                <a:uLnTx/>
                <a:uFillTx/>
                <a:latin typeface="+mn-lt"/>
                <a:ea typeface="+mn-ea"/>
                <a:cs typeface="+mn-cs"/>
              </a:rPr>
              <a:t> led </a:t>
            </a:r>
            <a:r>
              <a:rPr kumimoji="0" lang="en-US" sz="1800" b="1" i="0" u="none" strike="noStrike" kern="0" cap="none" spc="0" normalizeH="0" baseline="0" noProof="0" dirty="0" smtClean="0">
                <a:ln>
                  <a:noFill/>
                </a:ln>
                <a:solidFill>
                  <a:schemeClr val="tx1"/>
                </a:solidFill>
                <a:effectLst/>
                <a:uLnTx/>
                <a:uFillTx/>
                <a:latin typeface="+mn-lt"/>
                <a:ea typeface="+mn-ea"/>
                <a:cs typeface="+mn-cs"/>
              </a:rPr>
              <a:t>sessions are targeted at personnel from TSPs, QSEs and Resource Entities and are intended to:</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Review ERCOT market rules related to outage coordination</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Describe roles and responsibilities for ERCOT and market participants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Introduce the use and design of the Outage Scheduler</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Demonstrate the basic functions of the Outage Scheduler</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Describe the interfaces between the outage scheduler and other Nodal Market applications.</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TSPs and QSEs are encouraged to send personnel that will either submit or maintain outage information on the Outage Scheduler as well as those that may need to generate reports on outages.</a:t>
            </a:r>
          </a:p>
          <a:p>
            <a:pPr marL="342900" indent="-342900" eaLnBrk="0" hangingPunct="0">
              <a:spcBef>
                <a:spcPct val="20000"/>
              </a:spcBef>
              <a:buFontTx/>
              <a:buChar char="•"/>
              <a:defRPr/>
            </a:pPr>
            <a:r>
              <a:rPr lang="en-US" b="1" kern="0" dirty="0" smtClean="0"/>
              <a:t>Sign up using LMS </a:t>
            </a:r>
            <a:r>
              <a:rPr lang="en-US" kern="0" dirty="0" smtClean="0"/>
              <a:t>- </a:t>
            </a:r>
            <a:r>
              <a:rPr lang="en-US" kern="0" dirty="0" smtClean="0">
                <a:hlinkClick r:id="rId2"/>
              </a:rPr>
              <a:t>https://www.ercottraining.com/lms/default.asp</a:t>
            </a: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The location and schedules of the course are shown below: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 </a:t>
            </a:r>
            <a:endParaRPr kumimoji="0" lang="en-US" sz="1800" b="1" i="0" u="none" strike="noStrike" kern="0" cap="none" spc="0" normalizeH="0" baseline="0" noProof="0" dirty="0">
              <a:ln>
                <a:noFill/>
              </a:ln>
              <a:solidFill>
                <a:schemeClr val="tx1"/>
              </a:solidFill>
              <a:effectLst/>
              <a:uLnTx/>
              <a:uFillTx/>
              <a:latin typeface="+mn-lt"/>
              <a:ea typeface="+mn-ea"/>
              <a:cs typeface="+mn-cs"/>
            </a:endParaRPr>
          </a:p>
        </p:txBody>
      </p:sp>
      <p:graphicFrame>
        <p:nvGraphicFramePr>
          <p:cNvPr id="10" name="Table 9"/>
          <p:cNvGraphicFramePr>
            <a:graphicFrameLocks noGrp="1"/>
          </p:cNvGraphicFramePr>
          <p:nvPr/>
        </p:nvGraphicFramePr>
        <p:xfrm>
          <a:off x="1854200" y="3684588"/>
          <a:ext cx="5435601" cy="2106928"/>
        </p:xfrm>
        <a:graphic>
          <a:graphicData uri="http://schemas.openxmlformats.org/drawingml/2006/table">
            <a:tbl>
              <a:tblPr/>
              <a:tblGrid>
                <a:gridCol w="1853101"/>
                <a:gridCol w="1096337"/>
                <a:gridCol w="633062"/>
                <a:gridCol w="1853101"/>
              </a:tblGrid>
              <a:tr h="189194">
                <a:tc>
                  <a:txBody>
                    <a:bodyPr/>
                    <a:lstStyle/>
                    <a:p>
                      <a:pPr algn="ctr" fontAlgn="b"/>
                      <a:r>
                        <a:rPr lang="en-US" sz="1000" b="0" i="0" u="none" strike="noStrike" dirty="0">
                          <a:solidFill>
                            <a:srgbClr val="000000"/>
                          </a:solidFill>
                          <a:latin typeface="Arial"/>
                        </a:rPr>
                        <a:t>Date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0" i="0" u="none" strike="noStrike">
                          <a:solidFill>
                            <a:srgbClr val="000000"/>
                          </a:solidFill>
                          <a:latin typeface="Arial"/>
                        </a:rPr>
                        <a:t>Time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1000" b="0" i="0" u="none" strike="noStrike">
                          <a:solidFill>
                            <a:srgbClr val="000000"/>
                          </a:solidFill>
                          <a:latin typeface="Arial"/>
                        </a:rPr>
                        <a:t>City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0" i="0" u="none" strike="noStrike" dirty="0">
                          <a:solidFill>
                            <a:srgbClr val="000000"/>
                          </a:solidFill>
                          <a:latin typeface="Arial"/>
                        </a:rPr>
                        <a:t>Address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171994">
                <a:tc rowSpan="3">
                  <a:txBody>
                    <a:bodyPr/>
                    <a:lstStyle/>
                    <a:p>
                      <a:pPr algn="ctr" fontAlgn="b"/>
                      <a:r>
                        <a:rPr lang="en-US" sz="1000" b="0" i="0" u="none" strike="noStrike" dirty="0">
                          <a:solidFill>
                            <a:srgbClr val="000000"/>
                          </a:solidFill>
                          <a:latin typeface="Arial"/>
                        </a:rPr>
                        <a:t>22-Jun-10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b"/>
                      <a:r>
                        <a:rPr lang="en-US" sz="1000" b="0" i="0" u="none" strike="noStrike">
                          <a:solidFill>
                            <a:srgbClr val="000000"/>
                          </a:solidFill>
                          <a:latin typeface="Arial"/>
                        </a:rPr>
                        <a:t>09:00 to 15:00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b"/>
                      <a:r>
                        <a:rPr lang="en-US" sz="1000" b="0" i="0" u="none" strike="noStrike">
                          <a:solidFill>
                            <a:srgbClr val="000000"/>
                          </a:solidFill>
                          <a:latin typeface="Arial"/>
                        </a:rPr>
                        <a:t>Austin, TX</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000" b="0" i="0" u="sng" strike="noStrike">
                          <a:solidFill>
                            <a:srgbClr val="0000FF"/>
                          </a:solidFill>
                          <a:latin typeface="Calibri"/>
                          <a:hlinkClick r:id=""/>
                        </a:rPr>
                        <a:t>ERCOT Austin</a:t>
                      </a:r>
                      <a:endParaRPr lang="en-US" sz="1000" b="0" i="0" u="sng" strike="noStrike">
                        <a:solidFill>
                          <a:srgbClr val="0000FF"/>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19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US" sz="1000" b="0" i="0" u="none" strike="noStrike">
                          <a:solidFill>
                            <a:srgbClr val="000000"/>
                          </a:solidFill>
                          <a:latin typeface="Arial"/>
                        </a:rPr>
                        <a:t>7620 Metro Center Dr.</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805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b"/>
                      <a:r>
                        <a:rPr lang="en-US" sz="1000" b="0" i="0" u="none" strike="noStrike">
                          <a:solidFill>
                            <a:srgbClr val="000000"/>
                          </a:solidFill>
                          <a:latin typeface="Arial"/>
                        </a:rPr>
                        <a:t>Austin, TX 78744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1994">
                <a:tc rowSpan="3">
                  <a:txBody>
                    <a:bodyPr/>
                    <a:lstStyle/>
                    <a:p>
                      <a:pPr algn="ctr" fontAlgn="b"/>
                      <a:r>
                        <a:rPr lang="en-US" sz="1000" b="0" i="0" u="none" strike="noStrike">
                          <a:solidFill>
                            <a:srgbClr val="000000"/>
                          </a:solidFill>
                          <a:latin typeface="Arial"/>
                        </a:rPr>
                        <a:t>28-Jun-10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b"/>
                      <a:r>
                        <a:rPr lang="en-US" sz="1000" b="0" i="0" u="none" strike="noStrike">
                          <a:solidFill>
                            <a:srgbClr val="000000"/>
                          </a:solidFill>
                          <a:latin typeface="Arial"/>
                        </a:rPr>
                        <a:t>09:00 to 15:00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b"/>
                      <a:r>
                        <a:rPr lang="en-US" sz="1000" b="0" i="0" u="none" strike="noStrike">
                          <a:solidFill>
                            <a:srgbClr val="000000"/>
                          </a:solidFill>
                          <a:latin typeface="Arial"/>
                        </a:rPr>
                        <a:t>Dallas, TX</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000" b="0" i="0" u="sng" strike="noStrike">
                          <a:solidFill>
                            <a:srgbClr val="0000FF"/>
                          </a:solidFill>
                          <a:latin typeface="Calibri"/>
                          <a:hlinkClick r:id=""/>
                        </a:rPr>
                        <a:t>Oncor Energy Plaza</a:t>
                      </a:r>
                      <a:endParaRPr lang="en-US" sz="1000" b="0" i="0" u="sng" strike="noStrike">
                        <a:solidFill>
                          <a:srgbClr val="0000FF"/>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19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US" sz="1000" b="0" i="0" u="none" strike="noStrike">
                          <a:solidFill>
                            <a:srgbClr val="000000"/>
                          </a:solidFill>
                          <a:latin typeface="Arial"/>
                        </a:rPr>
                        <a:t>1601 Bryan St.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805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b"/>
                      <a:r>
                        <a:rPr lang="en-US" sz="1000" b="0" i="0" u="none" strike="noStrike">
                          <a:solidFill>
                            <a:srgbClr val="000000"/>
                          </a:solidFill>
                          <a:latin typeface="Arial"/>
                        </a:rPr>
                        <a:t>Dallas, TX 75201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1994">
                <a:tc rowSpan="5">
                  <a:txBody>
                    <a:bodyPr/>
                    <a:lstStyle/>
                    <a:p>
                      <a:pPr algn="ctr" fontAlgn="b"/>
                      <a:r>
                        <a:rPr lang="en-US" sz="1000" b="0" i="0" u="none" strike="noStrike">
                          <a:solidFill>
                            <a:srgbClr val="000000"/>
                          </a:solidFill>
                          <a:latin typeface="Arial"/>
                        </a:rPr>
                        <a:t>15-Jul-10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fontAlgn="b"/>
                      <a:r>
                        <a:rPr lang="en-US" sz="1000" b="0" i="0" u="none" strike="noStrike">
                          <a:solidFill>
                            <a:srgbClr val="000000"/>
                          </a:solidFill>
                          <a:latin typeface="Arial"/>
                        </a:rPr>
                        <a:t>09:00 to 15:00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fontAlgn="b"/>
                      <a:r>
                        <a:rPr lang="en-US" sz="1000" b="0" i="0" u="none" strike="noStrike">
                          <a:solidFill>
                            <a:srgbClr val="000000"/>
                          </a:solidFill>
                          <a:latin typeface="Arial"/>
                        </a:rPr>
                        <a:t>Houston, TX</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000" b="0" i="0" u="sng" strike="noStrike">
                          <a:solidFill>
                            <a:srgbClr val="0000FF"/>
                          </a:solidFill>
                          <a:latin typeface="Calibri"/>
                          <a:hlinkClick r:id=""/>
                        </a:rPr>
                        <a:t>CenterPoint Energy</a:t>
                      </a:r>
                      <a:endParaRPr lang="en-US" sz="1000" b="0" i="0" u="sng" strike="noStrike">
                        <a:solidFill>
                          <a:srgbClr val="0000FF"/>
                        </a:solidFill>
                        <a:latin typeface="Calibri"/>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19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US" sz="1000" b="0" i="0" u="none" strike="noStrike">
                          <a:solidFill>
                            <a:srgbClr val="000000"/>
                          </a:solidFill>
                          <a:latin typeface="Arial"/>
                        </a:rPr>
                        <a:t>Energy Control and Data Center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719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US" sz="1000" b="0" i="0" u="none" strike="noStrike">
                          <a:solidFill>
                            <a:srgbClr val="000000"/>
                          </a:solidFill>
                          <a:latin typeface="Arial"/>
                        </a:rPr>
                        <a:t>16303 Tomball Parkway</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719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US" sz="1000" b="0" i="0" u="none" strike="noStrike">
                          <a:solidFill>
                            <a:srgbClr val="000000"/>
                          </a:solidFill>
                          <a:latin typeface="Arial"/>
                        </a:rPr>
                        <a:t>Houston, TX 77065</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805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US" sz="1000" b="0" i="0" u="none" strike="noStrike" dirty="0">
                          <a:solidFill>
                            <a:srgbClr val="000000"/>
                          </a:solidFill>
                          <a:latin typeface="Arial"/>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11" name="Date Placeholder 3"/>
          <p:cNvSpPr>
            <a:spLocks noGrp="1"/>
          </p:cNvSpPr>
          <p:nvPr>
            <p:ph type="dt" sz="quarter" idx="12"/>
          </p:nvPr>
        </p:nvSpPr>
        <p:spPr>
          <a:xfrm>
            <a:off x="1143000" y="6457950"/>
            <a:ext cx="2133600" cy="476250"/>
          </a:xfrm>
          <a:noFill/>
        </p:spPr>
        <p:txBody>
          <a:bodyPr/>
          <a:lstStyle/>
          <a:p>
            <a:r>
              <a:rPr lang="en-US" dirty="0" smtClean="0"/>
              <a:t>June 23, 2010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Outage Scheduler Protocol Timeline</a:t>
            </a:r>
          </a:p>
        </p:txBody>
      </p:sp>
      <p:sp>
        <p:nvSpPr>
          <p:cNvPr id="6" name="Rectangle 3"/>
          <p:cNvSpPr>
            <a:spLocks noChangeArrowheads="1"/>
          </p:cNvSpPr>
          <p:nvPr/>
        </p:nvSpPr>
        <p:spPr bwMode="auto">
          <a:xfrm>
            <a:off x="479425" y="10953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smtClean="0"/>
              <a:t>ERCOT proposes that Section 3.1 “Outage Coordination” of the Nodal Protocols will become binding on November 1</a:t>
            </a:r>
            <a:r>
              <a:rPr lang="en-US" sz="2000" b="1" baseline="30000" dirty="0" smtClean="0"/>
              <a:t>st</a:t>
            </a:r>
            <a:r>
              <a:rPr lang="en-US" sz="2000" b="1" dirty="0" smtClean="0"/>
              <a:t>, 2010.</a:t>
            </a:r>
          </a:p>
          <a:p>
            <a:pPr marL="742950" lvl="1" indent="-285750">
              <a:spcBef>
                <a:spcPct val="20000"/>
              </a:spcBef>
              <a:spcAft>
                <a:spcPct val="20000"/>
              </a:spcAft>
              <a:buFont typeface="Arial" pitchFamily="34" charset="0"/>
              <a:buChar char="•"/>
            </a:pPr>
            <a:r>
              <a:rPr lang="en-US" sz="2000" dirty="0" smtClean="0"/>
              <a:t>Allows 30 days necessary for Outage Coordination to review and approve outages that will be effective post Go-Live.</a:t>
            </a:r>
          </a:p>
          <a:p>
            <a:pPr marL="285750" indent="-285750">
              <a:spcBef>
                <a:spcPct val="20000"/>
              </a:spcBef>
              <a:spcAft>
                <a:spcPct val="20000"/>
              </a:spcAft>
              <a:buFont typeface="Arial" pitchFamily="34" charset="0"/>
              <a:buChar char="•"/>
            </a:pPr>
            <a:r>
              <a:rPr lang="en-US" sz="2000" b="1" dirty="0" smtClean="0"/>
              <a:t>Based on the November 1</a:t>
            </a:r>
            <a:r>
              <a:rPr lang="en-US" sz="2000" b="1" baseline="30000" dirty="0" smtClean="0"/>
              <a:t>st</a:t>
            </a:r>
            <a:r>
              <a:rPr lang="en-US" sz="2000" b="1" dirty="0" smtClean="0"/>
              <a:t>, 2010 binding date:</a:t>
            </a:r>
          </a:p>
          <a:p>
            <a:pPr marL="742950" lvl="1" indent="-285750">
              <a:spcBef>
                <a:spcPct val="20000"/>
              </a:spcBef>
              <a:spcAft>
                <a:spcPct val="20000"/>
              </a:spcAft>
              <a:buFont typeface="Arial" pitchFamily="34" charset="0"/>
              <a:buChar char="•"/>
            </a:pPr>
            <a:r>
              <a:rPr lang="en-US" sz="2000" dirty="0" smtClean="0"/>
              <a:t>Two Market Notices to be sent notifying the Market of the 11/1 effective date of Section 3.1</a:t>
            </a:r>
            <a:r>
              <a:rPr lang="en-US" sz="2000" b="1" dirty="0" smtClean="0"/>
              <a:t> </a:t>
            </a:r>
          </a:p>
          <a:p>
            <a:pPr marL="1200150" lvl="2" indent="-285750">
              <a:spcBef>
                <a:spcPct val="20000"/>
              </a:spcBef>
              <a:spcAft>
                <a:spcPct val="20000"/>
              </a:spcAft>
              <a:buFont typeface="Arial" pitchFamily="34" charset="0"/>
              <a:buChar char="•"/>
            </a:pPr>
            <a:r>
              <a:rPr lang="en-US" sz="2000" dirty="0" smtClean="0"/>
              <a:t>30 days out</a:t>
            </a:r>
          </a:p>
          <a:p>
            <a:pPr marL="1200150" lvl="2" indent="-285750">
              <a:spcBef>
                <a:spcPct val="20000"/>
              </a:spcBef>
              <a:spcAft>
                <a:spcPct val="20000"/>
              </a:spcAft>
              <a:buFont typeface="Arial" pitchFamily="34" charset="0"/>
              <a:buChar char="•"/>
            </a:pPr>
            <a:r>
              <a:rPr lang="en-US" sz="2000" dirty="0" smtClean="0"/>
              <a:t>10 day out</a:t>
            </a:r>
          </a:p>
          <a:p>
            <a:pPr marL="742950" lvl="1" indent="-285750">
              <a:spcBef>
                <a:spcPct val="20000"/>
              </a:spcBef>
              <a:spcAft>
                <a:spcPct val="20000"/>
              </a:spcAft>
              <a:buFont typeface="Arial" pitchFamily="34" charset="0"/>
              <a:buChar char="•"/>
            </a:pPr>
            <a:r>
              <a:rPr lang="en-US" sz="2000" dirty="0" smtClean="0"/>
              <a:t>BOD Approval in September</a:t>
            </a:r>
          </a:p>
          <a:p>
            <a:pPr marL="742950" lvl="1" indent="-285750">
              <a:spcBef>
                <a:spcPct val="20000"/>
              </a:spcBef>
              <a:spcAft>
                <a:spcPct val="20000"/>
              </a:spcAft>
              <a:buFont typeface="Arial" pitchFamily="34" charset="0"/>
              <a:buChar char="•"/>
            </a:pPr>
            <a:r>
              <a:rPr lang="en-US" sz="2000" dirty="0" smtClean="0"/>
              <a:t>TAC Approval in July or August</a:t>
            </a:r>
          </a:p>
          <a:p>
            <a:pPr marL="742950" lvl="1" indent="-285750">
              <a:spcBef>
                <a:spcPct val="20000"/>
              </a:spcBef>
              <a:spcAft>
                <a:spcPct val="20000"/>
              </a:spcAft>
              <a:buFont typeface="Arial" pitchFamily="34" charset="0"/>
              <a:buChar char="•"/>
            </a:pPr>
            <a:r>
              <a:rPr lang="en-US" sz="2000" dirty="0" smtClean="0"/>
              <a:t>NATF Review in June and/or July</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endParaRPr lang="en-US" sz="2000" b="1" dirty="0" smtClean="0"/>
          </a:p>
        </p:txBody>
      </p:sp>
      <p:sp>
        <p:nvSpPr>
          <p:cNvPr id="8"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sp>
        <p:nvSpPr>
          <p:cNvPr id="9" name="Date Placeholder 3"/>
          <p:cNvSpPr>
            <a:spLocks noGrp="1"/>
          </p:cNvSpPr>
          <p:nvPr>
            <p:ph type="dt" sz="quarter" idx="12"/>
          </p:nvPr>
        </p:nvSpPr>
        <p:spPr>
          <a:xfrm>
            <a:off x="1143000" y="6457950"/>
            <a:ext cx="2133600" cy="476250"/>
          </a:xfrm>
          <a:noFill/>
        </p:spPr>
        <p:txBody>
          <a:bodyPr/>
          <a:lstStyle/>
          <a:p>
            <a:r>
              <a:rPr lang="en-US" dirty="0" smtClean="0"/>
              <a:t>June 23, 2010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sp>
        <p:nvSpPr>
          <p:cNvPr id="8195" name="Date Placeholder 3"/>
          <p:cNvSpPr>
            <a:spLocks noGrp="1"/>
          </p:cNvSpPr>
          <p:nvPr>
            <p:ph type="dt" sz="quarter" idx="12"/>
          </p:nvPr>
        </p:nvSpPr>
        <p:spPr>
          <a:noFill/>
        </p:spPr>
        <p:txBody>
          <a:bodyPr/>
          <a:lstStyle/>
          <a:p>
            <a:r>
              <a:rPr lang="en-US" dirty="0" smtClean="0"/>
              <a:t>June 23, 2010</a:t>
            </a:r>
          </a:p>
        </p:txBody>
      </p:sp>
      <p:sp>
        <p:nvSpPr>
          <p:cNvPr id="8196" name="Rectangle 2"/>
          <p:cNvSpPr>
            <a:spLocks noGrp="1" noChangeArrowheads="1"/>
          </p:cNvSpPr>
          <p:nvPr>
            <p:ph type="title" idx="4294967295"/>
          </p:nvPr>
        </p:nvSpPr>
        <p:spPr>
          <a:xfrm>
            <a:off x="0" y="0"/>
            <a:ext cx="8839200" cy="685800"/>
          </a:xfrm>
        </p:spPr>
        <p:txBody>
          <a:bodyPr/>
          <a:lstStyle/>
          <a:p>
            <a:pPr eaLnBrk="1" hangingPunct="1"/>
            <a:r>
              <a:rPr lang="en-US" dirty="0" smtClean="0"/>
              <a:t>Agenda</a:t>
            </a:r>
          </a:p>
        </p:txBody>
      </p:sp>
      <p:sp>
        <p:nvSpPr>
          <p:cNvPr id="8197" name="Rectangle 3"/>
          <p:cNvSpPr>
            <a:spLocks noChangeArrowheads="1"/>
          </p:cNvSpPr>
          <p:nvPr/>
        </p:nvSpPr>
        <p:spPr bwMode="auto">
          <a:xfrm>
            <a:off x="479425" y="10953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smtClean="0"/>
              <a:t>Market Readiness Protocols</a:t>
            </a:r>
          </a:p>
          <a:p>
            <a:pPr marL="285750" indent="-285750">
              <a:spcBef>
                <a:spcPct val="20000"/>
              </a:spcBef>
              <a:spcAft>
                <a:spcPct val="20000"/>
              </a:spcAft>
              <a:buFont typeface="Arial" pitchFamily="34" charset="0"/>
              <a:buChar char="•"/>
            </a:pPr>
            <a:r>
              <a:rPr lang="en-US" sz="2000" b="1" dirty="0" smtClean="0"/>
              <a:t>Outage Scheduler Transition Timeline</a:t>
            </a:r>
          </a:p>
          <a:p>
            <a:pPr marL="285750" indent="-285750">
              <a:spcBef>
                <a:spcPct val="20000"/>
              </a:spcBef>
              <a:spcAft>
                <a:spcPct val="20000"/>
              </a:spcAft>
              <a:buFont typeface="Arial" pitchFamily="34" charset="0"/>
              <a:buChar char="•"/>
            </a:pPr>
            <a:r>
              <a:rPr lang="en-US" sz="2000" b="1" dirty="0" smtClean="0"/>
              <a:t>ERCOT Readiness for OS</a:t>
            </a:r>
          </a:p>
          <a:p>
            <a:pPr marL="285750" indent="-285750">
              <a:spcBef>
                <a:spcPct val="20000"/>
              </a:spcBef>
              <a:spcAft>
                <a:spcPct val="20000"/>
              </a:spcAft>
              <a:buFont typeface="Arial" pitchFamily="34" charset="0"/>
              <a:buChar char="•"/>
            </a:pPr>
            <a:r>
              <a:rPr lang="en-US" sz="2000" b="1" dirty="0" smtClean="0"/>
              <a:t>Market Readiness for OS</a:t>
            </a:r>
          </a:p>
          <a:p>
            <a:pPr marL="285750" indent="-285750">
              <a:spcBef>
                <a:spcPct val="20000"/>
              </a:spcBef>
              <a:spcAft>
                <a:spcPct val="20000"/>
              </a:spcAft>
              <a:buFont typeface="Arial" pitchFamily="34" charset="0"/>
              <a:buChar char="•"/>
            </a:pPr>
            <a:r>
              <a:rPr lang="en-US" sz="2000" b="1" dirty="0" smtClean="0"/>
              <a:t>Outage Scheduler Implementation Timeline</a:t>
            </a:r>
          </a:p>
          <a:p>
            <a:pPr marL="285750" indent="-285750">
              <a:spcBef>
                <a:spcPct val="20000"/>
              </a:spcBef>
              <a:spcAft>
                <a:spcPct val="20000"/>
              </a:spcAft>
            </a:pPr>
            <a:endParaRPr lang="en-US" sz="20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Market Readiness</a:t>
            </a:r>
            <a:r>
              <a:rPr kumimoji="0" lang="en-US" sz="2000" b="0" i="0" u="none" strike="noStrike" kern="0" cap="none" spc="0" normalizeH="0" noProof="0" dirty="0" smtClean="0">
                <a:ln>
                  <a:noFill/>
                </a:ln>
                <a:solidFill>
                  <a:schemeClr val="tx1"/>
                </a:solidFill>
                <a:effectLst/>
                <a:uLnTx/>
                <a:uFillTx/>
                <a:latin typeface="+mj-lt"/>
                <a:ea typeface="+mj-ea"/>
                <a:cs typeface="+mj-cs"/>
              </a:rPr>
              <a:t> Protocols</a:t>
            </a:r>
            <a:endParaRPr kumimoji="0" lang="en-US" sz="20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5" name="Rectangle 3"/>
          <p:cNvSpPr txBox="1">
            <a:spLocks noChangeArrowheads="1"/>
          </p:cNvSpPr>
          <p:nvPr/>
        </p:nvSpPr>
        <p:spPr bwMode="auto">
          <a:xfrm>
            <a:off x="228600" y="685800"/>
            <a:ext cx="8686800" cy="579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1400" b="1" i="1" u="sng" dirty="0" smtClean="0"/>
              <a:t>Section 21 Zonal Protocols – Process for Protocols Revision</a:t>
            </a:r>
          </a:p>
          <a:p>
            <a:r>
              <a:rPr lang="en-US" sz="1400" b="1" i="1" dirty="0" smtClean="0"/>
              <a:t>21.12.3     Notice to Market Participants of Effective Date for Nodal Protocol Provisions and Retirement of Zonal Protocol Provision</a:t>
            </a:r>
          </a:p>
          <a:p>
            <a:r>
              <a:rPr lang="en-US" sz="1400" dirty="0" smtClean="0">
                <a:solidFill>
                  <a:srgbClr val="FF0000"/>
                </a:solidFill>
              </a:rPr>
              <a:t>No part of the nodal market design may start operation until all the Market Readiness Criteria for that part of the nodal market design have been met.  Certification that all Market Readiness Criteria have been met must be made at least by each of the following: the </a:t>
            </a:r>
            <a:r>
              <a:rPr lang="en-US" sz="1400" b="1" i="1" dirty="0" smtClean="0">
                <a:solidFill>
                  <a:srgbClr val="FF0000"/>
                </a:solidFill>
              </a:rPr>
              <a:t>Technical Advisory Committee (TAC), ERCOT and the ERCOT Board</a:t>
            </a:r>
            <a:r>
              <a:rPr lang="en-US" sz="1400" dirty="0" smtClean="0">
                <a:solidFill>
                  <a:srgbClr val="FF0000"/>
                </a:solidFill>
              </a:rPr>
              <a:t>.</a:t>
            </a:r>
            <a:r>
              <a:rPr lang="en-US" sz="1400" dirty="0" smtClean="0"/>
              <a:t>  Upon such certification, ERCOT shall issue two Notices alerting Market Participants to the effective date of Nodal Protocol sections and the retirement of Zonal Protocol sections, as applicable.  ERCOT shall issue the first Notice no less than thirty (30) days prior to the effective date or retirement date, as applicable, and the second Notice no less than ten (10) days prior to the effective date or retirement date, as applicable.  The Notice shall include:</a:t>
            </a:r>
          </a:p>
          <a:p>
            <a:endParaRPr lang="en-US" sz="1400" dirty="0" smtClean="0"/>
          </a:p>
          <a:p>
            <a:pPr marL="742950" marR="0" lvl="1" indent="-285750" algn="l" defTabSz="914400" rtl="0" eaLnBrk="1" fontAlgn="base" latinLnBrk="0" hangingPunct="1">
              <a:lnSpc>
                <a:spcPct val="90000"/>
              </a:lnSpc>
              <a:spcBef>
                <a:spcPct val="20000"/>
              </a:spcBef>
              <a:spcAft>
                <a:spcPct val="0"/>
              </a:spcAft>
              <a:buClrTx/>
              <a:buSzTx/>
              <a:buFontTx/>
              <a:buChar char="–"/>
              <a:tabLst/>
              <a:defRPr/>
            </a:pPr>
            <a:endParaRPr kumimoji="0" lang="en-US" sz="14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90000"/>
              </a:lnSpc>
              <a:spcBef>
                <a:spcPct val="20000"/>
              </a:spcBef>
              <a:spcAft>
                <a:spcPct val="0"/>
              </a:spcAft>
              <a:buClrTx/>
              <a:buSzTx/>
              <a:buFontTx/>
              <a:buChar char="•"/>
              <a:tabLst/>
              <a:defRPr/>
            </a:pPr>
            <a:endParaRPr kumimoji="0" lang="en-US" sz="1400"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sp>
        <p:nvSpPr>
          <p:cNvPr id="8" name="Date Placeholder 3"/>
          <p:cNvSpPr>
            <a:spLocks noGrp="1"/>
          </p:cNvSpPr>
          <p:nvPr>
            <p:ph type="dt" sz="quarter" idx="12"/>
          </p:nvPr>
        </p:nvSpPr>
        <p:spPr>
          <a:xfrm>
            <a:off x="1143000" y="6457950"/>
            <a:ext cx="2133600" cy="476250"/>
          </a:xfrm>
          <a:noFill/>
        </p:spPr>
        <p:txBody>
          <a:bodyPr/>
          <a:lstStyle/>
          <a:p>
            <a:r>
              <a:rPr lang="en-US" dirty="0" smtClean="0"/>
              <a:t>June 23, 2010</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Outage Scheduler Transition Timeline – Approach A</a:t>
            </a:r>
          </a:p>
        </p:txBody>
      </p:sp>
      <p:sp>
        <p:nvSpPr>
          <p:cNvPr id="7"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sp>
        <p:nvSpPr>
          <p:cNvPr id="9" name="Date Placeholder 3"/>
          <p:cNvSpPr>
            <a:spLocks noGrp="1"/>
          </p:cNvSpPr>
          <p:nvPr>
            <p:ph type="dt" sz="quarter" idx="12"/>
          </p:nvPr>
        </p:nvSpPr>
        <p:spPr>
          <a:xfrm>
            <a:off x="1143000" y="6457950"/>
            <a:ext cx="2133600" cy="476250"/>
          </a:xfrm>
          <a:noFill/>
        </p:spPr>
        <p:txBody>
          <a:bodyPr/>
          <a:lstStyle/>
          <a:p>
            <a:r>
              <a:rPr lang="en-US" dirty="0" smtClean="0"/>
              <a:t>June 23, 2010</a:t>
            </a:r>
          </a:p>
        </p:txBody>
      </p:sp>
      <p:sp>
        <p:nvSpPr>
          <p:cNvPr id="11" name="Rectangle 3"/>
          <p:cNvSpPr>
            <a:spLocks noChangeArrowheads="1"/>
          </p:cNvSpPr>
          <p:nvPr/>
        </p:nvSpPr>
        <p:spPr bwMode="auto">
          <a:xfrm>
            <a:off x="479425" y="7905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smtClean="0"/>
              <a:t>Clean Outage Scheduler, No Zonal Outage Import</a:t>
            </a:r>
          </a:p>
          <a:p>
            <a:pPr marL="742950" lvl="1" indent="-285750">
              <a:spcBef>
                <a:spcPct val="20000"/>
              </a:spcBef>
              <a:spcAft>
                <a:spcPct val="20000"/>
              </a:spcAft>
              <a:buFont typeface="Arial" pitchFamily="34" charset="0"/>
              <a:buChar char="•"/>
            </a:pPr>
            <a:r>
              <a:rPr lang="en-US" sz="2000" dirty="0" smtClean="0"/>
              <a:t>Delete all outages Monday, 8/2.</a:t>
            </a:r>
          </a:p>
          <a:p>
            <a:pPr marL="742950" lvl="1" indent="-285750">
              <a:spcBef>
                <a:spcPct val="20000"/>
              </a:spcBef>
              <a:spcAft>
                <a:spcPct val="20000"/>
              </a:spcAft>
              <a:buFont typeface="Arial" pitchFamily="34" charset="0"/>
              <a:buChar char="•"/>
            </a:pPr>
            <a:r>
              <a:rPr lang="en-US" sz="2000" dirty="0" smtClean="0"/>
              <a:t>From beginning of August to end of September, QSEs and TSPs enter outages effective during September for the 168 hour test.</a:t>
            </a:r>
          </a:p>
          <a:p>
            <a:pPr marL="742950" lvl="1" indent="-285750">
              <a:spcBef>
                <a:spcPct val="20000"/>
              </a:spcBef>
              <a:spcAft>
                <a:spcPct val="20000"/>
              </a:spcAft>
              <a:buFont typeface="Arial" pitchFamily="34" charset="0"/>
              <a:buChar char="•"/>
            </a:pPr>
            <a:r>
              <a:rPr lang="en-US" sz="2000" dirty="0" smtClean="0"/>
              <a:t>Outages starting and ending in October and/or November are optional to maintain.</a:t>
            </a:r>
          </a:p>
          <a:p>
            <a:pPr marL="742950" lvl="1" indent="-285750">
              <a:spcBef>
                <a:spcPct val="20000"/>
              </a:spcBef>
              <a:spcAft>
                <a:spcPct val="20000"/>
              </a:spcAft>
              <a:buFont typeface="Arial" pitchFamily="34" charset="0"/>
              <a:buChar char="•"/>
            </a:pPr>
            <a:r>
              <a:rPr lang="en-US" sz="2000" dirty="0" smtClean="0"/>
              <a:t>All outages effective December and beyond need to be entered into the Nodal Outage Scheduler.</a:t>
            </a:r>
          </a:p>
          <a:p>
            <a:pPr marL="742950" lvl="1" indent="-285750">
              <a:spcBef>
                <a:spcPct val="20000"/>
              </a:spcBef>
              <a:spcAft>
                <a:spcPct val="20000"/>
              </a:spcAft>
              <a:buFont typeface="Arial" pitchFamily="34" charset="0"/>
              <a:buChar char="•"/>
            </a:pPr>
            <a:r>
              <a:rPr lang="en-US" sz="2000" dirty="0" smtClean="0"/>
              <a:t>First production pull of Outages on10/2 for CRR Auction Model.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Technical Advisory Committee</a:t>
            </a:r>
            <a:endParaRPr lang="en-US"/>
          </a:p>
        </p:txBody>
      </p:sp>
      <p:sp>
        <p:nvSpPr>
          <p:cNvPr id="3" name="Date Placeholder 2"/>
          <p:cNvSpPr>
            <a:spLocks noGrp="1"/>
          </p:cNvSpPr>
          <p:nvPr>
            <p:ph type="dt" sz="half" idx="12"/>
          </p:nvPr>
        </p:nvSpPr>
        <p:spPr/>
        <p:txBody>
          <a:bodyPr/>
          <a:lstStyle/>
          <a:p>
            <a:pPr>
              <a:defRPr/>
            </a:pPr>
            <a:r>
              <a:rPr lang="en-US" smtClean="0"/>
              <a:t>3 June 2010</a:t>
            </a:r>
            <a:endParaRPr lang="en-US"/>
          </a:p>
        </p:txBody>
      </p:sp>
      <p:sp>
        <p:nvSpPr>
          <p:cNvPr id="4"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Outage Scheduler Transition Timeline – Approach</a:t>
            </a:r>
            <a:r>
              <a:rPr kumimoji="0" lang="en-US" sz="2000" b="0" i="0" u="none" strike="noStrike" kern="0" cap="none" spc="0" normalizeH="0" noProof="0" dirty="0" smtClean="0">
                <a:ln>
                  <a:noFill/>
                </a:ln>
                <a:solidFill>
                  <a:schemeClr val="tx1"/>
                </a:solidFill>
                <a:effectLst/>
                <a:uLnTx/>
                <a:uFillTx/>
                <a:latin typeface="+mj-lt"/>
                <a:ea typeface="+mj-ea"/>
                <a:cs typeface="+mj-cs"/>
              </a:rPr>
              <a:t> B</a:t>
            </a:r>
            <a:endParaRPr kumimoji="0" lang="en-US" sz="20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6" name="Rectangle 3"/>
          <p:cNvSpPr>
            <a:spLocks noChangeArrowheads="1"/>
          </p:cNvSpPr>
          <p:nvPr/>
        </p:nvSpPr>
        <p:spPr bwMode="auto">
          <a:xfrm>
            <a:off x="479425" y="7905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1600" b="1" dirty="0" smtClean="0"/>
              <a:t>Outage Scheduler with Zonal Outage Import</a:t>
            </a:r>
          </a:p>
          <a:p>
            <a:pPr marL="742950" lvl="1" indent="-285750">
              <a:spcBef>
                <a:spcPct val="20000"/>
              </a:spcBef>
              <a:spcAft>
                <a:spcPct val="20000"/>
              </a:spcAft>
              <a:buFont typeface="Arial" pitchFamily="34" charset="0"/>
              <a:buChar char="•"/>
            </a:pPr>
            <a:r>
              <a:rPr lang="en-US" sz="1600" dirty="0" smtClean="0"/>
              <a:t>Delete all Outages and run Zonal to Nodal Transfer Tool Monday, 8/14.</a:t>
            </a:r>
          </a:p>
          <a:p>
            <a:pPr marL="1200150" lvl="2" indent="-285750">
              <a:spcBef>
                <a:spcPct val="20000"/>
              </a:spcBef>
              <a:spcAft>
                <a:spcPct val="20000"/>
              </a:spcAft>
              <a:buFont typeface="Arial" pitchFamily="34" charset="0"/>
              <a:buChar char="•"/>
            </a:pPr>
            <a:r>
              <a:rPr lang="en-US" sz="1600" dirty="0" smtClean="0"/>
              <a:t>Available for review and submissions Monday afternoon, 8/14.</a:t>
            </a:r>
          </a:p>
          <a:p>
            <a:pPr marL="1200150" lvl="2" indent="-285750">
              <a:spcBef>
                <a:spcPct val="20000"/>
              </a:spcBef>
              <a:spcAft>
                <a:spcPct val="20000"/>
              </a:spcAft>
              <a:buFont typeface="Arial" pitchFamily="34" charset="0"/>
              <a:buChar char="•"/>
            </a:pPr>
            <a:r>
              <a:rPr lang="en-US" sz="1600" dirty="0" smtClean="0"/>
              <a:t>List of Outages not transferred can be provided upon request.</a:t>
            </a:r>
          </a:p>
          <a:p>
            <a:pPr marL="1200150" lvl="2" indent="-285750">
              <a:spcBef>
                <a:spcPct val="20000"/>
              </a:spcBef>
              <a:spcAft>
                <a:spcPct val="20000"/>
              </a:spcAft>
              <a:buFont typeface="Arial" pitchFamily="34" charset="0"/>
              <a:buChar char="•"/>
            </a:pPr>
            <a:r>
              <a:rPr lang="en-US" sz="1600" dirty="0" smtClean="0"/>
              <a:t>Due to sensitive nature of Resource Outages, they will not be transferred by the Transfer tool.</a:t>
            </a:r>
          </a:p>
          <a:p>
            <a:pPr marL="742950" lvl="1" indent="-285750">
              <a:spcBef>
                <a:spcPct val="20000"/>
              </a:spcBef>
              <a:spcAft>
                <a:spcPct val="20000"/>
              </a:spcAft>
              <a:buFont typeface="Arial" pitchFamily="34" charset="0"/>
              <a:buChar char="•"/>
            </a:pPr>
            <a:r>
              <a:rPr lang="en-US" sz="1600" dirty="0" smtClean="0"/>
              <a:t>TSPs are requested to enter remaining outages not imported by the start of the 168 hour test.</a:t>
            </a:r>
          </a:p>
          <a:p>
            <a:pPr marL="742950" lvl="1" indent="-285750">
              <a:spcBef>
                <a:spcPct val="20000"/>
              </a:spcBef>
              <a:spcAft>
                <a:spcPct val="20000"/>
              </a:spcAft>
              <a:buFont typeface="Arial" pitchFamily="34" charset="0"/>
              <a:buChar char="•"/>
            </a:pPr>
            <a:r>
              <a:rPr lang="en-US" sz="1600" dirty="0" smtClean="0"/>
              <a:t>TSPs should also begin entering outages effective December and beyond to support Go-Live.</a:t>
            </a:r>
          </a:p>
          <a:p>
            <a:pPr marL="742950" lvl="1" indent="-285750">
              <a:spcBef>
                <a:spcPct val="20000"/>
              </a:spcBef>
              <a:spcAft>
                <a:spcPct val="20000"/>
              </a:spcAft>
              <a:buFont typeface="Arial" pitchFamily="34" charset="0"/>
              <a:buChar char="•"/>
            </a:pPr>
            <a:r>
              <a:rPr lang="en-US" sz="1600" dirty="0" smtClean="0"/>
              <a:t>Outages starting and ending in October and/or November are optional to maintain .</a:t>
            </a:r>
          </a:p>
          <a:p>
            <a:pPr marL="742950" lvl="1" indent="-285750">
              <a:spcBef>
                <a:spcPct val="20000"/>
              </a:spcBef>
              <a:spcAft>
                <a:spcPct val="20000"/>
              </a:spcAft>
              <a:buFont typeface="Arial" pitchFamily="34" charset="0"/>
              <a:buChar char="•"/>
            </a:pPr>
            <a:r>
              <a:rPr lang="en-US" sz="1600" dirty="0" smtClean="0"/>
              <a:t>TSPs required to certify Outages in the Nodal Outage Scheduler by 9/17 for all Outages December and beyond.</a:t>
            </a:r>
          </a:p>
          <a:p>
            <a:pPr marL="742950" lvl="1" indent="-285750">
              <a:spcBef>
                <a:spcPct val="20000"/>
              </a:spcBef>
              <a:spcAft>
                <a:spcPct val="20000"/>
              </a:spcAft>
              <a:buFont typeface="Arial" pitchFamily="34" charset="0"/>
              <a:buChar char="•"/>
            </a:pPr>
            <a:r>
              <a:rPr lang="en-US" sz="1600" dirty="0" smtClean="0"/>
              <a:t>First production pull of OS data 10/2 for first CRR Auction.</a:t>
            </a:r>
          </a:p>
          <a:p>
            <a:pPr marL="285750" indent="-285750">
              <a:spcBef>
                <a:spcPct val="20000"/>
              </a:spcBef>
              <a:spcAft>
                <a:spcPct val="20000"/>
              </a:spcAft>
              <a:buFont typeface="Arial" pitchFamily="34" charset="0"/>
              <a:buChar char="•"/>
            </a:pPr>
            <a:endParaRPr lang="en-US" sz="1600" b="1" dirty="0" smtClean="0"/>
          </a:p>
          <a:p>
            <a:pPr marL="285750" indent="-285750">
              <a:spcBef>
                <a:spcPct val="20000"/>
              </a:spcBef>
              <a:spcAft>
                <a:spcPct val="20000"/>
              </a:spcAft>
              <a:buFont typeface="Arial" pitchFamily="34" charset="0"/>
              <a:buChar char="•"/>
            </a:pPr>
            <a:r>
              <a:rPr lang="en-US" sz="1600" b="1" dirty="0" smtClean="0"/>
              <a:t>TSPs are responsible to ensure that the outages  in the Nodal Outage Scheduler are correct</a:t>
            </a:r>
          </a:p>
          <a:p>
            <a:pPr marL="742950" lvl="1" indent="-285750">
              <a:spcBef>
                <a:spcPct val="20000"/>
              </a:spcBef>
              <a:spcAft>
                <a:spcPct val="20000"/>
              </a:spcAft>
              <a:buFont typeface="Arial" pitchFamily="34" charset="0"/>
              <a:buChar char="•"/>
            </a:pPr>
            <a:endParaRPr lang="en-US" sz="1600" dirty="0" smtClean="0"/>
          </a:p>
          <a:p>
            <a:pPr marL="742950" lvl="1" indent="-285750">
              <a:spcBef>
                <a:spcPct val="20000"/>
              </a:spcBef>
              <a:spcAft>
                <a:spcPct val="20000"/>
              </a:spcAft>
              <a:buFont typeface="Arial" pitchFamily="34" charset="0"/>
              <a:buChar char="•"/>
            </a:pPr>
            <a:endParaRPr lang="en-US" sz="16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ERCOT OS Readiness</a:t>
            </a:r>
            <a:r>
              <a:rPr kumimoji="0" lang="en-US" sz="2000" b="0" i="0" u="none" strike="noStrike" kern="0" cap="none" spc="0" normalizeH="0" noProof="0" dirty="0" smtClean="0">
                <a:ln>
                  <a:noFill/>
                </a:ln>
                <a:solidFill>
                  <a:schemeClr val="tx1"/>
                </a:solidFill>
                <a:effectLst/>
                <a:uLnTx/>
                <a:uFillTx/>
                <a:latin typeface="+mj-lt"/>
                <a:ea typeface="+mj-ea"/>
                <a:cs typeface="+mj-cs"/>
              </a:rPr>
              <a:t> </a:t>
            </a:r>
            <a:r>
              <a:rPr lang="en-US" sz="2000" kern="0" dirty="0" smtClean="0">
                <a:latin typeface="+mj-lt"/>
                <a:ea typeface="+mj-ea"/>
                <a:cs typeface="+mj-cs"/>
              </a:rPr>
              <a:t>– </a:t>
            </a:r>
            <a:r>
              <a:rPr kumimoji="0" lang="en-US" sz="2000" b="0" i="0" u="none" strike="noStrike" kern="0" cap="none" spc="0" normalizeH="0" baseline="0" noProof="0" dirty="0" smtClean="0">
                <a:ln>
                  <a:noFill/>
                </a:ln>
                <a:solidFill>
                  <a:schemeClr val="tx1"/>
                </a:solidFill>
                <a:effectLst/>
                <a:uLnTx/>
                <a:uFillTx/>
                <a:latin typeface="+mj-lt"/>
                <a:ea typeface="+mj-ea"/>
                <a:cs typeface="+mj-cs"/>
              </a:rPr>
              <a:t>Nodal Metric EMO3</a:t>
            </a:r>
          </a:p>
        </p:txBody>
      </p:sp>
      <p:sp>
        <p:nvSpPr>
          <p:cNvPr id="5" name="Rectangle 3"/>
          <p:cNvSpPr>
            <a:spLocks noChangeArrowheads="1"/>
          </p:cNvSpPr>
          <p:nvPr/>
        </p:nvSpPr>
        <p:spPr bwMode="auto">
          <a:xfrm>
            <a:off x="457200" y="914400"/>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smtClean="0"/>
              <a:t>Nodal Metric EMO3, criteria #1 – “A test of the Outage Management Process is completed”</a:t>
            </a:r>
          </a:p>
          <a:p>
            <a:pPr marL="742950" lvl="1" indent="-285750">
              <a:spcBef>
                <a:spcPct val="20000"/>
              </a:spcBef>
              <a:spcAft>
                <a:spcPct val="20000"/>
              </a:spcAft>
              <a:buFont typeface="Arial" pitchFamily="34" charset="0"/>
              <a:buChar char="•"/>
            </a:pPr>
            <a:r>
              <a:rPr lang="en-US" sz="2000" dirty="0" smtClean="0"/>
              <a:t>Integration between Outage Scheduler and Outage Evaluation has been tested successfully throughout Market Trials.</a:t>
            </a:r>
          </a:p>
          <a:p>
            <a:pPr marL="742950" lvl="1" indent="-285750">
              <a:spcBef>
                <a:spcPct val="20000"/>
              </a:spcBef>
              <a:spcAft>
                <a:spcPct val="20000"/>
              </a:spcAft>
              <a:buFont typeface="Arial" pitchFamily="34" charset="0"/>
              <a:buChar char="•"/>
            </a:pPr>
            <a:r>
              <a:rPr lang="en-US" sz="2000" dirty="0" smtClean="0"/>
              <a:t>Outage Coordinators able to approve outages in Outage Evaluation and send data back to the Outage Scheduler.</a:t>
            </a:r>
          </a:p>
          <a:p>
            <a:pPr marL="285750" indent="-285750">
              <a:spcBef>
                <a:spcPct val="20000"/>
              </a:spcBef>
              <a:spcAft>
                <a:spcPct val="20000"/>
              </a:spcAft>
            </a:pPr>
            <a:endParaRPr lang="en-US" sz="2000" dirty="0" smtClean="0"/>
          </a:p>
        </p:txBody>
      </p:sp>
      <p:sp>
        <p:nvSpPr>
          <p:cNvPr id="7"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sp>
        <p:nvSpPr>
          <p:cNvPr id="8" name="Date Placeholder 3"/>
          <p:cNvSpPr>
            <a:spLocks noGrp="1"/>
          </p:cNvSpPr>
          <p:nvPr>
            <p:ph type="dt" sz="quarter" idx="12"/>
          </p:nvPr>
        </p:nvSpPr>
        <p:spPr>
          <a:xfrm>
            <a:off x="1143000" y="6457950"/>
            <a:ext cx="2133600" cy="476250"/>
          </a:xfrm>
          <a:noFill/>
        </p:spPr>
        <p:txBody>
          <a:bodyPr/>
          <a:lstStyle/>
          <a:p>
            <a:r>
              <a:rPr lang="en-US" dirty="0" smtClean="0"/>
              <a:t>June 23, 2010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t>Nodal Advisory Task Force</a:t>
            </a:r>
            <a:endParaRPr lang="en-US" dirty="0"/>
          </a:p>
        </p:txBody>
      </p:sp>
      <p:sp>
        <p:nvSpPr>
          <p:cNvPr id="3" name="Date Placeholder 2"/>
          <p:cNvSpPr>
            <a:spLocks noGrp="1"/>
          </p:cNvSpPr>
          <p:nvPr>
            <p:ph type="dt" sz="half" idx="12"/>
          </p:nvPr>
        </p:nvSpPr>
        <p:spPr/>
        <p:txBody>
          <a:bodyPr/>
          <a:lstStyle/>
          <a:p>
            <a:pPr>
              <a:defRPr/>
            </a:pPr>
            <a:r>
              <a:rPr lang="en-US" smtClean="0"/>
              <a:t>3 June 2010</a:t>
            </a:r>
            <a:endParaRPr lang="en-US"/>
          </a:p>
        </p:txBody>
      </p:sp>
      <p:sp>
        <p:nvSpPr>
          <p:cNvPr id="4" name="Rectangle 3"/>
          <p:cNvSpPr>
            <a:spLocks noChangeArrowheads="1"/>
          </p:cNvSpPr>
          <p:nvPr/>
        </p:nvSpPr>
        <p:spPr bwMode="auto">
          <a:xfrm>
            <a:off x="457200" y="914400"/>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smtClean="0"/>
              <a:t>Nodal Metric EMO3, criteria #2 – “An approved Outage Minimization Plan is implemented”</a:t>
            </a:r>
          </a:p>
          <a:p>
            <a:pPr marL="742950" lvl="1" indent="-285750">
              <a:spcBef>
                <a:spcPct val="20000"/>
              </a:spcBef>
              <a:spcAft>
                <a:spcPct val="20000"/>
              </a:spcAft>
              <a:buFont typeface="Arial" pitchFamily="34" charset="0"/>
              <a:buChar char="•"/>
            </a:pPr>
            <a:r>
              <a:rPr lang="en-US" sz="2000" dirty="0" smtClean="0"/>
              <a:t>Guideline requests TSPs to limit the submission of outages starting after November 21, 2010 and ending before January 4, 2010</a:t>
            </a:r>
          </a:p>
          <a:p>
            <a:pPr marL="742950" lvl="1" indent="-285750">
              <a:spcBef>
                <a:spcPct val="20000"/>
              </a:spcBef>
              <a:spcAft>
                <a:spcPct val="20000"/>
              </a:spcAft>
              <a:buFont typeface="Arial" pitchFamily="34" charset="0"/>
              <a:buChar char="•"/>
            </a:pPr>
            <a:endParaRPr lang="en-US" sz="2000" dirty="0" smtClean="0"/>
          </a:p>
          <a:p>
            <a:pPr marL="742950" lvl="1" indent="-285750">
              <a:spcBef>
                <a:spcPct val="20000"/>
              </a:spcBef>
              <a:spcAft>
                <a:spcPct val="20000"/>
              </a:spcAft>
              <a:buFont typeface="Arial" pitchFamily="34" charset="0"/>
              <a:buChar char="•"/>
            </a:pPr>
            <a:r>
              <a:rPr lang="en-US" sz="2000" dirty="0" smtClean="0"/>
              <a:t>ERCOT recommends removing criteria #2 because Outage Coordinators have sufficient authority to approve/reject outages without a Outage Minimization Guideline.</a:t>
            </a:r>
          </a:p>
        </p:txBody>
      </p:sp>
      <p:sp>
        <p:nvSpPr>
          <p:cNvPr id="5" name="Multiply 4"/>
          <p:cNvSpPr/>
          <p:nvPr/>
        </p:nvSpPr>
        <p:spPr>
          <a:xfrm>
            <a:off x="-1447800" y="762000"/>
            <a:ext cx="12039600" cy="2057400"/>
          </a:xfrm>
          <a:prstGeom prst="mathMultiply">
            <a:avLst/>
          </a:prstGeom>
          <a:solidFill>
            <a:srgbClr val="FFC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ERCOT OS Readiness</a:t>
            </a:r>
            <a:r>
              <a:rPr kumimoji="0" lang="en-US" sz="2000" b="0" i="0" u="none" strike="noStrike" kern="0" cap="none" spc="0" normalizeH="0" noProof="0" dirty="0" smtClean="0">
                <a:ln>
                  <a:noFill/>
                </a:ln>
                <a:solidFill>
                  <a:schemeClr val="tx1"/>
                </a:solidFill>
                <a:effectLst/>
                <a:uLnTx/>
                <a:uFillTx/>
                <a:latin typeface="+mj-lt"/>
                <a:ea typeface="+mj-ea"/>
                <a:cs typeface="+mj-cs"/>
              </a:rPr>
              <a:t> </a:t>
            </a:r>
            <a:r>
              <a:rPr lang="en-US" sz="2000" kern="0" dirty="0" smtClean="0">
                <a:latin typeface="+mj-lt"/>
                <a:ea typeface="+mj-ea"/>
                <a:cs typeface="+mj-cs"/>
              </a:rPr>
              <a:t>– </a:t>
            </a:r>
            <a:r>
              <a:rPr kumimoji="0" lang="en-US" sz="2000" b="0" i="0" u="none" strike="noStrike" kern="0" cap="none" spc="0" normalizeH="0" baseline="0" noProof="0" dirty="0" smtClean="0">
                <a:ln>
                  <a:noFill/>
                </a:ln>
                <a:solidFill>
                  <a:schemeClr val="tx1"/>
                </a:solidFill>
                <a:effectLst/>
                <a:uLnTx/>
                <a:uFillTx/>
                <a:latin typeface="+mj-lt"/>
                <a:ea typeface="+mj-ea"/>
                <a:cs typeface="+mj-cs"/>
              </a:rPr>
              <a:t>Nodal Metric EMO3</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ERCOT OS Readiness – S</a:t>
            </a:r>
            <a:r>
              <a:rPr kumimoji="0" lang="en-US" sz="2000" b="0" i="0" u="none" strike="noStrike" kern="0" cap="none" spc="0" normalizeH="0" noProof="0" dirty="0" smtClean="0">
                <a:ln>
                  <a:noFill/>
                </a:ln>
                <a:solidFill>
                  <a:schemeClr val="tx1"/>
                </a:solidFill>
                <a:effectLst/>
                <a:uLnTx/>
                <a:uFillTx/>
                <a:latin typeface="+mj-lt"/>
                <a:ea typeface="+mj-ea"/>
                <a:cs typeface="+mj-cs"/>
              </a:rPr>
              <a:t>oftware Defects</a:t>
            </a:r>
            <a:endParaRPr kumimoji="0" lang="en-US" sz="20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5" name="Rectangle 3"/>
          <p:cNvSpPr>
            <a:spLocks noChangeArrowheads="1"/>
          </p:cNvSpPr>
          <p:nvPr/>
        </p:nvSpPr>
        <p:spPr bwMode="auto">
          <a:xfrm>
            <a:off x="479425" y="10953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smtClean="0"/>
              <a:t>Currently only two Sev2 defects in process for Outage Scheduler (Sev2 means that ERCOT does not have a manual workaround).</a:t>
            </a:r>
          </a:p>
          <a:p>
            <a:pPr marL="742950" lvl="1" indent="-285750">
              <a:spcBef>
                <a:spcPct val="20000"/>
              </a:spcBef>
              <a:spcAft>
                <a:spcPct val="20000"/>
              </a:spcAft>
              <a:buFont typeface="Arial" pitchFamily="34" charset="0"/>
              <a:buChar char="•"/>
            </a:pPr>
            <a:r>
              <a:rPr lang="en-US" sz="2000" dirty="0" smtClean="0"/>
              <a:t>Defect 16525 – Load Resources are not appearing in the OS Database.  </a:t>
            </a:r>
          </a:p>
          <a:p>
            <a:pPr marL="1200150" lvl="2" indent="-285750">
              <a:spcBef>
                <a:spcPct val="20000"/>
              </a:spcBef>
              <a:spcAft>
                <a:spcPct val="20000"/>
              </a:spcAft>
              <a:buFont typeface="Arial" pitchFamily="34" charset="0"/>
              <a:buChar char="•"/>
            </a:pPr>
            <a:r>
              <a:rPr lang="en-US" sz="2000" dirty="0" smtClean="0"/>
              <a:t>Fix scheduled to migrate to N-Prod in late June.</a:t>
            </a:r>
          </a:p>
          <a:p>
            <a:pPr marL="742950" lvl="1" indent="-285750">
              <a:spcBef>
                <a:spcPct val="20000"/>
              </a:spcBef>
              <a:spcAft>
                <a:spcPct val="20000"/>
              </a:spcAft>
              <a:buFont typeface="Arial" pitchFamily="34" charset="0"/>
              <a:buChar char="•"/>
            </a:pPr>
            <a:r>
              <a:rPr lang="en-US" sz="2000" dirty="0" smtClean="0"/>
              <a:t>Defect 15052 – Future equipment, yet to be energized, is not being loaded in the OS Database.  </a:t>
            </a:r>
          </a:p>
          <a:p>
            <a:pPr marL="1200150" lvl="2" indent="-285750">
              <a:spcBef>
                <a:spcPct val="20000"/>
              </a:spcBef>
              <a:spcAft>
                <a:spcPct val="20000"/>
              </a:spcAft>
              <a:buFont typeface="Arial" pitchFamily="34" charset="0"/>
              <a:buChar char="•"/>
            </a:pPr>
            <a:r>
              <a:rPr lang="en-US" sz="2000" dirty="0" smtClean="0"/>
              <a:t>Limits ERCOT ability to studies outage with forward looking models.</a:t>
            </a:r>
          </a:p>
          <a:p>
            <a:pPr marL="1200150" lvl="2" indent="-285750">
              <a:spcBef>
                <a:spcPct val="20000"/>
              </a:spcBef>
              <a:spcAft>
                <a:spcPct val="20000"/>
              </a:spcAft>
              <a:buFont typeface="Arial" pitchFamily="34" charset="0"/>
              <a:buChar char="•"/>
            </a:pPr>
            <a:r>
              <a:rPr lang="en-US" sz="2000" dirty="0" smtClean="0"/>
              <a:t>Software fix in process, target migration to N-Prod in early July.</a:t>
            </a:r>
            <a:endParaRPr lang="en-US" sz="2000" b="1" dirty="0" smtClean="0"/>
          </a:p>
          <a:p>
            <a:pPr marL="285750" indent="-285750">
              <a:spcBef>
                <a:spcPct val="20000"/>
              </a:spcBef>
              <a:spcAft>
                <a:spcPct val="20000"/>
              </a:spcAft>
              <a:buFont typeface="Arial" pitchFamily="34" charset="0"/>
              <a:buChar char="•"/>
            </a:pPr>
            <a:endParaRPr lang="en-US" sz="2000" dirty="0" smtClean="0"/>
          </a:p>
        </p:txBody>
      </p:sp>
      <p:sp>
        <p:nvSpPr>
          <p:cNvPr id="7"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sp>
        <p:nvSpPr>
          <p:cNvPr id="8" name="Date Placeholder 3"/>
          <p:cNvSpPr>
            <a:spLocks noGrp="1"/>
          </p:cNvSpPr>
          <p:nvPr>
            <p:ph type="dt" sz="quarter" idx="12"/>
          </p:nvPr>
        </p:nvSpPr>
        <p:spPr>
          <a:xfrm>
            <a:off x="1143000" y="6457950"/>
            <a:ext cx="2133600" cy="476250"/>
          </a:xfrm>
          <a:noFill/>
        </p:spPr>
        <p:txBody>
          <a:bodyPr/>
          <a:lstStyle/>
          <a:p>
            <a:r>
              <a:rPr lang="en-US" dirty="0" smtClean="0"/>
              <a:t>June 23, 2010</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ERCOT Readiness</a:t>
            </a:r>
            <a:r>
              <a:rPr kumimoji="0" lang="en-US" sz="2000" b="0" i="0" u="none" strike="noStrike" kern="0" cap="none" spc="0" normalizeH="0" noProof="0" dirty="0" smtClean="0">
                <a:ln>
                  <a:noFill/>
                </a:ln>
                <a:solidFill>
                  <a:schemeClr val="tx1"/>
                </a:solidFill>
                <a:effectLst/>
                <a:uLnTx/>
                <a:uFillTx/>
                <a:latin typeface="+mj-lt"/>
                <a:ea typeface="+mj-ea"/>
                <a:cs typeface="+mj-cs"/>
              </a:rPr>
              <a:t> Criteria – </a:t>
            </a:r>
            <a:r>
              <a:rPr lang="en-US" sz="2000" kern="0" dirty="0" smtClean="0">
                <a:latin typeface="+mj-lt"/>
                <a:ea typeface="+mj-ea"/>
                <a:cs typeface="+mj-cs"/>
              </a:rPr>
              <a:t>Manager/</a:t>
            </a:r>
            <a:r>
              <a:rPr kumimoji="0" lang="en-US" sz="2000" b="0" i="0" u="none" strike="noStrike" kern="0" cap="none" spc="0" normalizeH="0" noProof="0" dirty="0" smtClean="0">
                <a:ln>
                  <a:noFill/>
                </a:ln>
                <a:solidFill>
                  <a:schemeClr val="tx1"/>
                </a:solidFill>
                <a:effectLst/>
                <a:uLnTx/>
                <a:uFillTx/>
                <a:latin typeface="+mj-lt"/>
                <a:ea typeface="+mj-ea"/>
                <a:cs typeface="+mj-cs"/>
              </a:rPr>
              <a:t>Director Sign-Off</a:t>
            </a:r>
            <a:endParaRPr kumimoji="0" lang="en-US" sz="20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5" name="Rectangle 3"/>
          <p:cNvSpPr>
            <a:spLocks noChangeArrowheads="1"/>
          </p:cNvSpPr>
          <p:nvPr/>
        </p:nvSpPr>
        <p:spPr bwMode="auto">
          <a:xfrm>
            <a:off x="479425" y="10953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smtClean="0"/>
              <a:t>ERCOT will present a manager/director sign-off for Outage Scheduler at the TAC Meeting in August and ERCOT Board of Directors meeting in September.</a:t>
            </a:r>
          </a:p>
          <a:p>
            <a:pPr marL="285750" indent="-285750">
              <a:spcBef>
                <a:spcPct val="20000"/>
              </a:spcBef>
              <a:spcAft>
                <a:spcPct val="20000"/>
              </a:spcAft>
              <a:buFont typeface="Arial" pitchFamily="34" charset="0"/>
              <a:buChar char="•"/>
            </a:pPr>
            <a:endParaRPr lang="en-US" sz="2000" dirty="0" smtClean="0"/>
          </a:p>
        </p:txBody>
      </p:sp>
      <p:sp>
        <p:nvSpPr>
          <p:cNvPr id="7" name="Footer Placeholder 2"/>
          <p:cNvSpPr>
            <a:spLocks noGrp="1"/>
          </p:cNvSpPr>
          <p:nvPr>
            <p:ph type="ftr" sz="quarter" idx="11"/>
          </p:nvPr>
        </p:nvSpPr>
        <p:spPr>
          <a:xfrm>
            <a:off x="5791200" y="6457950"/>
            <a:ext cx="2971800" cy="457200"/>
          </a:xfrm>
          <a:noFill/>
        </p:spPr>
        <p:txBody>
          <a:bodyPr/>
          <a:lstStyle/>
          <a:p>
            <a:r>
              <a:rPr lang="en-US" dirty="0" smtClean="0"/>
              <a:t>Nodal Advisory Task Force</a:t>
            </a:r>
          </a:p>
        </p:txBody>
      </p:sp>
      <p:sp>
        <p:nvSpPr>
          <p:cNvPr id="8" name="Date Placeholder 3"/>
          <p:cNvSpPr>
            <a:spLocks noGrp="1"/>
          </p:cNvSpPr>
          <p:nvPr>
            <p:ph type="dt" sz="quarter" idx="12"/>
          </p:nvPr>
        </p:nvSpPr>
        <p:spPr>
          <a:xfrm>
            <a:off x="1143000" y="6457950"/>
            <a:ext cx="2133600" cy="476250"/>
          </a:xfrm>
          <a:noFill/>
        </p:spPr>
        <p:txBody>
          <a:bodyPr/>
          <a:lstStyle/>
          <a:p>
            <a:r>
              <a:rPr lang="en-US" dirty="0" smtClean="0"/>
              <a:t>June 23, 2010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14949</TotalTime>
  <Words>955</Words>
  <Application>Microsoft Office PowerPoint</Application>
  <PresentationFormat>On-screen Show (4:3)</PresentationFormat>
  <Paragraphs>153</Paragraphs>
  <Slides>12</Slides>
  <Notes>6</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Custom Design</vt:lpstr>
      <vt:lpstr>Outage Scheduler Transition Plan</vt:lpstr>
      <vt:lpstr>Agenda</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KRR</cp:lastModifiedBy>
  <cp:revision>685</cp:revision>
  <dcterms:created xsi:type="dcterms:W3CDTF">2005-04-21T14:28:35Z</dcterms:created>
  <dcterms:modified xsi:type="dcterms:W3CDTF">2010-06-22T21:51:47Z</dcterms:modified>
</cp:coreProperties>
</file>