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7"/>
  </p:notesMasterIdLst>
  <p:handoutMasterIdLst>
    <p:handoutMasterId r:id="rId8"/>
  </p:handoutMasterIdLst>
  <p:sldIdLst>
    <p:sldId id="645" r:id="rId2"/>
    <p:sldId id="644" r:id="rId3"/>
    <p:sldId id="640" r:id="rId4"/>
    <p:sldId id="638" r:id="rId5"/>
    <p:sldId id="639" r:id="rId6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40949A"/>
    <a:srgbClr val="F2F2F2"/>
    <a:srgbClr val="FF3300"/>
    <a:srgbClr val="FF9900"/>
    <a:srgbClr val="5469A2"/>
    <a:srgbClr val="294171"/>
    <a:srgbClr val="DDDDD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70" autoAdjust="0"/>
    <p:restoredTop sz="95442" autoAdjust="0"/>
  </p:normalViewPr>
  <p:slideViewPr>
    <p:cSldViewPr>
      <p:cViewPr varScale="1">
        <p:scale>
          <a:sx n="89" d="100"/>
          <a:sy n="89" d="100"/>
        </p:scale>
        <p:origin x="-108" y="-534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3167" tIns="46584" rIns="93167" bIns="46584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3167" tIns="46584" rIns="93167" bIns="46584" rtlCol="0"/>
          <a:lstStyle>
            <a:lvl1pPr algn="r">
              <a:defRPr sz="1200" smtClean="0"/>
            </a:lvl1pPr>
          </a:lstStyle>
          <a:p>
            <a:pPr>
              <a:defRPr/>
            </a:pPr>
            <a:fld id="{7BE6132E-F1F0-4954-851F-3D47670E609E}" type="datetimeFigureOut">
              <a:rPr lang="en-US"/>
              <a:pPr>
                <a:defRPr/>
              </a:pPr>
              <a:t>6/23/2010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3167" tIns="46584" rIns="93167" bIns="46584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3167" tIns="46584" rIns="93167" bIns="46584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CB16B66F-53D9-4B46-8F2F-30C218EC51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4" rIns="93167" bIns="46584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4" rIns="93167" bIns="46584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4" rIns="93167" bIns="4658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4" rIns="93167" bIns="46584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4" rIns="93167" bIns="46584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9794F62-3C81-486C-A9FB-C631C7E436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731C249-0B62-49A6-8662-CF49C5ACE75C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23 June 2010</a:t>
            </a: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NATF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AD4F5C-9A63-4539-8766-AA97E24218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NATF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23 June 2010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AA8B88-4F56-417B-B873-970B661B50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NATF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23 June 2010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F89CBA-AE46-4ECF-8B91-35A819827B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NATF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23 June 2010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907EB5-07B8-429B-93F0-90B8ADF38A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NATF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23 June 2010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5CBF41-6E73-4398-B720-A4F6DEA131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NATF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23 June 2010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659E9C-DAFA-40CB-BC3C-605CF75120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NATF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23 June 2010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662AA0-3EA0-4987-8315-60458FA13A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NATF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23 June 2010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4800BB-FB91-4775-B731-6AD4C1153B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NATF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23 June 2010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968E4F-290C-445D-9B23-59E114D347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NATF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23 June 2010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1A9A6C-730F-48EE-95CC-BC1D40F9B9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NATF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23 June 2010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0EFF825E-D514-4CC6-8929-EF6C4B2685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r>
              <a:rPr lang="en-US"/>
              <a:t>NATF</a:t>
            </a:r>
            <a:endParaRPr lang="en-US"/>
          </a:p>
        </p:txBody>
      </p:sp>
      <p:sp>
        <p:nvSpPr>
          <p:cNvPr id="23563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r>
              <a:rPr lang="en-US"/>
              <a:t>23 June 2010</a:t>
            </a:r>
            <a:endParaRPr lang="en-US"/>
          </a:p>
        </p:txBody>
      </p:sp>
      <p:sp>
        <p:nvSpPr>
          <p:cNvPr id="23564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578621E4-ABEC-43B4-B366-C814C5E103AC}" type="slidenum">
              <a:rPr lang="en-US" sz="1200"/>
              <a:pPr algn="ctr">
                <a:defRPr/>
              </a:pPr>
              <a:t>‹#›</a:t>
            </a:fld>
            <a:endParaRPr 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457200" y="2038350"/>
            <a:ext cx="8153400" cy="1238250"/>
          </a:xfrm>
        </p:spPr>
        <p:txBody>
          <a:bodyPr/>
          <a:lstStyle/>
          <a:p>
            <a:pPr algn="ctr" eaLnBrk="1" hangingPunct="1"/>
            <a:r>
              <a:rPr lang="en-US" smtClean="0"/>
              <a:t>Nodal Go-Live Update</a:t>
            </a:r>
            <a:br>
              <a:rPr lang="en-US" smtClean="0"/>
            </a:br>
            <a:r>
              <a:rPr lang="en-US" sz="2400" smtClean="0"/>
              <a:t>Review of Network Modeling Go-Live Items</a:t>
            </a:r>
          </a:p>
        </p:txBody>
      </p:sp>
      <p:sp>
        <p:nvSpPr>
          <p:cNvPr id="15362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304800" y="3886200"/>
            <a:ext cx="8382000" cy="2438400"/>
          </a:xfrm>
        </p:spPr>
        <p:txBody>
          <a:bodyPr/>
          <a:lstStyle/>
          <a:p>
            <a:pPr algn="ctr" eaLnBrk="1" hangingPunct="1"/>
            <a:r>
              <a:rPr lang="en-US" smtClean="0"/>
              <a:t>Kenneth Ragsdale</a:t>
            </a:r>
          </a:p>
          <a:p>
            <a:pPr algn="ctr" eaLnBrk="1" hangingPunct="1">
              <a:spcBef>
                <a:spcPct val="50000"/>
              </a:spcBef>
            </a:pPr>
            <a:endParaRPr lang="en-US" b="1" smtClean="0"/>
          </a:p>
          <a:p>
            <a:pPr algn="ctr" eaLnBrk="1" hangingPunct="1">
              <a:spcBef>
                <a:spcPct val="50000"/>
              </a:spcBef>
            </a:pPr>
            <a:endParaRPr lang="en-US" b="1" smtClean="0"/>
          </a:p>
          <a:p>
            <a:pPr algn="ctr" eaLnBrk="1" hangingPunct="1">
              <a:spcBef>
                <a:spcPct val="50000"/>
              </a:spcBef>
            </a:pPr>
            <a:r>
              <a:rPr lang="en-US" b="1" smtClean="0"/>
              <a:t>NATF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b="1" smtClean="0"/>
              <a:t>June 23, 2010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Readiness Methodology</a:t>
            </a:r>
          </a:p>
        </p:txBody>
      </p:sp>
      <p:sp>
        <p:nvSpPr>
          <p:cNvPr id="17410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ERCOT will measure readiness by the following categories:</a:t>
            </a:r>
          </a:p>
          <a:p>
            <a:pPr lvl="1"/>
            <a:r>
              <a:rPr lang="en-US" b="1" i="1" smtClean="0"/>
              <a:t>System Readiness</a:t>
            </a:r>
            <a:r>
              <a:rPr lang="en-US" smtClean="0"/>
              <a:t> – an evaluation of a particular system needed to support identified market activities</a:t>
            </a:r>
          </a:p>
          <a:p>
            <a:pPr lvl="1"/>
            <a:r>
              <a:rPr lang="en-US" b="1" i="1" smtClean="0"/>
              <a:t>Process Readiness</a:t>
            </a:r>
            <a:r>
              <a:rPr lang="en-US" smtClean="0"/>
              <a:t> – an evaluation of the Processes and Procedures necessary to support identified market activities</a:t>
            </a:r>
          </a:p>
          <a:p>
            <a:pPr lvl="1"/>
            <a:r>
              <a:rPr lang="en-US" b="1" i="1" smtClean="0"/>
              <a:t>People Readiness</a:t>
            </a:r>
            <a:r>
              <a:rPr lang="en-US" smtClean="0"/>
              <a:t> – an evaluation of ERCOT and Market Participant capabilities to support identified market activities</a:t>
            </a:r>
          </a:p>
          <a:p>
            <a:pPr>
              <a:buFontTx/>
              <a:buNone/>
            </a:pPr>
            <a:endParaRPr lang="en-US" smtClean="0"/>
          </a:p>
          <a:p>
            <a:r>
              <a:rPr lang="en-US" smtClean="0"/>
              <a:t>ERCOT will review the readiness criteria with NATF prior to requesting a vote from TAC</a:t>
            </a:r>
            <a:endParaRPr lang="en-US" i="1" smtClean="0"/>
          </a:p>
        </p:txBody>
      </p:sp>
      <p:sp>
        <p:nvSpPr>
          <p:cNvPr id="17411" name="Date Placeholder 5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r>
              <a:rPr lang="en-US"/>
              <a:t>23 June 2010</a:t>
            </a:r>
          </a:p>
        </p:txBody>
      </p:sp>
      <p:sp>
        <p:nvSpPr>
          <p:cNvPr id="17412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6400800" y="6477000"/>
            <a:ext cx="2590800" cy="381000"/>
          </a:xfrm>
          <a:noFill/>
        </p:spPr>
        <p:txBody>
          <a:bodyPr/>
          <a:lstStyle/>
          <a:p>
            <a:r>
              <a:rPr lang="en-US"/>
              <a:t>NATF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172200" y="6432550"/>
            <a:ext cx="2819400" cy="425450"/>
          </a:xfrm>
          <a:noFill/>
        </p:spPr>
        <p:txBody>
          <a:bodyPr/>
          <a:lstStyle/>
          <a:p>
            <a:r>
              <a:rPr lang="en-US"/>
              <a:t>NATF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2000" b="1" dirty="0">
                <a:latin typeface="+mn-lt"/>
                <a:ea typeface="+mj-ea"/>
                <a:cs typeface="+mj-cs"/>
              </a:rPr>
              <a:t>Nodal Program Cutover</a:t>
            </a:r>
            <a:endParaRPr lang="en-US" b="1" kern="0" dirty="0">
              <a:solidFill>
                <a:schemeClr val="bg1"/>
              </a:solidFill>
              <a:latin typeface="+mn-lt"/>
              <a:ea typeface="+mj-ea"/>
              <a:cs typeface="+mj-cs"/>
            </a:endParaRPr>
          </a:p>
        </p:txBody>
      </p:sp>
      <p:graphicFrame>
        <p:nvGraphicFramePr>
          <p:cNvPr id="19" name="Table 18"/>
          <p:cNvGraphicFramePr>
            <a:graphicFrameLocks noGrp="1"/>
          </p:cNvGraphicFramePr>
          <p:nvPr/>
        </p:nvGraphicFramePr>
        <p:xfrm>
          <a:off x="457200" y="1295400"/>
          <a:ext cx="8153400" cy="3814763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828800"/>
                <a:gridCol w="1295400"/>
                <a:gridCol w="5029201"/>
              </a:tblGrid>
              <a:tr h="400938">
                <a:tc gridSpan="3">
                  <a:txBody>
                    <a:bodyPr/>
                    <a:lstStyle/>
                    <a:p>
                      <a:r>
                        <a:rPr lang="en-US" sz="1400" dirty="0" smtClean="0"/>
                        <a:t>Cutover Timeline Key Dates (Aug – Oct)</a:t>
                      </a:r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48780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Network Operations Modeling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/>
                        <a:t>08/01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/>
                        <a:t>09/01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/>
                        <a:t>10/02</a:t>
                      </a:r>
                      <a:endParaRPr lang="en-US" sz="1400" b="0" baseline="300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/>
                        <a:t>10/13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/>
                        <a:t>10/15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/>
                        <a:t>Begin transition plan for Network Modeling</a:t>
                      </a:r>
                      <a:r>
                        <a:rPr lang="en-US" sz="1400" b="0" baseline="0" dirty="0" smtClean="0"/>
                        <a:t> timelines</a:t>
                      </a:r>
                      <a:endParaRPr lang="en-US" sz="1400" b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/>
                        <a:t>Deadline</a:t>
                      </a:r>
                      <a:r>
                        <a:rPr lang="en-US" sz="1400" b="0" baseline="0" dirty="0" smtClean="0"/>
                        <a:t> to submit Model changes for Month of December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baseline="0" dirty="0" smtClean="0"/>
                        <a:t>Network Model built for PCRR Allocation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baseline="0" dirty="0" smtClean="0"/>
                        <a:t>Network Model built for CRR Auction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baseline="0" dirty="0" smtClean="0"/>
                        <a:t>Model complete and available for Market Participant testing</a:t>
                      </a:r>
                    </a:p>
                  </a:txBody>
                  <a:tcPr anchor="ctr"/>
                </a:tc>
              </a:tr>
              <a:tr h="48780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Outage Scheduling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baseline="0" dirty="0" smtClean="0"/>
                        <a:t>08/14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baseline="0" dirty="0" smtClean="0"/>
                        <a:t>10/02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baseline="0" dirty="0" smtClean="0"/>
                        <a:t>10/13</a:t>
                      </a:r>
                      <a:endParaRPr lang="en-US" sz="1400" b="0" baseline="300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/>
                        <a:t>Begin transition plan for</a:t>
                      </a:r>
                      <a:r>
                        <a:rPr lang="en-US" sz="1400" b="0" baseline="0" dirty="0" smtClean="0"/>
                        <a:t> Outages occurring in December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/>
                        <a:t>December Outages pulled</a:t>
                      </a:r>
                      <a:r>
                        <a:rPr lang="en-US" sz="1400" b="0" baseline="0" dirty="0" smtClean="0"/>
                        <a:t> for initial CRR Network Model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baseline="0" dirty="0" smtClean="0"/>
                        <a:t>December Outages pulled for CRR Network Model</a:t>
                      </a:r>
                    </a:p>
                  </a:txBody>
                  <a:tcPr anchor="ctr"/>
                </a:tc>
              </a:tr>
              <a:tr h="487807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Credit Management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baseline="0" dirty="0" smtClean="0"/>
                        <a:t>10/21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baseline="0" dirty="0" smtClean="0"/>
                        <a:t>Initial Credit Limit for CRR Auction posted</a:t>
                      </a:r>
                    </a:p>
                  </a:txBody>
                  <a:tcPr anchor="ctr"/>
                </a:tc>
              </a:tr>
              <a:tr h="487807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Congestion Revenue Rights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/>
                        <a:t>10/18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/>
                        <a:t>10/20</a:t>
                      </a:r>
                      <a:r>
                        <a:rPr lang="en-US" sz="1400" b="0" baseline="0" dirty="0" smtClean="0"/>
                        <a:t> </a:t>
                      </a:r>
                      <a:endParaRPr lang="en-US" sz="1400" b="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baseline="0" dirty="0" smtClean="0"/>
                        <a:t>Last day to Register for CRR Monthly Auction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baseline="0" dirty="0" smtClean="0"/>
                        <a:t>PCRR Nominations close for December Allocation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baseline="0" dirty="0" smtClean="0"/>
                        <a:t>Allocation results published / Network Model Posted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8459" name="Date Placeholder 8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r>
              <a:rPr lang="en-US"/>
              <a:t>23 June 2010</a:t>
            </a:r>
          </a:p>
        </p:txBody>
      </p:sp>
      <p:sp>
        <p:nvSpPr>
          <p:cNvPr id="6" name="Rectangle 5"/>
          <p:cNvSpPr/>
          <p:nvPr/>
        </p:nvSpPr>
        <p:spPr>
          <a:xfrm>
            <a:off x="152400" y="819150"/>
            <a:ext cx="8991600" cy="369888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1" indent="-342900">
              <a:spcBef>
                <a:spcPct val="20000"/>
              </a:spcBef>
              <a:defRPr/>
            </a:pPr>
            <a:r>
              <a:rPr lang="en-US" dirty="0"/>
              <a:t>The table below outlines key dates and activities requiring Market Participant support</a:t>
            </a:r>
            <a:endParaRPr lang="en-US" b="1" kern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172200" y="6432550"/>
            <a:ext cx="2819400" cy="425450"/>
          </a:xfrm>
          <a:noFill/>
        </p:spPr>
        <p:txBody>
          <a:bodyPr/>
          <a:lstStyle/>
          <a:p>
            <a:r>
              <a:rPr lang="en-US"/>
              <a:t>NATF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2000" b="1" dirty="0"/>
              <a:t>Network Operations Modeling – Go Live</a:t>
            </a:r>
            <a:endParaRPr lang="en-US" sz="2000" b="1" kern="0" dirty="0">
              <a:solidFill>
                <a:schemeClr val="bg1"/>
              </a:solidFill>
            </a:endParaRPr>
          </a:p>
        </p:txBody>
      </p:sp>
      <p:graphicFrame>
        <p:nvGraphicFramePr>
          <p:cNvPr id="19" name="Table 18"/>
          <p:cNvGraphicFramePr>
            <a:graphicFrameLocks noGrp="1"/>
          </p:cNvGraphicFramePr>
          <p:nvPr/>
        </p:nvGraphicFramePr>
        <p:xfrm>
          <a:off x="457200" y="1066800"/>
          <a:ext cx="8305800" cy="40386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5791200"/>
                <a:gridCol w="1295400"/>
                <a:gridCol w="1219200"/>
              </a:tblGrid>
              <a:tr h="400938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System Readiness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Planned Completion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Status</a:t>
                      </a:r>
                      <a:endParaRPr lang="en-US" dirty="0"/>
                    </a:p>
                  </a:txBody>
                  <a:tcPr/>
                </a:tc>
              </a:tr>
              <a:tr h="3200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SEM Go-Live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8/31/09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Complete</a:t>
                      </a:r>
                      <a:endParaRPr lang="en-US" sz="1200" b="1" dirty="0"/>
                    </a:p>
                  </a:txBody>
                  <a:tcPr anchor="ctr"/>
                </a:tc>
              </a:tr>
              <a:tr h="2286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TSP</a:t>
                      </a:r>
                      <a:r>
                        <a:rPr lang="en-US" sz="1400" baseline="0" dirty="0" smtClean="0"/>
                        <a:t> Model Validation (Metric MP14C)</a:t>
                      </a:r>
                      <a:endParaRPr lang="en-US" sz="14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baseline="0" dirty="0" smtClean="0"/>
                        <a:t>4/30/10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Complete</a:t>
                      </a:r>
                      <a:endParaRPr lang="en-US" sz="1200" b="1" dirty="0"/>
                    </a:p>
                  </a:txBody>
                  <a:tcPr anchor="ctr"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Model Change Request Tools Support</a:t>
                      </a:r>
                      <a:r>
                        <a:rPr lang="en-US" sz="1400" baseline="0" dirty="0" smtClean="0"/>
                        <a:t> Market Updates</a:t>
                      </a:r>
                      <a:endParaRPr lang="en-US" sz="14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baseline="0" dirty="0" smtClean="0"/>
                        <a:t>Ongoing</a:t>
                      </a:r>
                      <a:endParaRPr lang="en-US" sz="1200" b="1" baseline="300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Green</a:t>
                      </a:r>
                      <a:endParaRPr lang="en-US" sz="1200" b="1" dirty="0"/>
                    </a:p>
                  </a:txBody>
                  <a:tcPr anchor="ctr"/>
                </a:tc>
              </a:tr>
              <a:tr h="30480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Regular Model Loads</a:t>
                      </a:r>
                      <a:r>
                        <a:rPr lang="en-US" sz="1400" baseline="0" dirty="0" smtClean="0"/>
                        <a:t> into Market Trials Systems</a:t>
                      </a:r>
                      <a:endParaRPr lang="en-US" sz="14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baseline="0" dirty="0" smtClean="0"/>
                        <a:t>Ongoing</a:t>
                      </a:r>
                      <a:endParaRPr lang="en-US" sz="1200" b="1" baseline="300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Green</a:t>
                      </a:r>
                      <a:endParaRPr lang="en-US" sz="1200" b="1" dirty="0"/>
                    </a:p>
                  </a:txBody>
                  <a:tcPr anchor="ctr"/>
                </a:tc>
              </a:tr>
              <a:tr h="487807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8 Hour LFC Test Executed</a:t>
                      </a:r>
                      <a:r>
                        <a:rPr lang="en-US" sz="1400" baseline="0" dirty="0" smtClean="0"/>
                        <a:t> w/ Network Model from NMMS</a:t>
                      </a:r>
                      <a:endParaRPr lang="en-US" sz="14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baseline="0" dirty="0" smtClean="0"/>
                        <a:t>6/17/10</a:t>
                      </a:r>
                      <a:endParaRPr lang="en-US" sz="1200" b="1" baseline="300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Complete</a:t>
                      </a:r>
                      <a:endParaRPr lang="en-US" sz="1200" b="1" dirty="0"/>
                    </a:p>
                  </a:txBody>
                  <a:tcPr anchor="ctr"/>
                </a:tc>
              </a:tr>
              <a:tr h="345441">
                <a:tc gridSpan="3"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Process Readiness</a:t>
                      </a:r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87807">
                <a:tc>
                  <a:txBody>
                    <a:bodyPr/>
                    <a:lstStyle/>
                    <a:p>
                      <a:r>
                        <a:rPr lang="en-US" sz="1400" b="0" dirty="0" smtClean="0"/>
                        <a:t>Network Operations</a:t>
                      </a:r>
                      <a:r>
                        <a:rPr lang="en-US" sz="1400" b="0" baseline="0" dirty="0" smtClean="0"/>
                        <a:t> Change Request Timeline Transition Plan established</a:t>
                      </a:r>
                      <a:endParaRPr lang="en-US" sz="14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6/03/10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Complete</a:t>
                      </a:r>
                      <a:endParaRPr lang="en-US" sz="1200" b="1" baseline="0" dirty="0" smtClean="0"/>
                    </a:p>
                  </a:txBody>
                  <a:tcPr anchor="ctr"/>
                </a:tc>
              </a:tr>
              <a:tr h="40119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Network</a:t>
                      </a:r>
                      <a:r>
                        <a:rPr lang="en-US" sz="1400" baseline="0" dirty="0" smtClean="0"/>
                        <a:t> Modeling Procedures Ready</a:t>
                      </a:r>
                      <a:endParaRPr lang="en-US" sz="1400" b="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8/01/10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Ongoing</a:t>
                      </a:r>
                      <a:endParaRPr lang="en-US" sz="1800" b="1" baseline="0" dirty="0" smtClean="0"/>
                    </a:p>
                  </a:txBody>
                  <a:tcPr anchor="ctr"/>
                </a:tc>
              </a:tr>
              <a:tr h="4572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Market Rules – Protocol Transition Plan for September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7/23/10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In Progress</a:t>
                      </a:r>
                      <a:endParaRPr lang="en-US" b="1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9505" name="Date Placeholder 8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r>
              <a:rPr lang="en-US"/>
              <a:t>23 June 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172200" y="6432550"/>
            <a:ext cx="2819400" cy="425450"/>
          </a:xfrm>
          <a:noFill/>
        </p:spPr>
        <p:txBody>
          <a:bodyPr/>
          <a:lstStyle/>
          <a:p>
            <a:r>
              <a:rPr lang="en-US"/>
              <a:t>NATF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2000" b="1" dirty="0"/>
              <a:t>Network Operations Modeling – Go Live</a:t>
            </a:r>
            <a:endParaRPr lang="en-US" sz="2000" b="1" kern="0" dirty="0">
              <a:solidFill>
                <a:schemeClr val="bg1"/>
              </a:solidFill>
            </a:endParaRPr>
          </a:p>
        </p:txBody>
      </p:sp>
      <p:graphicFrame>
        <p:nvGraphicFramePr>
          <p:cNvPr id="20535" name="Group 55"/>
          <p:cNvGraphicFramePr>
            <a:graphicFrameLocks noGrp="1"/>
          </p:cNvGraphicFramePr>
          <p:nvPr/>
        </p:nvGraphicFramePr>
        <p:xfrm>
          <a:off x="457200" y="1066800"/>
          <a:ext cx="8305800" cy="4570413"/>
        </p:xfrm>
        <a:graphic>
          <a:graphicData uri="http://schemas.openxmlformats.org/drawingml/2006/table">
            <a:tbl>
              <a:tblPr/>
              <a:tblGrid>
                <a:gridCol w="5791200"/>
                <a:gridCol w="1295400"/>
                <a:gridCol w="1219200"/>
              </a:tblGrid>
              <a:tr h="401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People Readiness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Planned Completion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Status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/>
                    </a:solidFill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ERCOT Staff Support of Market Trials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Ongoing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Green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ERCOT Staff Trained on System and Processes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6/22/10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Green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Market Participant Training Delivered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7/29/09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Green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</a:tr>
              <a:tr h="381000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Readiness Review and Approval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NATF Review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6/23/10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In Progress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ERCOT Management Approval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6/26/10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In Progress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TAC Approval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7/01/10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BOD Approval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7/20/10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30 Day Market Notice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7/30/10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10 Day Market Notice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8/20/10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</a:tr>
            </a:tbl>
          </a:graphicData>
        </a:graphic>
      </p:graphicFrame>
      <p:sp>
        <p:nvSpPr>
          <p:cNvPr id="20533" name="Date Placeholder 8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r>
              <a:rPr lang="en-US"/>
              <a:t>23 June 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17164</TotalTime>
  <Words>372</Words>
  <Application>Microsoft Office PowerPoint</Application>
  <PresentationFormat>On-screen Show (4:3)</PresentationFormat>
  <Paragraphs>110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Design Template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Arial Black</vt:lpstr>
      <vt:lpstr>Custom Design</vt:lpstr>
      <vt:lpstr>Custom Design</vt:lpstr>
      <vt:lpstr>Nodal Go-Live Update Review of Network Modeling Go-Live Items</vt:lpstr>
      <vt:lpstr>Readiness Methodology</vt:lpstr>
      <vt:lpstr>Slide 3</vt:lpstr>
      <vt:lpstr>Slide 4</vt:lpstr>
      <vt:lpstr>Slide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/>
  <cp:lastModifiedBy>kragsdale</cp:lastModifiedBy>
  <cp:revision>789</cp:revision>
  <dcterms:created xsi:type="dcterms:W3CDTF">2005-04-21T14:28:35Z</dcterms:created>
  <dcterms:modified xsi:type="dcterms:W3CDTF">2010-06-23T13:07:47Z</dcterms:modified>
</cp:coreProperties>
</file>