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833" r:id="rId2"/>
    <p:sldId id="832" r:id="rId3"/>
    <p:sldId id="839" r:id="rId4"/>
    <p:sldId id="838" r:id="rId5"/>
    <p:sldId id="835" r:id="rId6"/>
    <p:sldId id="836" r:id="rId7"/>
    <p:sldId id="828" r:id="rId8"/>
    <p:sldId id="831" r:id="rId9"/>
    <p:sldId id="830" r:id="rId10"/>
    <p:sldId id="829" r:id="rId11"/>
    <p:sldId id="786" r:id="rId12"/>
    <p:sldId id="822" r:id="rId13"/>
    <p:sldId id="823" r:id="rId14"/>
    <p:sldId id="824" r:id="rId15"/>
    <p:sldId id="825" r:id="rId16"/>
    <p:sldId id="827" r:id="rId17"/>
    <p:sldId id="826" r:id="rId18"/>
    <p:sldId id="834" r:id="rId19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0066FF"/>
    <a:srgbClr val="008000"/>
    <a:srgbClr val="3399FF"/>
    <a:srgbClr val="66CCFF"/>
    <a:srgbClr val="FF3300"/>
    <a:srgbClr val="33CCFF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8" autoAdjust="0"/>
    <p:restoredTop sz="99841" autoAdjust="0"/>
  </p:normalViewPr>
  <p:slideViewPr>
    <p:cSldViewPr>
      <p:cViewPr>
        <p:scale>
          <a:sx n="95" d="100"/>
          <a:sy n="95" d="100"/>
        </p:scale>
        <p:origin x="-522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1938" y="0"/>
            <a:ext cx="31162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75725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1938" y="8975725"/>
            <a:ext cx="31162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fld id="{2ABDBB3C-774E-40C6-9E20-60BABDF30B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1938" y="0"/>
            <a:ext cx="31162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50" y="4489450"/>
            <a:ext cx="527050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5725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1938" y="8975725"/>
            <a:ext cx="31162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fld id="{89746010-273A-4935-8580-F201C4120E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143000" y="6432550"/>
            <a:ext cx="7835900" cy="425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846FEE4F-7CA1-4817-B0DC-DE2E8FD9B7BB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03A7AEE6-6380-4B21-B5E3-0946C7996199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5554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5554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0F37E0EF-44C0-43CD-81F2-6A0BBD1AEC73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528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028700"/>
            <a:ext cx="419735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8350" y="1028700"/>
            <a:ext cx="419735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37A246B8-D796-450A-AD16-A5D45043AC58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528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028700"/>
            <a:ext cx="85471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39FCCF49-0B6A-45F0-861B-9E1B3AB5A029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		          June 2010 NATF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13605B9A-96F8-405D-B180-1645D9325860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28700"/>
            <a:ext cx="4197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8350" y="1028700"/>
            <a:ext cx="4197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EFDD4449-A6ED-4C5A-8041-DC7481874BC3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0EB3B7C3-3E34-4280-B42F-DEFE72C06EDE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272C8B16-5777-40D4-9794-CD49857CBF6D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5EE0A531-47ED-49F5-9924-FEC8E4EA45DD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B827FBA7-4612-46A5-B391-54EE248F7475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DF228763-E118-40B8-A9D4-E78906249576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28700"/>
            <a:ext cx="85471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5700" y="6432550"/>
            <a:ext cx="78359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Tx/>
              <a:buNone/>
              <a:defRPr sz="1200"/>
            </a:lvl1pPr>
          </a:lstStyle>
          <a:p>
            <a:pPr>
              <a:defRPr/>
            </a:pPr>
            <a:r>
              <a:rPr lang="en-US" dirty="0"/>
              <a:t>http://nodal.ercot.com 			</a:t>
            </a:r>
            <a:fld id="{4BBF5D1D-6F2F-4A71-BEA9-B55A54907B4F}" type="slidenum">
              <a:rPr lang="en-US"/>
              <a:pPr>
                <a:defRPr/>
              </a:pPr>
              <a:t>‹#›</a:t>
            </a:fld>
            <a:r>
              <a:rPr lang="en-US" dirty="0"/>
              <a:t>			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31" name="Picture 8" descr="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351588"/>
            <a:ext cx="727075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698500"/>
            <a:ext cx="9144000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buFontTx/>
              <a:buNone/>
              <a:defRPr/>
            </a:pPr>
            <a:endParaRPr lang="en-GB" dirty="0">
              <a:solidFill>
                <a:srgbClr val="ECECE2"/>
              </a:solidFill>
            </a:endParaRP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0" y="6248400"/>
            <a:ext cx="9144000" cy="0"/>
          </a:xfrm>
          <a:prstGeom prst="line">
            <a:avLst/>
          </a:prstGeom>
          <a:noFill/>
          <a:ln w="9525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2000" y="3254375"/>
            <a:ext cx="78486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NATF Readiness Update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Brandon McElfresh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kern="0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June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23, 2010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pic>
        <p:nvPicPr>
          <p:cNvPr id="6" name="Picture 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057400"/>
            <a:ext cx="1676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62000" y="1066800"/>
            <a:ext cx="7924800" cy="228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/>
              <a:t>2010</a:t>
            </a:r>
            <a:endParaRPr lang="en-US" sz="1600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-1143000" y="3429000"/>
            <a:ext cx="381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24"/>
          <p:cNvSpPr txBox="1">
            <a:spLocks noChangeArrowheads="1"/>
          </p:cNvSpPr>
          <p:nvPr/>
        </p:nvSpPr>
        <p:spPr bwMode="auto">
          <a:xfrm>
            <a:off x="-457200" y="3124200"/>
            <a:ext cx="121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 smtClean="0"/>
              <a:t>New </a:t>
            </a:r>
          </a:p>
          <a:p>
            <a:pPr algn="r"/>
            <a:r>
              <a:rPr lang="en-US" sz="1400" b="1" dirty="0" smtClean="0"/>
              <a:t>Metrics</a:t>
            </a:r>
            <a:endParaRPr lang="en-US" sz="1400" b="1" dirty="0"/>
          </a:p>
        </p:txBody>
      </p:sp>
      <p:sp>
        <p:nvSpPr>
          <p:cNvPr id="16" name="Round Same Side Corner Rectangle 15"/>
          <p:cNvSpPr/>
          <p:nvPr/>
        </p:nvSpPr>
        <p:spPr>
          <a:xfrm>
            <a:off x="6705600" y="12954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October</a:t>
            </a:r>
            <a:endParaRPr lang="en-US" sz="1300" dirty="0"/>
          </a:p>
        </p:txBody>
      </p:sp>
      <p:sp>
        <p:nvSpPr>
          <p:cNvPr id="17" name="Round Same Side Corner Rectangle 16"/>
          <p:cNvSpPr/>
          <p:nvPr/>
        </p:nvSpPr>
        <p:spPr>
          <a:xfrm>
            <a:off x="4724400" y="12954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September</a:t>
            </a:r>
            <a:endParaRPr lang="en-US" sz="1300" dirty="0"/>
          </a:p>
        </p:txBody>
      </p:sp>
      <p:sp>
        <p:nvSpPr>
          <p:cNvPr id="18" name="Round Same Side Corner Rectangle 17"/>
          <p:cNvSpPr/>
          <p:nvPr/>
        </p:nvSpPr>
        <p:spPr>
          <a:xfrm>
            <a:off x="2743200" y="12954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August</a:t>
            </a:r>
            <a:endParaRPr lang="en-US" sz="1300" dirty="0"/>
          </a:p>
        </p:txBody>
      </p:sp>
      <p:sp>
        <p:nvSpPr>
          <p:cNvPr id="19" name="Round Same Side Corner Rectangle 18"/>
          <p:cNvSpPr/>
          <p:nvPr/>
        </p:nvSpPr>
        <p:spPr>
          <a:xfrm>
            <a:off x="762000" y="12954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July</a:t>
            </a:r>
            <a:endParaRPr lang="en-US" sz="1300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6781800" y="3429000"/>
            <a:ext cx="381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842964" y="3433761"/>
            <a:ext cx="3800478" cy="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2824958" y="3434555"/>
            <a:ext cx="3798889" cy="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4762500" y="3390900"/>
            <a:ext cx="3886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135"/>
          <p:cNvSpPr txBox="1">
            <a:spLocks noChangeArrowheads="1"/>
          </p:cNvSpPr>
          <p:nvPr/>
        </p:nvSpPr>
        <p:spPr bwMode="auto">
          <a:xfrm>
            <a:off x="743147" y="1676400"/>
            <a:ext cx="2133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MP21 WGR ICCP Met Telemetry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CO2 Verify Disputes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C10 Credit Calculations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EMO2 Verify Voltage Support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EMO9(C) Validate Zonal and Nodal Security Analysis (CSCs)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MO8 Verify DAM Execution Quality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N1  ERCOT Telemetry Alarm Processing</a:t>
            </a:r>
          </a:p>
          <a:p>
            <a:pPr marL="117475" indent="-117475"/>
            <a:endParaRPr lang="en-US" sz="1400" dirty="0" smtClean="0"/>
          </a:p>
        </p:txBody>
      </p:sp>
      <p:sp>
        <p:nvSpPr>
          <p:cNvPr id="31" name="TextBox 135"/>
          <p:cNvSpPr txBox="1">
            <a:spLocks noChangeArrowheads="1"/>
          </p:cNvSpPr>
          <p:nvPr/>
        </p:nvSpPr>
        <p:spPr bwMode="auto">
          <a:xfrm>
            <a:off x="2743200" y="1695254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E7 Validate ISM Access for IMM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E10 Validate ISM, CDR, and Lodestar Report Access for Internal Use</a:t>
            </a:r>
          </a:p>
          <a:p>
            <a:pPr marL="117475" indent="-117475">
              <a:buFont typeface="Arial" charset="0"/>
              <a:buChar char="•"/>
            </a:pPr>
            <a:endParaRPr lang="en-US" sz="1400" dirty="0" smtClean="0"/>
          </a:p>
        </p:txBody>
      </p:sp>
      <p:sp>
        <p:nvSpPr>
          <p:cNvPr id="34" name="TextBox 135"/>
          <p:cNvSpPr txBox="1">
            <a:spLocks noChangeArrowheads="1"/>
          </p:cNvSpPr>
          <p:nvPr/>
        </p:nvSpPr>
        <p:spPr bwMode="auto">
          <a:xfrm>
            <a:off x="4724400" y="16764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MP22 New Entrant Readiness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EMO9(D) Validate Zonal and Nodal Security Analysis (all security violations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57200" y="60198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705600" y="1676400"/>
            <a:ext cx="2133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E5  Nodal SAS 70 Readiness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C1 – C10 Contingency Plan Procedures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R2 Develop Texas Nodal Market Launch Plan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R3 168-Hour System Stability Test and Trial Real Time Settlement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Content Placeholder 4"/>
          <p:cNvGraphicFramePr>
            <a:graphicFrameLocks noChangeAspect="1"/>
          </p:cNvGraphicFramePr>
          <p:nvPr/>
        </p:nvGraphicFramePr>
        <p:xfrm>
          <a:off x="228600" y="838200"/>
          <a:ext cx="8739187" cy="5656262"/>
        </p:xfrm>
        <a:graphic>
          <a:graphicData uri="http://schemas.openxmlformats.org/presentationml/2006/ole">
            <p:oleObj spid="_x0000_s5126" name="Acrobat Document" r:id="rId3" imgW="11658600" imgH="7543800" progId="AcroExch.Document.7">
              <p:embed/>
            </p:oleObj>
          </a:graphicData>
        </a:graphic>
      </p:graphicFrame>
      <p:cxnSp>
        <p:nvCxnSpPr>
          <p:cNvPr id="62" name="Straight Connector 61"/>
          <p:cNvCxnSpPr/>
          <p:nvPr/>
        </p:nvCxnSpPr>
        <p:spPr bwMode="auto">
          <a:xfrm rot="5400000">
            <a:off x="2171699" y="3762375"/>
            <a:ext cx="5562600" cy="0"/>
          </a:xfrm>
          <a:prstGeom prst="line">
            <a:avLst/>
          </a:prstGeom>
          <a:solidFill>
            <a:srgbClr val="FF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http://nodal.ercot.com 			</a:t>
            </a:r>
            <a:fld id="{1AE642B8-07C9-416F-BCEC-1C90D109C7C4}" type="slidenum">
              <a:rPr lang="en-US" smtClean="0"/>
              <a:pPr/>
              <a:t>11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r>
              <a:rPr lang="en-US" dirty="0" smtClean="0"/>
              <a:t>			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Metrics Roadmap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934200" y="104775"/>
            <a:ext cx="661989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>
                <a:solidFill>
                  <a:schemeClr val="bg1"/>
                </a:solidFill>
              </a:rPr>
              <a:t>PURPLE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934200" y="333375"/>
            <a:ext cx="661989" cy="20002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/>
              <a:t>ORANGE</a:t>
            </a:r>
            <a:endParaRPr kumimoji="0" lang="en-US" sz="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620000" y="95250"/>
            <a:ext cx="1676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Timing and Design Confirmed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620000" y="271046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Timing subject to change, design in progress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2057400" y="1066800"/>
            <a:ext cx="533400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MP15A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3276600" y="3571875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MP16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085975" y="29337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MP20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457325" y="1423988"/>
            <a:ext cx="5143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1447800" y="10668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MP6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428750" y="5457825"/>
            <a:ext cx="5524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MP11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357438" y="546735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MP14C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446213" y="569595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E9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446213" y="5934075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E1</a:t>
            </a:r>
          </a:p>
        </p:txBody>
      </p:sp>
      <p:sp>
        <p:nvSpPr>
          <p:cNvPr id="74" name="Rectangle 87"/>
          <p:cNvSpPr>
            <a:spLocks noChangeArrowheads="1"/>
          </p:cNvSpPr>
          <p:nvPr/>
        </p:nvSpPr>
        <p:spPr bwMode="auto">
          <a:xfrm>
            <a:off x="3276600" y="1412875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N2</a:t>
            </a:r>
          </a:p>
        </p:txBody>
      </p:sp>
      <p:sp>
        <p:nvSpPr>
          <p:cNvPr id="75" name="Rectangle 88"/>
          <p:cNvSpPr>
            <a:spLocks noChangeArrowheads="1"/>
          </p:cNvSpPr>
          <p:nvPr/>
        </p:nvSpPr>
        <p:spPr bwMode="auto">
          <a:xfrm>
            <a:off x="3913496" y="1412544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700" dirty="0" smtClean="0">
                <a:solidFill>
                  <a:schemeClr val="bg1"/>
                </a:solidFill>
              </a:rPr>
              <a:t>EMO9(B)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3276600" y="2181225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CRR3</a:t>
            </a:r>
          </a:p>
        </p:txBody>
      </p:sp>
      <p:sp>
        <p:nvSpPr>
          <p:cNvPr id="77" name="Rectangle 91"/>
          <p:cNvSpPr>
            <a:spLocks noChangeArrowheads="1"/>
          </p:cNvSpPr>
          <p:nvPr/>
        </p:nvSpPr>
        <p:spPr bwMode="auto">
          <a:xfrm>
            <a:off x="3276600" y="1066800"/>
            <a:ext cx="542925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EMO6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052638" y="1409700"/>
            <a:ext cx="5524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MO4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2686050" y="1400175"/>
            <a:ext cx="509588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MO5</a:t>
            </a:r>
          </a:p>
        </p:txBody>
      </p:sp>
      <p:sp>
        <p:nvSpPr>
          <p:cNvPr id="80" name="Rectangle 94"/>
          <p:cNvSpPr>
            <a:spLocks noChangeArrowheads="1"/>
          </p:cNvSpPr>
          <p:nvPr/>
        </p:nvSpPr>
        <p:spPr bwMode="auto">
          <a:xfrm>
            <a:off x="5781675" y="4829175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CO1</a:t>
            </a:r>
          </a:p>
        </p:txBody>
      </p:sp>
      <p:sp>
        <p:nvSpPr>
          <p:cNvPr id="81" name="Rectangle 95"/>
          <p:cNvSpPr>
            <a:spLocks noChangeArrowheads="1"/>
          </p:cNvSpPr>
          <p:nvPr/>
        </p:nvSpPr>
        <p:spPr bwMode="auto">
          <a:xfrm>
            <a:off x="5143500" y="459105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CO2</a:t>
            </a:r>
          </a:p>
        </p:txBody>
      </p:sp>
      <p:sp>
        <p:nvSpPr>
          <p:cNvPr id="82" name="Rectangle 96"/>
          <p:cNvSpPr>
            <a:spLocks noChangeArrowheads="1"/>
          </p:cNvSpPr>
          <p:nvPr/>
        </p:nvSpPr>
        <p:spPr bwMode="auto">
          <a:xfrm>
            <a:off x="5119688" y="4191000"/>
            <a:ext cx="590550" cy="19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CO3</a:t>
            </a:r>
          </a:p>
        </p:txBody>
      </p:sp>
      <p:sp>
        <p:nvSpPr>
          <p:cNvPr id="83" name="Rectangle 97"/>
          <p:cNvSpPr>
            <a:spLocks noChangeArrowheads="1"/>
          </p:cNvSpPr>
          <p:nvPr/>
        </p:nvSpPr>
        <p:spPr bwMode="auto">
          <a:xfrm>
            <a:off x="5781675" y="4600575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CO4</a:t>
            </a:r>
          </a:p>
        </p:txBody>
      </p:sp>
      <p:sp>
        <p:nvSpPr>
          <p:cNvPr id="84" name="Rectangle 98"/>
          <p:cNvSpPr>
            <a:spLocks noChangeArrowheads="1"/>
          </p:cNvSpPr>
          <p:nvPr/>
        </p:nvSpPr>
        <p:spPr bwMode="auto">
          <a:xfrm>
            <a:off x="4491038" y="4191000"/>
            <a:ext cx="590550" cy="19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CO5</a:t>
            </a:r>
          </a:p>
        </p:txBody>
      </p:sp>
      <p:sp>
        <p:nvSpPr>
          <p:cNvPr id="85" name="Rectangle 99"/>
          <p:cNvSpPr>
            <a:spLocks noChangeArrowheads="1"/>
          </p:cNvSpPr>
          <p:nvPr/>
        </p:nvSpPr>
        <p:spPr bwMode="auto">
          <a:xfrm>
            <a:off x="4491038" y="4819650"/>
            <a:ext cx="590550" cy="19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CO6</a:t>
            </a:r>
          </a:p>
        </p:txBody>
      </p:sp>
      <p:sp>
        <p:nvSpPr>
          <p:cNvPr id="86" name="Rectangle 100"/>
          <p:cNvSpPr>
            <a:spLocks noChangeArrowheads="1"/>
          </p:cNvSpPr>
          <p:nvPr/>
        </p:nvSpPr>
        <p:spPr bwMode="auto">
          <a:xfrm>
            <a:off x="5148263" y="4819650"/>
            <a:ext cx="590550" cy="19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CO7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3876675" y="4191000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CO8</a:t>
            </a:r>
          </a:p>
        </p:txBody>
      </p:sp>
      <p:sp>
        <p:nvSpPr>
          <p:cNvPr id="88" name="Rectangle 102"/>
          <p:cNvSpPr>
            <a:spLocks noChangeArrowheads="1"/>
          </p:cNvSpPr>
          <p:nvPr/>
        </p:nvSpPr>
        <p:spPr bwMode="auto">
          <a:xfrm>
            <a:off x="5738813" y="41910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CO9</a:t>
            </a:r>
          </a:p>
        </p:txBody>
      </p:sp>
      <p:sp>
        <p:nvSpPr>
          <p:cNvPr id="89" name="Rectangle 103"/>
          <p:cNvSpPr>
            <a:spLocks noChangeArrowheads="1"/>
          </p:cNvSpPr>
          <p:nvPr/>
        </p:nvSpPr>
        <p:spPr bwMode="auto">
          <a:xfrm>
            <a:off x="5116033" y="39624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C10</a:t>
            </a:r>
          </a:p>
        </p:txBody>
      </p:sp>
      <p:sp>
        <p:nvSpPr>
          <p:cNvPr id="90" name="Rectangle 104"/>
          <p:cNvSpPr>
            <a:spLocks noChangeArrowheads="1"/>
          </p:cNvSpPr>
          <p:nvPr/>
        </p:nvSpPr>
        <p:spPr bwMode="auto">
          <a:xfrm>
            <a:off x="5780087" y="60547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E7</a:t>
            </a:r>
          </a:p>
        </p:txBody>
      </p:sp>
      <p:sp>
        <p:nvSpPr>
          <p:cNvPr id="91" name="Rectangle 105"/>
          <p:cNvSpPr>
            <a:spLocks noChangeArrowheads="1"/>
          </p:cNvSpPr>
          <p:nvPr/>
        </p:nvSpPr>
        <p:spPr bwMode="auto">
          <a:xfrm>
            <a:off x="5780087" y="6515100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E11</a:t>
            </a:r>
          </a:p>
        </p:txBody>
      </p:sp>
      <p:sp>
        <p:nvSpPr>
          <p:cNvPr id="92" name="Rectangle 106"/>
          <p:cNvSpPr>
            <a:spLocks noChangeArrowheads="1"/>
          </p:cNvSpPr>
          <p:nvPr/>
        </p:nvSpPr>
        <p:spPr bwMode="auto">
          <a:xfrm>
            <a:off x="5783240" y="52292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E12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6829425" y="45958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C1-C10</a:t>
            </a:r>
          </a:p>
        </p:txBody>
      </p:sp>
      <p:sp>
        <p:nvSpPr>
          <p:cNvPr id="98" name="Rectangle 112"/>
          <p:cNvSpPr>
            <a:spLocks noChangeArrowheads="1"/>
          </p:cNvSpPr>
          <p:nvPr/>
        </p:nvSpPr>
        <p:spPr bwMode="auto">
          <a:xfrm>
            <a:off x="5722799" y="1412544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EMO13</a:t>
            </a:r>
          </a:p>
        </p:txBody>
      </p:sp>
      <p:sp>
        <p:nvSpPr>
          <p:cNvPr id="99" name="Rectangle 113"/>
          <p:cNvSpPr>
            <a:spLocks noChangeArrowheads="1"/>
          </p:cNvSpPr>
          <p:nvPr/>
        </p:nvSpPr>
        <p:spPr bwMode="auto">
          <a:xfrm>
            <a:off x="5743575" y="35814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 MO7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8429625" y="5248275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CRR4</a:t>
            </a:r>
          </a:p>
        </p:txBody>
      </p:sp>
      <p:sp>
        <p:nvSpPr>
          <p:cNvPr id="101" name="Rectangle 115"/>
          <p:cNvSpPr>
            <a:spLocks noChangeArrowheads="1"/>
          </p:cNvSpPr>
          <p:nvPr/>
        </p:nvSpPr>
        <p:spPr bwMode="auto">
          <a:xfrm>
            <a:off x="6829425" y="4367213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E5</a:t>
            </a:r>
          </a:p>
        </p:txBody>
      </p:sp>
      <p:sp>
        <p:nvSpPr>
          <p:cNvPr id="102" name="Rectangle 116"/>
          <p:cNvSpPr>
            <a:spLocks noChangeArrowheads="1"/>
          </p:cNvSpPr>
          <p:nvPr/>
        </p:nvSpPr>
        <p:spPr bwMode="auto">
          <a:xfrm>
            <a:off x="7772400" y="5064125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IMM1</a:t>
            </a:r>
          </a:p>
        </p:txBody>
      </p:sp>
      <p:sp>
        <p:nvSpPr>
          <p:cNvPr id="103" name="Rectangle 117"/>
          <p:cNvSpPr>
            <a:spLocks noChangeArrowheads="1"/>
          </p:cNvSpPr>
          <p:nvPr/>
        </p:nvSpPr>
        <p:spPr bwMode="auto">
          <a:xfrm>
            <a:off x="7772400" y="4606925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R0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6829425" y="48244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6829425" y="50530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1447800" y="2181225"/>
            <a:ext cx="561975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MP15B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1457325" y="3562350"/>
            <a:ext cx="5143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08" name="Rectangle 122"/>
          <p:cNvSpPr>
            <a:spLocks noChangeArrowheads="1"/>
          </p:cNvSpPr>
          <p:nvPr/>
        </p:nvSpPr>
        <p:spPr bwMode="auto">
          <a:xfrm>
            <a:off x="5131883" y="838200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N1</a:t>
            </a:r>
          </a:p>
        </p:txBody>
      </p:sp>
      <p:sp>
        <p:nvSpPr>
          <p:cNvPr id="109" name="Rectangle 123"/>
          <p:cNvSpPr>
            <a:spLocks noChangeArrowheads="1"/>
          </p:cNvSpPr>
          <p:nvPr/>
        </p:nvSpPr>
        <p:spPr bwMode="auto">
          <a:xfrm>
            <a:off x="5780087" y="58388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E3</a:t>
            </a:r>
          </a:p>
        </p:txBody>
      </p:sp>
      <p:sp>
        <p:nvSpPr>
          <p:cNvPr id="110" name="Rectangle 124"/>
          <p:cNvSpPr>
            <a:spLocks noChangeArrowheads="1"/>
          </p:cNvSpPr>
          <p:nvPr/>
        </p:nvSpPr>
        <p:spPr bwMode="auto">
          <a:xfrm>
            <a:off x="5781675" y="62833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E10</a:t>
            </a:r>
          </a:p>
        </p:txBody>
      </p:sp>
      <p:sp>
        <p:nvSpPr>
          <p:cNvPr id="111" name="Rectangle 125"/>
          <p:cNvSpPr>
            <a:spLocks noChangeArrowheads="1"/>
          </p:cNvSpPr>
          <p:nvPr/>
        </p:nvSpPr>
        <p:spPr bwMode="auto">
          <a:xfrm>
            <a:off x="7772400" y="483235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R1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400800" y="5867400"/>
            <a:ext cx="533400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MP22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3" name="Rectangle 109"/>
          <p:cNvSpPr>
            <a:spLocks noChangeArrowheads="1"/>
          </p:cNvSpPr>
          <p:nvPr/>
        </p:nvSpPr>
        <p:spPr bwMode="auto">
          <a:xfrm>
            <a:off x="6313967" y="1066800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660" dirty="0" smtClean="0">
                <a:solidFill>
                  <a:schemeClr val="bg1"/>
                </a:solidFill>
              </a:rPr>
              <a:t>EMO9(D)</a:t>
            </a:r>
            <a:endParaRPr lang="en-US" sz="660" dirty="0">
              <a:solidFill>
                <a:schemeClr val="bg1"/>
              </a:solidFill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5131131" y="35814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MO9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3896833" y="3348368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MO8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4509310" y="3346599"/>
            <a:ext cx="542925" cy="19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MO3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3886200" y="3581400"/>
            <a:ext cx="542925" cy="19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MO10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21" name="Rectangle 122"/>
          <p:cNvSpPr>
            <a:spLocks noChangeArrowheads="1"/>
          </p:cNvSpPr>
          <p:nvPr/>
        </p:nvSpPr>
        <p:spPr bwMode="auto">
          <a:xfrm>
            <a:off x="4550734" y="1060599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>
                <a:solidFill>
                  <a:schemeClr val="bg1"/>
                </a:solidFill>
              </a:rPr>
              <a:t>EMO10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22" name="Rectangle 122"/>
          <p:cNvSpPr>
            <a:spLocks noChangeArrowheads="1"/>
          </p:cNvSpPr>
          <p:nvPr/>
        </p:nvSpPr>
        <p:spPr bwMode="auto">
          <a:xfrm>
            <a:off x="5139068" y="10668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660" dirty="0" smtClean="0">
                <a:solidFill>
                  <a:schemeClr val="bg1"/>
                </a:solidFill>
              </a:rPr>
              <a:t>EMO9(C)</a:t>
            </a:r>
            <a:endParaRPr lang="en-US" sz="660" dirty="0">
              <a:solidFill>
                <a:schemeClr val="bg1"/>
              </a:solidFill>
            </a:endParaRPr>
          </a:p>
        </p:txBody>
      </p:sp>
      <p:sp>
        <p:nvSpPr>
          <p:cNvPr id="124" name="Rectangle 109"/>
          <p:cNvSpPr>
            <a:spLocks noChangeArrowheads="1"/>
          </p:cNvSpPr>
          <p:nvPr/>
        </p:nvSpPr>
        <p:spPr bwMode="auto">
          <a:xfrm>
            <a:off x="5721862" y="1060599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EMO7</a:t>
            </a:r>
            <a:endParaRPr lang="en-US" sz="800" dirty="0"/>
          </a:p>
        </p:txBody>
      </p:sp>
      <p:sp>
        <p:nvSpPr>
          <p:cNvPr id="125" name="Rectangle 88"/>
          <p:cNvSpPr>
            <a:spLocks noChangeArrowheads="1"/>
          </p:cNvSpPr>
          <p:nvPr/>
        </p:nvSpPr>
        <p:spPr bwMode="auto">
          <a:xfrm>
            <a:off x="3918099" y="1066800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700" dirty="0" smtClean="0">
                <a:solidFill>
                  <a:schemeClr val="bg1"/>
                </a:solidFill>
              </a:rPr>
              <a:t>EMO9(A)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7620000" y="546556"/>
            <a:ext cx="1676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New Metric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30" name="Rectangle 122"/>
          <p:cNvSpPr>
            <a:spLocks noChangeArrowheads="1"/>
          </p:cNvSpPr>
          <p:nvPr/>
        </p:nvSpPr>
        <p:spPr bwMode="auto">
          <a:xfrm>
            <a:off x="5150809" y="1770604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MP23</a:t>
            </a:r>
            <a:endParaRPr lang="en-US" sz="800" dirty="0"/>
          </a:p>
        </p:txBody>
      </p:sp>
      <p:sp>
        <p:nvSpPr>
          <p:cNvPr id="95" name="Rectangle 122"/>
          <p:cNvSpPr>
            <a:spLocks noChangeArrowheads="1"/>
          </p:cNvSpPr>
          <p:nvPr/>
        </p:nvSpPr>
        <p:spPr bwMode="auto">
          <a:xfrm>
            <a:off x="5151381" y="1326812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EMO2</a:t>
            </a:r>
            <a:endParaRPr lang="en-US" sz="800" dirty="0"/>
          </a:p>
        </p:txBody>
      </p:sp>
      <p:sp>
        <p:nvSpPr>
          <p:cNvPr id="96" name="Rectangle 122"/>
          <p:cNvSpPr>
            <a:spLocks noChangeArrowheads="1"/>
          </p:cNvSpPr>
          <p:nvPr/>
        </p:nvSpPr>
        <p:spPr bwMode="auto">
          <a:xfrm>
            <a:off x="5149701" y="1546188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EMO8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CRR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857620"/>
          <a:ext cx="8686800" cy="4985597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24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1538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MP15(B)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CRR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68/75 CRRAHs qualified.  Greater than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5% RED.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85.3%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at least one of the last two auctions or allocations.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58/68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CRRAHs with adequate participation in  June or July auction or allocation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266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6/21/2010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Auction results distributed to participants per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schedule in CRR Handbook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6/21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2010 June Monthly Auction results posted to market.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787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TBD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Allocated Revenue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Rights in statistical sample = 100% accurate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Source – Sink prices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= CRR Clearing prices for obligations for BOY auction.  ERCOT working on similar validation process for options.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3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CO8 Verify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 Auction Invoices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6/22/2010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algn="ctr" fontAlgn="b"/>
                      <a:endParaRPr lang="en-US" sz="10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Auction Result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for MP(n) – CRR Auction Invoices for MP(n) = 0$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July CRR auction invoices to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be released on 6/22</a:t>
                      </a:r>
                      <a:endParaRPr lang="en-US" sz="1000" b="0" i="0" u="none" strike="noStrike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801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6/22/2010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algn="ctr" fontAlgn="b"/>
                      <a:endParaRPr lang="en-US" sz="10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System Generated CRR Auction Invoices not posted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July CRR auction invoices to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be released on 6/22</a:t>
                      </a:r>
                      <a:endParaRPr lang="en-US" sz="1000" b="0" i="0" u="none" strike="noStrike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Real-Time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13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05896"/>
          <a:ext cx="8686800" cy="5705136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264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15105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MP3 Market Submissions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Successful submission of RT and DAM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79/81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qualified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178/182 QSEs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qualified.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59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EMO6 Individual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LFC Testing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80% of system-wide generation has completed individual QSE tests for LFC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70/73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QSERs completed their individual LFC test or provided attestation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41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MP15-A Real-time Market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Weekly average of daily SCED submissions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79/79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 above 95% weekly average for SCED submissions.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105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MO3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Verify SASM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Multiple SASMs are successfully executed during Market Trials and the 168 hour test.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SASMs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successfully run on  4/28, 4/30, 5/4, 5/6, 5/7, 5/12, 5/14, 6/9, and 6/10.  No issues reported.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MO4 Verify SCED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All successful SCED executions passed the post-execution price validations.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6/1 - 6/14 period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-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4,035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Price Validation runs with no rule violations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64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MO5 Generate 6 Months of LMPs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98.1%.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95% of SCED executions completed with LMPs posted on MIS.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6/1 - 6/14 period,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3,971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out of 4,031 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SCED runs with LMPs posted.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</a:p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3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CO5 Verify RTM Settlement Statements/CO6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Verify RTM Settlement Invoices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 Dollars- Independently Generated RT Calculation Dollars =$0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6660 RTM Statements;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1609 RTM Invoices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All validated $$ = system generated (with some rounding differences) </a:t>
                      </a:r>
                      <a:endParaRPr lang="en-US" sz="1000" b="0" i="0" u="none" strike="noStrike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41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Statements/Invoices not posted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6660 RTM Statements;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1609 RTM Invoices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All posted on time</a:t>
                      </a:r>
                      <a:endParaRPr lang="en-US" sz="1000" b="0" i="0" u="none" strike="noStrike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Market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14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62000"/>
          <a:ext cx="8686800" cy="5120952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39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175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MP16 DAM 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50% of the Day-Ahead Market runs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78/79 QSEs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with Resources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48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143/182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 w/o Resources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CO10 Credit Calculations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6/30/2010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QSERs,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 Ratio Share, 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&lt;= 25% of MPs credit limits inconsistent with protocols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5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310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MO8 Verify DAM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Report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Progress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FFFFFF"/>
                          </a:solidFill>
                          <a:latin typeface="+mn-lt"/>
                        </a:rPr>
                        <a:t>Red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DAM executions pass the post-execution price validations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Report in progress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84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MO9 Generate DAM LMPs</a:t>
                      </a:r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percent DAM execution as evidenced by DAM LMP postings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6/1 – 6/14 – 7/7 DAM runs execute(doesn’t measure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quality)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576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MO10 DRUC Execution</a:t>
                      </a:r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percent DRUC execution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– 6/14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-  7 out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of 7 DRUC runs executed (doesn’t measure quality)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7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CO3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Verify DAM Settlement Statements/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CO7 Verify DAM Invoices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 Dollars- Independently Generated RT Calculation Dollars =$0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4715 DAM Statements and Invoices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All validated $$ = system generated (with some rounding differences)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7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Statements/Invoices not posted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4715 DAM Statements and Invoices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All posted on time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CO10 Credit Calculations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6/30/2010</a:t>
                      </a:r>
                    </a:p>
                    <a:p>
                      <a:pPr algn="ctr" fontAlgn="b"/>
                      <a:endParaRPr lang="en-US" sz="1000" b="0" i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 performs credit calcs for a stat. sample of MPs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8674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00" dirty="0" smtClean="0"/>
              <a:t>MP16 – Metric is based on a 2 week rolling average (6/7 – 6/18 – 9 runs).</a:t>
            </a:r>
          </a:p>
          <a:p>
            <a:pPr marL="228600" indent="-228600">
              <a:buAutoNum type="arabicPeriod"/>
            </a:pPr>
            <a:r>
              <a:rPr lang="en-US" sz="1000" dirty="0" smtClean="0"/>
              <a:t>MP16 – 97% Load participating.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96888"/>
            <a:ext cx="8991600" cy="528638"/>
          </a:xfrm>
        </p:spPr>
        <p:txBody>
          <a:bodyPr/>
          <a:lstStyle/>
          <a:p>
            <a:r>
              <a:rPr lang="en-US" dirty="0" smtClean="0"/>
              <a:t>Network Modeling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15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533400"/>
          <a:ext cx="8686800" cy="5238624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433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373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MP14-C TSP Model Validation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Network Model data validated by TSP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24/28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 have submitted model validation e-mail to ERCOT.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59"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MP6 Telemetry Compliance with Nodal Protocols 3.10.7.5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State Estimator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78/78 complete.  3502 total SE points provided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96"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SCED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78/78 complete.  7629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SCED points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provided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59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99.3%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TSP telemetry per ICCP Handbook submitted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14/17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above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98% threshold for GREEN.  143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points outstanding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N2 Telemetry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ICCP System Failover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Green/White only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81.7%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ICCP Failover test completed successfully prior to the 8-hour LFC  test.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22/78 QSERs completed ICCP telemetry failover test.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MP18 Mapping of Resources and Loads in Private Use Networks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QSE(n) PUN Points Provided / # of QSE(n) PUN Points Expected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306 points across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7 QSEs with Resources.  15 points still assigned to TSP.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MP21 WGRs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ICCP Meteorological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Telemetry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(only WGRs)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Registered MW Capacity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WGRs must meet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reasonability tests for MET ICCP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be determined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MP23 Telemetry Quality (MP to ICCP server)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TSP(n)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Suspect/Bad points provided / # of TSP(n) points 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1077 Suspect/Bad points (98.3%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good quality).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QSER(n) Suspect/Bad points provides / # of QSER(n) points 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277 Suspect/Bad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points (98% good quality)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152400" y="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Model Metrics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46802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00" dirty="0" smtClean="0"/>
              <a:t>MP6 does </a:t>
            </a:r>
            <a:r>
              <a:rPr lang="en-US" sz="1000" dirty="0" smtClean="0">
                <a:solidFill>
                  <a:srgbClr val="000000"/>
                </a:solidFill>
              </a:rPr>
              <a:t>not include 405 QSE CB and DSC points from TSP outreach.   ERCOT is determining whether these rollback into the QSER MP6 measurement.</a:t>
            </a: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Model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16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8600" y="106680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Modeling Metrics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91544"/>
          <a:ext cx="8686800" cy="5228256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199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0148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EMO9(A)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State Estimator Standards Performance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State Estimator converges 97% during monthly test period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95.44% Convergence for State Estimator for the month of May.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EMO9(B) RTCA 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Modeling Differences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impedance values matched between Zonal/Nodal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97.9% match for impedances for lines and transformers.  6718 lines and transformers in Nodal.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dynamic line ratings matched between Zonal/Nodal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97.5% match for ratings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for lines.  5288 lines in Nodal.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84.33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load tap setting values matched between Zonal/Nodal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84.3% Match for transformer tap settings.  1430 </a:t>
                      </a:r>
                      <a:r>
                        <a:rPr lang="en-US" sz="1000" b="0" i="0" u="none" strike="noStrike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xfrms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in Nodal.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EMO10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Anomalous / Auto-Disabled Telemetered Points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% of Anomalous and Auto-Disabled Measurements &lt; 2% of Total Measurements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April Nodal 2.58%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May Nodal 1.92%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June Nodal 1.91%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53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EMO9(C)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RTCA CSC Comparison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7/14/2010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CSC Pre-contingency SE Flows within 5% (Hourly snapshot)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Measurement establishes baseline flows on Commercial lines to indicate the significance of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Psuedo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modeling and multi-section lines on the SE flows.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0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EMO9(D)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Validate Zonal and Nodal Security Analysis Results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9/8/2010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FontTx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90% of active constraints in Zonal RTCA are also detected in Nodal RTCA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Readiness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17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38201"/>
          <a:ext cx="8381997" cy="5237568"/>
        </p:xfrm>
        <a:graphic>
          <a:graphicData uri="http://schemas.openxmlformats.org/drawingml/2006/table">
            <a:tbl>
              <a:tblPr/>
              <a:tblGrid>
                <a:gridCol w="1295400"/>
                <a:gridCol w="762000"/>
                <a:gridCol w="533400"/>
                <a:gridCol w="762000"/>
                <a:gridCol w="649415"/>
                <a:gridCol w="569785"/>
                <a:gridCol w="533400"/>
                <a:gridCol w="838200"/>
                <a:gridCol w="1083236"/>
                <a:gridCol w="1355161"/>
              </a:tblGrid>
              <a:tr h="2114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07477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MP20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Outage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Scheduler Connectivity Qualification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of OS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transactions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78/79 QSERS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20/23 TSPs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MP11 Resource Registration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Registered MW Capacity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Decision Making Authority form submitted, and GENMAP validated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154/157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Resources completed.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CO2 Verify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Dispute Process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7/14/2010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QSERs, 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Share, Even Weighting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&gt;=1 dispute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submit per MP.  # of unprocessed disputes by 168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77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E1 ERCOT Staff Completes Training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Training plans must be adhered to for highly impacted departments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 out of 15 highly impacted departments are up to date with their training plans.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E9 Develop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Nodal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 developed 1 month prior an exercised in the appropriate Market Trials Phase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MT4 and MT5 are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developed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the MT4 procedures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exercised as scheduled in MT4.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EMO3 Verify Outage Evaluation System Functionality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6/23/2010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test of the Outage Management Process is completed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Will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be reviewed as part of Outage Scheduler Go-Live at 6/23 NATF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 Readiness Touch Points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18</a:t>
            </a:fld>
            <a:r>
              <a:rPr lang="en-US" dirty="0" smtClean="0"/>
              <a:t>	 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66800" y="838200"/>
            <a:ext cx="7924800" cy="228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/>
              <a:t>2010</a:t>
            </a:r>
            <a:endParaRPr lang="en-US" sz="16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13716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" y="16764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9913" y="3429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33400" y="4572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33400" y="61722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-152400" y="13684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Meetings</a:t>
            </a:r>
          </a:p>
        </p:txBody>
      </p:sp>
      <p:sp>
        <p:nvSpPr>
          <p:cNvPr id="13" name="TextBox 24"/>
          <p:cNvSpPr txBox="1">
            <a:spLocks noChangeArrowheads="1"/>
          </p:cNvSpPr>
          <p:nvPr/>
        </p:nvSpPr>
        <p:spPr bwMode="auto">
          <a:xfrm>
            <a:off x="-152400" y="23590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Training</a:t>
            </a:r>
          </a:p>
        </p:txBody>
      </p:sp>
      <p:sp>
        <p:nvSpPr>
          <p:cNvPr id="14" name="TextBox 25"/>
          <p:cNvSpPr txBox="1">
            <a:spLocks noChangeArrowheads="1"/>
          </p:cNvSpPr>
          <p:nvPr/>
        </p:nvSpPr>
        <p:spPr bwMode="auto">
          <a:xfrm>
            <a:off x="0" y="3657600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Outreach</a:t>
            </a:r>
          </a:p>
        </p:txBody>
      </p:sp>
      <p:sp>
        <p:nvSpPr>
          <p:cNvPr id="15" name="TextBox 27"/>
          <p:cNvSpPr txBox="1">
            <a:spLocks noChangeArrowheads="1"/>
          </p:cNvSpPr>
          <p:nvPr/>
        </p:nvSpPr>
        <p:spPr bwMode="auto">
          <a:xfrm>
            <a:off x="0" y="4657725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Market trials</a:t>
            </a:r>
          </a:p>
        </p:txBody>
      </p:sp>
      <p:sp>
        <p:nvSpPr>
          <p:cNvPr id="16" name="Round Same Side Corner Rectangle 15"/>
          <p:cNvSpPr/>
          <p:nvPr/>
        </p:nvSpPr>
        <p:spPr>
          <a:xfrm>
            <a:off x="50292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September</a:t>
            </a:r>
            <a:endParaRPr lang="en-US" sz="1300" dirty="0"/>
          </a:p>
        </p:txBody>
      </p:sp>
      <p:sp>
        <p:nvSpPr>
          <p:cNvPr id="17" name="Round Same Side Corner Rectangle 16"/>
          <p:cNvSpPr/>
          <p:nvPr/>
        </p:nvSpPr>
        <p:spPr>
          <a:xfrm>
            <a:off x="30480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August</a:t>
            </a:r>
            <a:endParaRPr lang="en-US" sz="1300" dirty="0"/>
          </a:p>
        </p:txBody>
      </p:sp>
      <p:sp>
        <p:nvSpPr>
          <p:cNvPr id="18" name="Round Same Side Corner Rectangle 17"/>
          <p:cNvSpPr/>
          <p:nvPr/>
        </p:nvSpPr>
        <p:spPr>
          <a:xfrm>
            <a:off x="10668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July</a:t>
            </a:r>
            <a:endParaRPr lang="en-US" sz="1300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45720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15156" y="3739357"/>
            <a:ext cx="48656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2552700" y="3695700"/>
            <a:ext cx="4953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121"/>
          <p:cNvSpPr txBox="1">
            <a:spLocks noChangeArrowheads="1"/>
          </p:cNvSpPr>
          <p:nvPr/>
        </p:nvSpPr>
        <p:spPr bwMode="auto">
          <a:xfrm>
            <a:off x="1066800" y="1390454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NATF 7/8</a:t>
            </a:r>
            <a:endParaRPr lang="en-US" sz="1400" dirty="0"/>
          </a:p>
        </p:txBody>
      </p:sp>
      <p:sp>
        <p:nvSpPr>
          <p:cNvPr id="29" name="TextBox 112"/>
          <p:cNvSpPr txBox="1">
            <a:spLocks noChangeArrowheads="1"/>
          </p:cNvSpPr>
          <p:nvPr/>
        </p:nvSpPr>
        <p:spPr bwMode="auto">
          <a:xfrm>
            <a:off x="1066800" y="3447854"/>
            <a:ext cx="1981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i="1" dirty="0" smtClean="0"/>
              <a:t>MRS #5 168 Hour Test (Tentative)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Dispute &amp; Reports Metrics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  <p:sp>
        <p:nvSpPr>
          <p:cNvPr id="30" name="TextBox 115"/>
          <p:cNvSpPr txBox="1">
            <a:spLocks noChangeArrowheads="1"/>
          </p:cNvSpPr>
          <p:nvPr/>
        </p:nvSpPr>
        <p:spPr bwMode="auto">
          <a:xfrm>
            <a:off x="1066800" y="4590854"/>
            <a:ext cx="1981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48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Verifiable costs loaded into N-Prod</a:t>
            </a:r>
          </a:p>
        </p:txBody>
      </p:sp>
      <p:sp>
        <p:nvSpPr>
          <p:cNvPr id="31" name="TextBox 135"/>
          <p:cNvSpPr txBox="1">
            <a:spLocks noChangeArrowheads="1"/>
          </p:cNvSpPr>
          <p:nvPr/>
        </p:nvSpPr>
        <p:spPr bwMode="auto">
          <a:xfrm>
            <a:off x="1066800" y="1695254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</p:txBody>
      </p:sp>
      <p:sp>
        <p:nvSpPr>
          <p:cNvPr id="32" name="TextBox 115"/>
          <p:cNvSpPr txBox="1">
            <a:spLocks noChangeArrowheads="1"/>
          </p:cNvSpPr>
          <p:nvPr/>
        </p:nvSpPr>
        <p:spPr bwMode="auto">
          <a:xfrm>
            <a:off x="2971800" y="4572000"/>
            <a:ext cx="1981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Prepare for 168 hr test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33" name="TextBox 121"/>
          <p:cNvSpPr txBox="1">
            <a:spLocks noChangeArrowheads="1"/>
          </p:cNvSpPr>
          <p:nvPr/>
        </p:nvSpPr>
        <p:spPr bwMode="auto">
          <a:xfrm>
            <a:off x="29718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NATF 8/19</a:t>
            </a:r>
            <a:endParaRPr lang="en-US" sz="1400" dirty="0"/>
          </a:p>
        </p:txBody>
      </p:sp>
      <p:sp>
        <p:nvSpPr>
          <p:cNvPr id="34" name="TextBox 135"/>
          <p:cNvSpPr txBox="1">
            <a:spLocks noChangeArrowheads="1"/>
          </p:cNvSpPr>
          <p:nvPr/>
        </p:nvSpPr>
        <p:spPr bwMode="auto">
          <a:xfrm>
            <a:off x="2931607" y="1676400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</p:txBody>
      </p:sp>
      <p:sp>
        <p:nvSpPr>
          <p:cNvPr id="35" name="TextBox 112"/>
          <p:cNvSpPr txBox="1">
            <a:spLocks noChangeArrowheads="1"/>
          </p:cNvSpPr>
          <p:nvPr/>
        </p:nvSpPr>
        <p:spPr bwMode="auto">
          <a:xfrm>
            <a:off x="2971800" y="3429000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  <p:sp>
        <p:nvSpPr>
          <p:cNvPr id="36" name="TextBox 115"/>
          <p:cNvSpPr txBox="1">
            <a:spLocks noChangeArrowheads="1"/>
          </p:cNvSpPr>
          <p:nvPr/>
        </p:nvSpPr>
        <p:spPr bwMode="auto">
          <a:xfrm>
            <a:off x="5069393" y="4572000"/>
            <a:ext cx="1981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Execute 168 hr test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37" name="TextBox 121"/>
          <p:cNvSpPr txBox="1">
            <a:spLocks noChangeArrowheads="1"/>
          </p:cNvSpPr>
          <p:nvPr/>
        </p:nvSpPr>
        <p:spPr bwMode="auto">
          <a:xfrm>
            <a:off x="5069393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NATF 9/14</a:t>
            </a:r>
            <a:endParaRPr lang="en-US" sz="1400" dirty="0"/>
          </a:p>
        </p:txBody>
      </p:sp>
      <p:sp>
        <p:nvSpPr>
          <p:cNvPr id="38" name="TextBox 135"/>
          <p:cNvSpPr txBox="1">
            <a:spLocks noChangeArrowheads="1"/>
          </p:cNvSpPr>
          <p:nvPr/>
        </p:nvSpPr>
        <p:spPr bwMode="auto">
          <a:xfrm>
            <a:off x="5029200" y="1676400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</a:t>
            </a:r>
            <a:r>
              <a:rPr lang="en-US" sz="1400" dirty="0" smtClean="0"/>
              <a:t>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MMS &amp; MIS GUI (Online only)</a:t>
            </a:r>
          </a:p>
        </p:txBody>
      </p:sp>
      <p:sp>
        <p:nvSpPr>
          <p:cNvPr id="39" name="TextBox 112"/>
          <p:cNvSpPr txBox="1">
            <a:spLocks noChangeArrowheads="1"/>
          </p:cNvSpPr>
          <p:nvPr/>
        </p:nvSpPr>
        <p:spPr bwMode="auto">
          <a:xfrm>
            <a:off x="5069393" y="3429000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  <p:sp>
        <p:nvSpPr>
          <p:cNvPr id="40" name="Round Same Side Corner Rectangle 39"/>
          <p:cNvSpPr/>
          <p:nvPr/>
        </p:nvSpPr>
        <p:spPr>
          <a:xfrm>
            <a:off x="7016263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October</a:t>
            </a:r>
            <a:endParaRPr lang="en-US" sz="1300" dirty="0"/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6559063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539763" y="3695700"/>
            <a:ext cx="4953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TextBox 115"/>
          <p:cNvSpPr txBox="1">
            <a:spLocks noChangeArrowheads="1"/>
          </p:cNvSpPr>
          <p:nvPr/>
        </p:nvSpPr>
        <p:spPr bwMode="auto">
          <a:xfrm>
            <a:off x="7056456" y="4572000"/>
            <a:ext cx="1981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Preparation for Nodal Go-Live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44" name="TextBox 121"/>
          <p:cNvSpPr txBox="1">
            <a:spLocks noChangeArrowheads="1"/>
          </p:cNvSpPr>
          <p:nvPr/>
        </p:nvSpPr>
        <p:spPr bwMode="auto">
          <a:xfrm>
            <a:off x="7056456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NATF 10/5</a:t>
            </a:r>
            <a:endParaRPr lang="en-US" sz="1400" dirty="0"/>
          </a:p>
        </p:txBody>
      </p:sp>
      <p:sp>
        <p:nvSpPr>
          <p:cNvPr id="45" name="TextBox 112"/>
          <p:cNvSpPr txBox="1">
            <a:spLocks noChangeArrowheads="1"/>
          </p:cNvSpPr>
          <p:nvPr/>
        </p:nvSpPr>
        <p:spPr bwMode="auto">
          <a:xfrm>
            <a:off x="7056456" y="3429000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TBD</a:t>
            </a:r>
          </a:p>
        </p:txBody>
      </p:sp>
      <p:sp>
        <p:nvSpPr>
          <p:cNvPr id="46" name="TextBox 135"/>
          <p:cNvSpPr txBox="1">
            <a:spLocks noChangeArrowheads="1"/>
          </p:cNvSpPr>
          <p:nvPr/>
        </p:nvSpPr>
        <p:spPr bwMode="auto">
          <a:xfrm>
            <a:off x="7086600" y="1676400"/>
            <a:ext cx="2133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TBD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– Nodal Registration Cutoff – QSEs and CRRAHs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300" dirty="0" smtClean="0"/>
              <a:t>Scope</a:t>
            </a:r>
          </a:p>
          <a:p>
            <a:pPr lvl="1">
              <a:buFont typeface="Arial" pitchFamily="34" charset="0"/>
              <a:buChar char="•"/>
            </a:pPr>
            <a:r>
              <a:rPr lang="en-US" sz="1300" dirty="0" smtClean="0"/>
              <a:t>What is the cutoff date for QSEs and CRRAHs to begin registration for Nodal Go-Live from the 168 hour test to Nodal Go-Live (based on ERCOT resource availability)?</a:t>
            </a:r>
          </a:p>
          <a:p>
            <a:pPr>
              <a:buFont typeface="Arial" pitchFamily="34" charset="0"/>
              <a:buChar char="•"/>
            </a:pPr>
            <a:r>
              <a:rPr lang="en-US" sz="1300" dirty="0" smtClean="0"/>
              <a:t>Registration must begin by these dates to be qualified for Nodal Go-Live</a:t>
            </a:r>
          </a:p>
          <a:p>
            <a:pPr lvl="1">
              <a:buFont typeface="Arial" pitchFamily="34" charset="0"/>
              <a:buChar char="•"/>
            </a:pPr>
            <a:r>
              <a:rPr lang="en-US" sz="1300" b="1" u="sng" dirty="0" smtClean="0"/>
              <a:t>August 13</a:t>
            </a:r>
            <a:r>
              <a:rPr lang="en-US" sz="1300" b="1" u="sng" baseline="30000" dirty="0" smtClean="0"/>
              <a:t>th</a:t>
            </a:r>
            <a:r>
              <a:rPr lang="en-US" sz="1300" b="1" u="sng" dirty="0" smtClean="0"/>
              <a:t>, 2010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QSEs with Resources with a new WAN connection *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CRRAHs (to be qualified for the 10/13 PCRR nomination and for the 11/11 December 2010 CRR Auction) * ~</a:t>
            </a:r>
          </a:p>
          <a:p>
            <a:pPr lvl="1">
              <a:buFont typeface="Arial" pitchFamily="34" charset="0"/>
              <a:buChar char="•"/>
            </a:pPr>
            <a:r>
              <a:rPr lang="en-US" sz="1300" b="1" u="sng" dirty="0" smtClean="0"/>
              <a:t>October 1</a:t>
            </a:r>
            <a:r>
              <a:rPr lang="en-US" sz="1300" b="1" u="sng" baseline="30000" dirty="0" smtClean="0"/>
              <a:t>st</a:t>
            </a:r>
            <a:r>
              <a:rPr lang="en-US" sz="1300" b="1" u="sng" dirty="0" smtClean="0"/>
              <a:t>, 2010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QSE with Resources using a Nodal qualified service provider *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QSEs without Resources *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Sub-QSEs using a Nodal qualified parent QSE *</a:t>
            </a:r>
            <a:endParaRPr lang="en-US" sz="1300" dirty="0" smtClean="0"/>
          </a:p>
          <a:p>
            <a:pPr>
              <a:buFont typeface="Arial" pitchFamily="34" charset="0"/>
              <a:buChar char="•"/>
            </a:pPr>
            <a:r>
              <a:rPr lang="en-US" sz="1300" dirty="0" smtClean="0"/>
              <a:t> Mechanics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Qualification will follow the Nodal production qualification process and all testing will be done in the MOTE environment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MPs that want to begin registration past these </a:t>
            </a:r>
          </a:p>
          <a:p>
            <a:pPr lvl="2">
              <a:buNone/>
            </a:pPr>
            <a:r>
              <a:rPr lang="en-US" sz="1200" dirty="0" smtClean="0"/>
              <a:t>	deadlines will be examined on a case-by-case basis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Nodal Metric MP22 will measure progress of </a:t>
            </a:r>
          </a:p>
          <a:p>
            <a:pPr lvl="2">
              <a:buNone/>
            </a:pPr>
            <a:r>
              <a:rPr lang="en-US" sz="1200" dirty="0" smtClean="0"/>
              <a:t>	new entrants</a:t>
            </a:r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1" y="5263515"/>
            <a:ext cx="472439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300" dirty="0" smtClean="0"/>
          </a:p>
          <a:p>
            <a:pPr lvl="1"/>
            <a:r>
              <a:rPr lang="en-US" sz="900" dirty="0" smtClean="0"/>
              <a:t>* QSE Application  or CRRAH Application must be submitted, which includes Credit Application</a:t>
            </a:r>
          </a:p>
          <a:p>
            <a:pPr lvl="1">
              <a:buFont typeface="Arial" pitchFamily="34" charset="0"/>
              <a:buChar char="•"/>
            </a:pPr>
            <a:endParaRPr lang="en-US" sz="900" dirty="0" smtClean="0"/>
          </a:p>
          <a:p>
            <a:pPr lvl="1"/>
            <a:r>
              <a:rPr lang="en-US" sz="900" dirty="0" smtClean="0"/>
              <a:t>~ Doesn’t include NOIE Allocation Eligibility Form, which must be submitted  by 6/30 for CRRAHs eligible for PCRRs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62461" t="74850" r="3894" b="7515"/>
          <a:stretch>
            <a:fillRect/>
          </a:stretch>
        </p:blipFill>
        <p:spPr bwMode="auto">
          <a:xfrm>
            <a:off x="4953000" y="4800600"/>
            <a:ext cx="4114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 l="62461" t="17134" r="3894" b="77255"/>
          <a:stretch>
            <a:fillRect/>
          </a:stretch>
        </p:blipFill>
        <p:spPr bwMode="auto">
          <a:xfrm>
            <a:off x="4953000" y="4267200"/>
            <a:ext cx="411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sosceles Triangle 8"/>
          <p:cNvSpPr/>
          <p:nvPr/>
        </p:nvSpPr>
        <p:spPr bwMode="auto">
          <a:xfrm rot="10800000">
            <a:off x="5257800" y="4355274"/>
            <a:ext cx="304800" cy="22860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Isosceles Triangle 9"/>
          <p:cNvSpPr/>
          <p:nvPr/>
        </p:nvSpPr>
        <p:spPr bwMode="auto">
          <a:xfrm rot="10800000">
            <a:off x="6477000" y="4367149"/>
            <a:ext cx="304800" cy="22860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3810000"/>
            <a:ext cx="932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QSERs (new wan),</a:t>
            </a:r>
          </a:p>
          <a:p>
            <a:pPr algn="ctr"/>
            <a:r>
              <a:rPr lang="en-US" sz="1000" b="1" dirty="0" smtClean="0"/>
              <a:t>CRRAHs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05600" y="3810000"/>
            <a:ext cx="2362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QSERs (existing wan),</a:t>
            </a:r>
          </a:p>
          <a:p>
            <a:pPr algn="ctr"/>
            <a:r>
              <a:rPr lang="en-US" sz="1000" b="1" dirty="0" smtClean="0"/>
              <a:t>Sub-QSERs,</a:t>
            </a:r>
          </a:p>
          <a:p>
            <a:pPr algn="ctr"/>
            <a:r>
              <a:rPr lang="en-US" sz="1000" b="1" dirty="0" smtClean="0"/>
              <a:t>QSEs w/o Resources</a:t>
            </a:r>
            <a:endParaRPr lang="en-US" sz="1000" b="1" dirty="0"/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>
            <a:off x="5829300" y="5519550"/>
            <a:ext cx="1600200" cy="0"/>
          </a:xfrm>
          <a:prstGeom prst="line">
            <a:avLst/>
          </a:prstGeom>
          <a:solidFill>
            <a:srgbClr val="FFCC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5400000">
            <a:off x="4610100" y="5524500"/>
            <a:ext cx="1600200" cy="0"/>
          </a:xfrm>
          <a:prstGeom prst="line">
            <a:avLst/>
          </a:prstGeom>
          <a:solidFill>
            <a:srgbClr val="FFCC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 flipV="1">
            <a:off x="6858000" y="4038600"/>
            <a:ext cx="381000" cy="228600"/>
          </a:xfrm>
          <a:prstGeom prst="straightConnector1">
            <a:avLst/>
          </a:prstGeom>
          <a:solidFill>
            <a:srgbClr val="FFCC99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528638"/>
          </a:xfrm>
        </p:spPr>
        <p:txBody>
          <a:bodyPr/>
          <a:lstStyle/>
          <a:p>
            <a:r>
              <a:rPr lang="en-US" dirty="0" smtClean="0"/>
              <a:t>Missing Telemetry – Exclusion Points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1028700"/>
            <a:ext cx="85471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Scope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ERCOT has ~600 remaining telemetry points with no ICCP data.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These are the difficult points that typically require coordination between multiple MPs (ownership, operatorship, lack of an RTU, does not exist) 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Current Statistics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QSEs with Resources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357 total points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TSPs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253 total points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Going Forward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ERCOT will continue to publish dashboards</a:t>
            </a:r>
            <a:br>
              <a:rPr lang="en-US" sz="1800" dirty="0" smtClean="0"/>
            </a:br>
            <a:r>
              <a:rPr lang="en-US" sz="1800" dirty="0" smtClean="0"/>
              <a:t>and reach out to QSEs and TSPs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ERCOT requesting that NATF representatives communicate this effort to its ICCP contacts in order to resolve these points</a:t>
            </a:r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1800" dirty="0" smtClean="0">
              <a:latin typeface="Times New Roman"/>
              <a:ea typeface="Times New Roman"/>
            </a:endParaRPr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15000" y="2438400"/>
          <a:ext cx="2609850" cy="2106930"/>
        </p:xfrm>
        <a:graphic>
          <a:graphicData uri="http://schemas.openxmlformats.org/drawingml/2006/table">
            <a:tbl>
              <a:tblPr/>
              <a:tblGrid>
                <a:gridCol w="788210"/>
                <a:gridCol w="840757"/>
                <a:gridCol w="98088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latin typeface="MS Sans Serif"/>
                        </a:rPr>
                        <a:t>Class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latin typeface="MS Sans Serif"/>
                        </a:rPr>
                        <a:t>kV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latin typeface="MS Sans Serif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QSE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113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131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345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TSP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MS Sans Serif"/>
                        </a:rPr>
                        <a:t>118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MS Sans Serif"/>
                        </a:rPr>
                        <a:t>345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MS Sans Serif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Grand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MS Sans Serif"/>
                        </a:rPr>
                        <a:t>590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MP21 </a:t>
            </a:r>
            <a:r>
              <a:rPr lang="en-US" b="1" dirty="0" smtClean="0" bmk="_Toc260660665">
                <a:cs typeface="Arial" pitchFamily="34" charset="0"/>
              </a:rPr>
              <a:t>WGR MET</a:t>
            </a:r>
            <a:r>
              <a:rPr lang="en-US" b="1" dirty="0" smtClean="0">
                <a:cs typeface="Arial" pitchFamily="34" charset="0"/>
              </a:rPr>
              <a:t> Telemetry – Follow-up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Scope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This metric will measure WGRs ability to submit required MET based on Nodal Protocols </a:t>
            </a:r>
            <a:r>
              <a:rPr lang="en-US" sz="1800" dirty="0" smtClean="0">
                <a:solidFill>
                  <a:srgbClr val="000000"/>
                </a:solidFill>
                <a:ea typeface="Times New Roman"/>
              </a:rPr>
              <a:t>3.13 Renewable Production Potential Forecasts and 4.2.2 Wind-Powered Generation Resource Production Potential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ERCOT will move forward with the MP21 metric to ensure this is area is addressed prior to the completion of the 168 hour test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Base Line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ERCOT will use the status of MET data performance of WGRs as of July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, 2010 data to initiate scoring starting mid-July through the end of the 168 hour test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Going Forward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Resource Entities with WGRs will be notified by ERCOT 5 business days prior to posting scores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Dashboard with July 1, 2010 data will be posted July 2</a:t>
            </a:r>
            <a:r>
              <a:rPr lang="en-US" sz="1800" baseline="30000" dirty="0" smtClean="0"/>
              <a:t>nd</a:t>
            </a:r>
            <a:endParaRPr lang="en-US" sz="1800" dirty="0" smtClean="0"/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Account Managers will begin reaching out the REs with WGRs July 5</a:t>
            </a:r>
            <a:r>
              <a:rPr lang="en-US" sz="1800" baseline="30000" dirty="0" smtClean="0"/>
              <a:t>th</a:t>
            </a:r>
            <a:endParaRPr lang="en-US" sz="1800" dirty="0" smtClean="0"/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Metric will begin July 14</a:t>
            </a:r>
            <a:r>
              <a:rPr lang="en-US" sz="1800" baseline="30000" dirty="0" smtClean="0"/>
              <a:t>th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1800" dirty="0" smtClean="0">
              <a:latin typeface="Times New Roman"/>
              <a:ea typeface="Times New Roman"/>
            </a:endParaRPr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60-days of Classes/Workshops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04800" y="762000"/>
          <a:ext cx="8630713" cy="475033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200400"/>
                <a:gridCol w="1524000"/>
                <a:gridCol w="3906313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Course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Start Date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Location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Load Serving Entity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23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Austin Energy Town Lake Center (Austin)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NOIE QSE Operations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23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 Rayburn Plant (Victoria)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Credit Management Workshop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101 for Wind Generation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28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Outage Scheduler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Plaza (Dallas)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Transmission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Plaza (Dallas)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Congestion Revenue Rights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Calpine (Houston)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Ancillary Services Workshop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Market Settlements 301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6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101 for Wind Generation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12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Norris Conference Center (Houston)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Generation 201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July 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Norris Conference Center (Houston)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Transmission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13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CenterPoint Energy (Houston)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5626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2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60-days of Classes/Workshops - continued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04800" y="838200"/>
          <a:ext cx="8630713" cy="385776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200400"/>
                <a:gridCol w="1524000"/>
                <a:gridCol w="3906313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Course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Start Date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Location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Outage Scheduler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July 15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CenterPoint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Energy (Houston)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Load Serving Entity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20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Optim Energy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Congestion Revenue Rights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21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Optim Energy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Nodal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Choice (Dallas)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Generation 101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Calpine (Houston)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Transmission 101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Basic Training Program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Calpine (Houston)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Nodal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August 10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 Settlements 301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 of Garland Fire Administration Building (Dallas)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5626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2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RED/AMBER Metrics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3577784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ERCOT Metrics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620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Market Participant Metrics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269480"/>
          <a:ext cx="8686800" cy="2007120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24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1538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MP15(B)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Connectivity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Qualification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94.2%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CRR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66/74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 qualified.  Greater than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5% RED.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83.3%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at least one of the last two auctions or allocations.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56/66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CRRAHs with adequate participation in  June or July auction or allocation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MP16 DAM 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50% of the Day-Ahead Market runs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143/182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 w/o Resources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4013523"/>
          <a:ext cx="8686800" cy="1701477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435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3805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EMO9(A) State Estimator Convergence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95.44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State Estimator converges 97% of runs during a monthly test period.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95.44% Convergence for State Estimator for the month of May.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EMO9(B) RTCA 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Modeling Differences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84.33%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load tap setting values matched between Zonal/Nodal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84.33% Match for transformer tap settings.  1430 transformers in Nodal.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algn="ctr">
              <a:buNone/>
            </a:pPr>
            <a:r>
              <a:rPr lang="en-US" dirty="0" smtClean="0"/>
              <a:t>BACKUP SLIDES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8</a:t>
            </a:fld>
            <a:r>
              <a:rPr lang="en-US" dirty="0" smtClean="0"/>
              <a:t>		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4" y="1023797"/>
          <a:ext cx="7461336" cy="5094598"/>
        </p:xfrm>
        <a:graphic>
          <a:graphicData uri="http://schemas.openxmlformats.org/drawingml/2006/table">
            <a:tbl>
              <a:tblPr/>
              <a:tblGrid>
                <a:gridCol w="1179716"/>
                <a:gridCol w="2760533"/>
                <a:gridCol w="554467"/>
                <a:gridCol w="436495"/>
                <a:gridCol w="401104"/>
                <a:gridCol w="430235"/>
                <a:gridCol w="566262"/>
                <a:gridCol w="566262"/>
                <a:gridCol w="566262"/>
              </a:tblGrid>
              <a:tr h="200338"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ACTIVE NODAL METRICS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0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Metric #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Metrics Name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Category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ERCOT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QSERs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QSEs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TSPs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CRRAHs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MO4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Verify SCED Execution Quality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Generate LMPs for 6 months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CRR3 (ERCOT)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Operation of CRR Auctions and Allocations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MO9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Generate Day-Ahead LMPs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MO10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DRUC Execution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CO8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Verify CRR Auction Invoices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EMO9(A)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State Estimator Convergence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Amber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EMO9(B)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RTCA Modeling Differences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EMO10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Anomalous/Auto-Disabled Telemeted Points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ERCOT Internal Training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E9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 Nodal Procedures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MP3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Market Submissions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MP15B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MP20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Outage Scheduler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EMO6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Individual LFC Testing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MP15A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Real-Time Market Daily Participation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EMO6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Individual LFC Testing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CRR3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Operation of CRR Auctions and Allocations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MP16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 Participation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Amber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MP20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Outage Scheduler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N2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Telemetry/ICCP System Failover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MP6(SE)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 Compliance 3.10.7.5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MP6(SCED)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 Compliance 3.10.7.5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MP6 (TSP)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 Compliance 3.10.7.5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MP14B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Participation in NOMCR Trials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MP14C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 Model Validation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MP11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Resource Registration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Nodal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http://nodal.ercot.com 			</a:t>
            </a:r>
            <a:fld id="{B6EB2075-3A95-4AE6-8028-9AA26B5F9B77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	                        June 23</a:t>
            </a:r>
            <a:r>
              <a:rPr lang="en-US" baseline="30000" dirty="0" smtClean="0"/>
              <a:t>rd</a:t>
            </a:r>
            <a:r>
              <a:rPr lang="en-US" dirty="0" smtClean="0"/>
              <a:t> 2010 NATF Meeting</a:t>
            </a:r>
          </a:p>
          <a:p>
            <a:pPr>
              <a:defRPr/>
            </a:pPr>
            <a:r>
              <a:rPr lang="en-US" dirty="0" smtClean="0"/>
              <a:t>	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as Nodal Powerpoint template 7-5-06">
  <a:themeElements>
    <a:clrScheme name="Texas Nodal Powerpoint template 7-5-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as Nodal Powerpoint template 7-5-06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33363" marR="0" indent="-23336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33363" marR="0" indent="-23336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as Nodal Powerpoint template 7-5-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Texas Nodal Powerpoint template 7-5-06</Template>
  <TotalTime>93336</TotalTime>
  <Words>3431</Words>
  <Application>Microsoft Office PowerPoint</Application>
  <PresentationFormat>On-screen Show (4:3)</PresentationFormat>
  <Paragraphs>1198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Texas Nodal Powerpoint template 7-5-06</vt:lpstr>
      <vt:lpstr>Acrobat Document</vt:lpstr>
      <vt:lpstr>Slide 1</vt:lpstr>
      <vt:lpstr>Reminder – Nodal Registration Cutoff – QSEs and CRRAHs</vt:lpstr>
      <vt:lpstr>Missing Telemetry – Exclusion Points</vt:lpstr>
      <vt:lpstr>MP21 WGR MET Telemetry – Follow-up</vt:lpstr>
      <vt:lpstr>Next 60-days of Classes/Workshops</vt:lpstr>
      <vt:lpstr>Next 60-days of Classes/Workshops - continued</vt:lpstr>
      <vt:lpstr>RED/AMBER Metrics Summary</vt:lpstr>
      <vt:lpstr>Slide 8</vt:lpstr>
      <vt:lpstr>Active Nodal Metrics</vt:lpstr>
      <vt:lpstr>New Metrics</vt:lpstr>
      <vt:lpstr>Metrics Roadmap</vt:lpstr>
      <vt:lpstr>CRR Metrics</vt:lpstr>
      <vt:lpstr>Real-Time Metrics</vt:lpstr>
      <vt:lpstr>Day-Ahead Market Metrics</vt:lpstr>
      <vt:lpstr>Network Modeling Metrics</vt:lpstr>
      <vt:lpstr>Network Model Metrics</vt:lpstr>
      <vt:lpstr>Other Readiness Metrics</vt:lpstr>
      <vt:lpstr>Participant Readiness Touch Points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Nodal Detailled Market Trials Planning Process 30 January 2007</dc:title>
  <dc:creator/>
  <cp:lastModifiedBy>bmcelfresh</cp:lastModifiedBy>
  <cp:revision>1817</cp:revision>
  <dcterms:created xsi:type="dcterms:W3CDTF">2007-01-30T13:37:36Z</dcterms:created>
  <dcterms:modified xsi:type="dcterms:W3CDTF">2010-06-22T15:42:22Z</dcterms:modified>
</cp:coreProperties>
</file>