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8"/>
  </p:notesMasterIdLst>
  <p:handoutMasterIdLst>
    <p:handoutMasterId r:id="rId9"/>
  </p:handoutMasterIdLst>
  <p:sldIdLst>
    <p:sldId id="644" r:id="rId2"/>
    <p:sldId id="642" r:id="rId3"/>
    <p:sldId id="643" r:id="rId4"/>
    <p:sldId id="641" r:id="rId5"/>
    <p:sldId id="645" r:id="rId6"/>
    <p:sldId id="646" r:id="rId7"/>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40949A"/>
    <a:srgbClr val="F2F2F2"/>
    <a:srgbClr val="FF3300"/>
    <a:srgbClr val="FF9900"/>
    <a:srgbClr val="5469A2"/>
    <a:srgbClr val="294171"/>
    <a:srgbClr val="DDDDD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444" autoAdjust="0"/>
  </p:normalViewPr>
  <p:slideViewPr>
    <p:cSldViewPr>
      <p:cViewPr>
        <p:scale>
          <a:sx n="100" d="100"/>
          <a:sy n="100" d="100"/>
        </p:scale>
        <p:origin x="-702" y="-6"/>
      </p:cViewPr>
      <p:guideLst>
        <p:guide orient="horz" pos="4224"/>
        <p:guide pos="1536"/>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7840" cy="464820"/>
          </a:xfrm>
          <a:prstGeom prst="rect">
            <a:avLst/>
          </a:prstGeom>
        </p:spPr>
        <p:txBody>
          <a:bodyPr vert="horz" lIns="93167" tIns="46584" rIns="93167" bIns="46584"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67" tIns="46584" rIns="93167" bIns="46584" rtlCol="0"/>
          <a:lstStyle>
            <a:lvl1pPr algn="r">
              <a:defRPr sz="1200"/>
            </a:lvl1pPr>
          </a:lstStyle>
          <a:p>
            <a:fld id="{C86E9F34-AA71-4B55-B351-582A0031BA93}" type="datetimeFigureOut">
              <a:rPr lang="en-US" smtClean="0"/>
              <a:pPr/>
              <a:t>6/22/2010</a:t>
            </a:fld>
            <a:endParaRPr lang="en-US"/>
          </a:p>
        </p:txBody>
      </p:sp>
      <p:sp>
        <p:nvSpPr>
          <p:cNvPr id="4" name="Footer Placeholder 3"/>
          <p:cNvSpPr>
            <a:spLocks noGrp="1"/>
          </p:cNvSpPr>
          <p:nvPr>
            <p:ph type="ftr" sz="quarter" idx="2"/>
          </p:nvPr>
        </p:nvSpPr>
        <p:spPr>
          <a:xfrm>
            <a:off x="1" y="8829967"/>
            <a:ext cx="3037840" cy="464820"/>
          </a:xfrm>
          <a:prstGeom prst="rect">
            <a:avLst/>
          </a:prstGeom>
        </p:spPr>
        <p:txBody>
          <a:bodyPr vert="horz" lIns="93167" tIns="46584" rIns="93167" bIns="46584"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67" tIns="46584" rIns="93167" bIns="46584" rtlCol="0" anchor="b"/>
          <a:lstStyle>
            <a:lvl1pPr algn="r">
              <a:defRPr sz="1200"/>
            </a:lvl1pPr>
          </a:lstStyle>
          <a:p>
            <a:fld id="{72FA21C5-56C1-44A6-A079-302B9572B789}"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1" y="0"/>
            <a:ext cx="3037840" cy="464820"/>
          </a:xfrm>
          <a:prstGeom prst="rect">
            <a:avLst/>
          </a:prstGeom>
          <a:noFill/>
          <a:ln w="9525">
            <a:noFill/>
            <a:miter lim="800000"/>
            <a:headEnd/>
            <a:tailEnd/>
          </a:ln>
          <a:effectLst/>
        </p:spPr>
        <p:txBody>
          <a:bodyPr vert="horz" wrap="square" lIns="93167" tIns="46584" rIns="93167" bIns="46584" numCol="1" anchor="t" anchorCtr="0" compatLnSpc="1">
            <a:prstTxWarp prst="textNoShape">
              <a:avLst/>
            </a:prstTxWarp>
          </a:bodyPr>
          <a:lstStyle>
            <a:lvl1pPr>
              <a:defRPr sz="1200"/>
            </a:lvl1pPr>
          </a:lstStyle>
          <a:p>
            <a:pPr>
              <a:defRPr/>
            </a:pPr>
            <a:endParaRPr lang="en-US"/>
          </a:p>
        </p:txBody>
      </p:sp>
      <p:sp>
        <p:nvSpPr>
          <p:cNvPr id="27651" name="Rectangle 3"/>
          <p:cNvSpPr>
            <a:spLocks noGrp="1" noChangeArrowheads="1"/>
          </p:cNvSpPr>
          <p:nvPr>
            <p:ph type="dt" idx="1"/>
          </p:nvPr>
        </p:nvSpPr>
        <p:spPr bwMode="auto">
          <a:xfrm>
            <a:off x="3970938" y="0"/>
            <a:ext cx="3037840" cy="464820"/>
          </a:xfrm>
          <a:prstGeom prst="rect">
            <a:avLst/>
          </a:prstGeom>
          <a:noFill/>
          <a:ln w="9525">
            <a:noFill/>
            <a:miter lim="800000"/>
            <a:headEnd/>
            <a:tailEnd/>
          </a:ln>
          <a:effectLst/>
        </p:spPr>
        <p:txBody>
          <a:bodyPr vert="horz" wrap="square" lIns="93167" tIns="46584" rIns="93167" bIns="46584" numCol="1" anchor="t" anchorCtr="0" compatLnSpc="1">
            <a:prstTxWarp prst="textNoShape">
              <a:avLst/>
            </a:prstTxWarp>
          </a:bodyPr>
          <a:lstStyle>
            <a:lvl1pPr algn="r">
              <a:defRPr sz="1200"/>
            </a:lvl1pPr>
          </a:lstStyle>
          <a:p>
            <a:pPr>
              <a:defRPr/>
            </a:pPr>
            <a:endParaRPr lang="en-US"/>
          </a:p>
        </p:txBody>
      </p:sp>
      <p:sp>
        <p:nvSpPr>
          <p:cNvPr id="7172"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701040" y="4415790"/>
            <a:ext cx="5608320" cy="4183380"/>
          </a:xfrm>
          <a:prstGeom prst="rect">
            <a:avLst/>
          </a:prstGeom>
          <a:noFill/>
          <a:ln w="9525">
            <a:noFill/>
            <a:miter lim="800000"/>
            <a:headEnd/>
            <a:tailEnd/>
          </a:ln>
          <a:effectLst/>
        </p:spPr>
        <p:txBody>
          <a:bodyPr vert="horz" wrap="square" lIns="93167" tIns="46584" rIns="93167" bIns="4658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1" y="8829967"/>
            <a:ext cx="3037840" cy="464820"/>
          </a:xfrm>
          <a:prstGeom prst="rect">
            <a:avLst/>
          </a:prstGeom>
          <a:noFill/>
          <a:ln w="9525">
            <a:noFill/>
            <a:miter lim="800000"/>
            <a:headEnd/>
            <a:tailEnd/>
          </a:ln>
          <a:effectLst/>
        </p:spPr>
        <p:txBody>
          <a:bodyPr vert="horz" wrap="square" lIns="93167" tIns="46584" rIns="93167" bIns="46584" numCol="1" anchor="b" anchorCtr="0" compatLnSpc="1">
            <a:prstTxWarp prst="textNoShape">
              <a:avLst/>
            </a:prstTxWarp>
          </a:bodyPr>
          <a:lstStyle>
            <a:lvl1pPr>
              <a:defRPr sz="1200"/>
            </a:lvl1pPr>
          </a:lstStyle>
          <a:p>
            <a:pPr>
              <a:defRPr/>
            </a:pPr>
            <a:endParaRPr lang="en-US"/>
          </a:p>
        </p:txBody>
      </p:sp>
      <p:sp>
        <p:nvSpPr>
          <p:cNvPr id="27655" name="Rectangle 7"/>
          <p:cNvSpPr>
            <a:spLocks noGrp="1" noChangeArrowheads="1"/>
          </p:cNvSpPr>
          <p:nvPr>
            <p:ph type="sldNum" sz="quarter" idx="5"/>
          </p:nvPr>
        </p:nvSpPr>
        <p:spPr bwMode="auto">
          <a:xfrm>
            <a:off x="3970938" y="8829967"/>
            <a:ext cx="3037840" cy="464820"/>
          </a:xfrm>
          <a:prstGeom prst="rect">
            <a:avLst/>
          </a:prstGeom>
          <a:noFill/>
          <a:ln w="9525">
            <a:noFill/>
            <a:miter lim="800000"/>
            <a:headEnd/>
            <a:tailEnd/>
          </a:ln>
          <a:effectLst/>
        </p:spPr>
        <p:txBody>
          <a:bodyPr vert="horz" wrap="square" lIns="93167" tIns="46584" rIns="93167" bIns="46584" numCol="1" anchor="b" anchorCtr="0" compatLnSpc="1">
            <a:prstTxWarp prst="textNoShape">
              <a:avLst/>
            </a:prstTxWarp>
          </a:bodyPr>
          <a:lstStyle>
            <a:lvl1pPr algn="r">
              <a:defRPr sz="1200"/>
            </a:lvl1pPr>
          </a:lstStyle>
          <a:p>
            <a:pPr>
              <a:defRPr/>
            </a:pPr>
            <a:fld id="{D0E3D929-98C8-4E17-93F9-222E2EB2165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p:spPr>
        <p:txBody>
          <a:bodyPr/>
          <a:lstStyle/>
          <a:p>
            <a:endParaRPr lang="en-US" dirty="0" smtClean="0"/>
          </a:p>
        </p:txBody>
      </p:sp>
      <p:sp>
        <p:nvSpPr>
          <p:cNvPr id="41988" name="Slide Number Placeholder 3"/>
          <p:cNvSpPr>
            <a:spLocks noGrp="1"/>
          </p:cNvSpPr>
          <p:nvPr>
            <p:ph type="sldNum" sz="quarter" idx="5"/>
          </p:nvPr>
        </p:nvSpPr>
        <p:spPr>
          <a:noFill/>
        </p:spPr>
        <p:txBody>
          <a:bodyPr/>
          <a:lstStyle/>
          <a:p>
            <a:fld id="{3D79845F-F883-4D35-86A7-93FD2AF56AC7}" type="slidenum">
              <a:rPr lang="en-US" smtClean="0"/>
              <a:pPr/>
              <a:t>1</a:t>
            </a:fld>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a:defRPr/>
            </a:pPr>
            <a:endParaRPr lang="en-US"/>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a:t>Click to edit Master title style</a:t>
            </a:r>
          </a:p>
        </p:txBody>
      </p:sp>
      <p:sp>
        <p:nvSpPr>
          <p:cNvPr id="6"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smtClean="0"/>
              <a:t>3 June 2010</a:t>
            </a:r>
            <a:endParaRPr lang="en-US"/>
          </a:p>
        </p:txBody>
      </p:sp>
      <p:sp>
        <p:nvSpPr>
          <p:cNvPr id="7"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smtClean="0"/>
              <a:t>Technical Advisory Committee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820C95E4-FFD6-4524-8F68-00D041A24D56}"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3 June 2010</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52171C4-D1DC-4246-9991-AEBCED05D448}"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3 June 2010</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6FC2BE4-48FE-4B2C-9ABA-E301E8646B08}"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3 June 2010</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4DAD40B7-50F2-4D42-8863-B54E11CA5182}"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3 June 2010</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80D23F2C-3042-4167-8C30-E294131C2D79}"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7" name="Rectangle 4"/>
          <p:cNvSpPr>
            <a:spLocks noGrp="1" noChangeArrowheads="1"/>
          </p:cNvSpPr>
          <p:nvPr>
            <p:ph type="dt" sz="half" idx="12"/>
          </p:nvPr>
        </p:nvSpPr>
        <p:spPr>
          <a:ln/>
        </p:spPr>
        <p:txBody>
          <a:bodyPr/>
          <a:lstStyle>
            <a:lvl1pPr>
              <a:defRPr/>
            </a:lvl1pPr>
          </a:lstStyle>
          <a:p>
            <a:pPr>
              <a:defRPr/>
            </a:pPr>
            <a:r>
              <a:rPr lang="en-US" smtClean="0"/>
              <a:t>3 June 2010</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8DC3ADDB-C31F-4C1B-B2BA-EC28B5231C29}" type="slidenum">
              <a:rPr lang="en-US"/>
              <a:pPr>
                <a:defRPr/>
              </a:pPr>
              <a:t>‹#›</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9" name="Rectangle 4"/>
          <p:cNvSpPr>
            <a:spLocks noGrp="1" noChangeArrowheads="1"/>
          </p:cNvSpPr>
          <p:nvPr>
            <p:ph type="dt" sz="half" idx="12"/>
          </p:nvPr>
        </p:nvSpPr>
        <p:spPr>
          <a:ln/>
        </p:spPr>
        <p:txBody>
          <a:bodyPr/>
          <a:lstStyle>
            <a:lvl1pPr>
              <a:defRPr/>
            </a:lvl1pPr>
          </a:lstStyle>
          <a:p>
            <a:pPr>
              <a:defRPr/>
            </a:pPr>
            <a:r>
              <a:rPr lang="en-US" smtClean="0"/>
              <a:t>3 June 2010</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8CE9E9F6-49F5-4114-A362-305DADBA002F}" type="slidenum">
              <a:rPr lang="en-US"/>
              <a:pPr>
                <a:defRPr/>
              </a:pPr>
              <a:t>‹#›</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5" name="Rectangle 4"/>
          <p:cNvSpPr>
            <a:spLocks noGrp="1" noChangeArrowheads="1"/>
          </p:cNvSpPr>
          <p:nvPr>
            <p:ph type="dt" sz="half" idx="12"/>
          </p:nvPr>
        </p:nvSpPr>
        <p:spPr>
          <a:ln/>
        </p:spPr>
        <p:txBody>
          <a:bodyPr/>
          <a:lstStyle>
            <a:lvl1pPr>
              <a:defRPr/>
            </a:lvl1pPr>
          </a:lstStyle>
          <a:p>
            <a:pPr>
              <a:defRPr/>
            </a:pPr>
            <a:r>
              <a:rPr lang="en-US" smtClean="0"/>
              <a:t>3 June 2010</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1F4A94A4-2AE7-42F0-BA7D-E2161122873D}" type="slidenum">
              <a:rPr lang="en-US"/>
              <a:pPr>
                <a:defRPr/>
              </a:pPr>
              <a:t>‹#›</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4" name="Rectangle 4"/>
          <p:cNvSpPr>
            <a:spLocks noGrp="1" noChangeArrowheads="1"/>
          </p:cNvSpPr>
          <p:nvPr>
            <p:ph type="dt" sz="half" idx="12"/>
          </p:nvPr>
        </p:nvSpPr>
        <p:spPr>
          <a:ln/>
        </p:spPr>
        <p:txBody>
          <a:bodyPr/>
          <a:lstStyle>
            <a:lvl1pPr>
              <a:defRPr/>
            </a:lvl1pPr>
          </a:lstStyle>
          <a:p>
            <a:pPr>
              <a:defRPr/>
            </a:pPr>
            <a:r>
              <a:rPr lang="en-US" smtClean="0"/>
              <a:t>3 June 2010</a:t>
            </a: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B08E11B0-0250-40B1-B28C-08004C5F8C3C}"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7" name="Rectangle 4"/>
          <p:cNvSpPr>
            <a:spLocks noGrp="1" noChangeArrowheads="1"/>
          </p:cNvSpPr>
          <p:nvPr>
            <p:ph type="dt" sz="half" idx="12"/>
          </p:nvPr>
        </p:nvSpPr>
        <p:spPr>
          <a:ln/>
        </p:spPr>
        <p:txBody>
          <a:bodyPr/>
          <a:lstStyle>
            <a:lvl1pPr>
              <a:defRPr/>
            </a:lvl1pPr>
          </a:lstStyle>
          <a:p>
            <a:pPr>
              <a:defRPr/>
            </a:pPr>
            <a:r>
              <a:rPr lang="en-US" smtClean="0"/>
              <a:t>3 June 2010</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038CF0AE-3F7E-4BE2-82B8-85241F812761}"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7" name="Rectangle 4"/>
          <p:cNvSpPr>
            <a:spLocks noGrp="1" noChangeArrowheads="1"/>
          </p:cNvSpPr>
          <p:nvPr>
            <p:ph type="dt" sz="half" idx="12"/>
          </p:nvPr>
        </p:nvSpPr>
        <p:spPr>
          <a:ln/>
        </p:spPr>
        <p:txBody>
          <a:bodyPr/>
          <a:lstStyle>
            <a:lvl1pPr>
              <a:defRPr/>
            </a:lvl1pPr>
          </a:lstStyle>
          <a:p>
            <a:pPr>
              <a:defRPr/>
            </a:pPr>
            <a:r>
              <a:rPr lang="en-US" smtClean="0"/>
              <a:t>3 June 2010</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BF137BB1-540C-479D-8F2C-E75F6EA92CF4}" type="slidenum">
              <a:rPr lang="en-US"/>
              <a:pPr>
                <a:defRPr/>
              </a:pPr>
              <a:t>‹#›</a:t>
            </a:fld>
            <a:endParaRPr lang="en-US"/>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a:defRPr/>
            </a:pPr>
            <a:endParaRPr lang="en-US"/>
          </a:p>
        </p:txBody>
      </p:sp>
      <p:pic>
        <p:nvPicPr>
          <p:cNvPr id="1029" name="Picture 8" descr="logo_C"/>
          <p:cNvPicPr>
            <a:picLocks noChangeAspect="1" noChangeArrowheads="1"/>
          </p:cNvPicPr>
          <p:nvPr/>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r>
              <a:rPr lang="en-US" smtClean="0"/>
              <a:t>Technical Advisory Committee</a:t>
            </a:r>
            <a:endParaRPr lang="en-US"/>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r>
              <a:rPr lang="en-US" smtClean="0"/>
              <a:t>3 June 2010</a:t>
            </a:r>
            <a:endParaRPr lang="en-US"/>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a:defRPr/>
            </a:pPr>
            <a:endParaRPr lang="en-US"/>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a:defRPr/>
            </a:pPr>
            <a:fld id="{0F9EB81D-DC81-4F7F-BC0A-688AEE598DC6}" type="slidenum">
              <a:rPr lang="en-US" sz="1200"/>
              <a:pPr algn="ctr">
                <a:defRPr/>
              </a:pPr>
              <a:t>‹#›</a:t>
            </a:fld>
            <a:endParaRPr lang="en-US" sz="1200"/>
          </a:p>
        </p:txBody>
      </p:sp>
    </p:spTree>
  </p:cSld>
  <p:clrMap bg1="lt1" tx1="dk1" bg2="lt2" tx2="dk2" accent1="accent1" accent2="accent2" accent3="accent3" accent4="accent4" accent5="accent5" accent6="accent6" hlink="hlink" folHlink="folHlink"/>
  <p:sldLayoutIdLst>
    <p:sldLayoutId id="2147483696"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p:txStyles>
    <p:title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8"/>
          <p:cNvSpPr>
            <a:spLocks noGrp="1" noChangeArrowheads="1"/>
          </p:cNvSpPr>
          <p:nvPr>
            <p:ph type="ctrTitle"/>
          </p:nvPr>
        </p:nvSpPr>
        <p:spPr>
          <a:xfrm>
            <a:off x="457200" y="2038350"/>
            <a:ext cx="8153400" cy="1238250"/>
          </a:xfrm>
        </p:spPr>
        <p:txBody>
          <a:bodyPr/>
          <a:lstStyle/>
          <a:p>
            <a:pPr algn="ctr" eaLnBrk="1" hangingPunct="1"/>
            <a:r>
              <a:rPr lang="en-US" dirty="0" smtClean="0"/>
              <a:t>Expectations for COP Entries</a:t>
            </a:r>
            <a:endParaRPr lang="en-US" sz="2400" dirty="0" smtClean="0"/>
          </a:p>
        </p:txBody>
      </p:sp>
      <p:sp>
        <p:nvSpPr>
          <p:cNvPr id="7171" name="Rectangle 20"/>
          <p:cNvSpPr>
            <a:spLocks noGrp="1" noChangeArrowheads="1"/>
          </p:cNvSpPr>
          <p:nvPr>
            <p:ph type="subTitle" idx="1"/>
          </p:nvPr>
        </p:nvSpPr>
        <p:spPr>
          <a:xfrm>
            <a:off x="304800" y="3886200"/>
            <a:ext cx="8382000" cy="2438400"/>
          </a:xfrm>
        </p:spPr>
        <p:txBody>
          <a:bodyPr/>
          <a:lstStyle/>
          <a:p>
            <a:pPr algn="ctr" eaLnBrk="1" hangingPunct="1"/>
            <a:endParaRPr lang="en-US" b="1" dirty="0" smtClean="0"/>
          </a:p>
          <a:p>
            <a:pPr algn="ctr" eaLnBrk="1" hangingPunct="1">
              <a:spcBef>
                <a:spcPct val="50000"/>
              </a:spcBef>
            </a:pPr>
            <a:endParaRPr lang="en-US" b="1" dirty="0" smtClean="0"/>
          </a:p>
          <a:p>
            <a:pPr algn="ctr" eaLnBrk="1" hangingPunct="1">
              <a:spcBef>
                <a:spcPct val="50000"/>
              </a:spcBef>
            </a:pPr>
            <a:r>
              <a:rPr lang="en-US" b="1" dirty="0" smtClean="0"/>
              <a:t>NATF</a:t>
            </a:r>
          </a:p>
          <a:p>
            <a:pPr algn="ctr" eaLnBrk="1" hangingPunct="1">
              <a:spcBef>
                <a:spcPct val="50000"/>
              </a:spcBef>
            </a:pPr>
            <a:r>
              <a:rPr lang="en-US" b="1" dirty="0" smtClean="0"/>
              <a:t>June 23, 2010</a:t>
            </a:r>
            <a:endParaRPr lang="en-U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Principles</a:t>
            </a:r>
            <a:endParaRPr lang="en-US" dirty="0"/>
          </a:p>
        </p:txBody>
      </p:sp>
      <p:sp>
        <p:nvSpPr>
          <p:cNvPr id="3" name="Content Placeholder 2"/>
          <p:cNvSpPr>
            <a:spLocks noGrp="1"/>
          </p:cNvSpPr>
          <p:nvPr>
            <p:ph idx="1"/>
          </p:nvPr>
        </p:nvSpPr>
        <p:spPr>
          <a:xfrm>
            <a:off x="457200" y="1066800"/>
            <a:ext cx="8229600" cy="5029200"/>
          </a:xfrm>
        </p:spPr>
        <p:txBody>
          <a:bodyPr/>
          <a:lstStyle/>
          <a:p>
            <a:pPr lvl="0"/>
            <a:r>
              <a:rPr lang="en-US" sz="2400" dirty="0" smtClean="0"/>
              <a:t>ERCOT expects each QSE to submit a COP that describes the Resource Status and resource capabilities based on the QSE’s anticipated or expected operating conditions for each of its Generation Resources and Load Resources in each of the hours covered by the updated COP.  </a:t>
            </a:r>
          </a:p>
          <a:p>
            <a:pPr>
              <a:buNone/>
            </a:pPr>
            <a:endParaRPr lang="en-US" sz="2400" dirty="0" smtClean="0"/>
          </a:p>
          <a:p>
            <a:r>
              <a:rPr lang="en-US" sz="2400" dirty="0" smtClean="0"/>
              <a:t>QSEs </a:t>
            </a:r>
            <a:r>
              <a:rPr lang="en-US" sz="2400" dirty="0" smtClean="0"/>
              <a:t>and WGR owners should provide their best estimate for HSL consistent with expected meteorological, regulatory and physical conditions associated with the WGR for all hours in the COP reporting period.</a:t>
            </a:r>
          </a:p>
          <a:p>
            <a:endParaRPr lang="en-US" dirty="0" smtClean="0"/>
          </a:p>
          <a:p>
            <a:endParaRPr lang="en-US" dirty="0"/>
          </a:p>
        </p:txBody>
      </p:sp>
      <p:sp>
        <p:nvSpPr>
          <p:cNvPr id="4" name="Footer Placeholder 3"/>
          <p:cNvSpPr>
            <a:spLocks noGrp="1"/>
          </p:cNvSpPr>
          <p:nvPr>
            <p:ph type="ftr" sz="quarter" idx="11"/>
          </p:nvPr>
        </p:nvSpPr>
        <p:spPr/>
        <p:txBody>
          <a:bodyPr/>
          <a:lstStyle/>
          <a:p>
            <a:r>
              <a:rPr lang="en-US" dirty="0" smtClean="0"/>
              <a:t>Nodal Advisory Task Force</a:t>
            </a:r>
          </a:p>
        </p:txBody>
      </p:sp>
      <p:sp>
        <p:nvSpPr>
          <p:cNvPr id="5" name="Date Placeholder 4"/>
          <p:cNvSpPr>
            <a:spLocks noGrp="1"/>
          </p:cNvSpPr>
          <p:nvPr>
            <p:ph type="dt" sz="half" idx="12"/>
          </p:nvPr>
        </p:nvSpPr>
        <p:spPr/>
        <p:txBody>
          <a:bodyPr/>
          <a:lstStyle/>
          <a:p>
            <a:pPr>
              <a:defRPr/>
            </a:pPr>
            <a:r>
              <a:rPr lang="en-US" dirty="0" smtClean="0"/>
              <a:t>23 June 2010</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Combined Cycle Trains</a:t>
            </a:r>
            <a:endParaRPr lang="en-US" dirty="0"/>
          </a:p>
        </p:txBody>
      </p:sp>
      <p:sp>
        <p:nvSpPr>
          <p:cNvPr id="3" name="Content Placeholder 2"/>
          <p:cNvSpPr>
            <a:spLocks noGrp="1"/>
          </p:cNvSpPr>
          <p:nvPr>
            <p:ph idx="1"/>
          </p:nvPr>
        </p:nvSpPr>
        <p:spPr>
          <a:xfrm>
            <a:off x="457200" y="1066800"/>
            <a:ext cx="8229600" cy="5105400"/>
          </a:xfrm>
        </p:spPr>
        <p:txBody>
          <a:bodyPr/>
          <a:lstStyle/>
          <a:p>
            <a:r>
              <a:rPr lang="en-US" sz="1800" dirty="0" smtClean="0"/>
              <a:t>The following rules should be applied by the QSE when reporting the Resource Status for CCGR configurations in its COP:</a:t>
            </a:r>
          </a:p>
          <a:p>
            <a:pPr lvl="1"/>
            <a:r>
              <a:rPr lang="en-US" sz="1800" dirty="0" smtClean="0"/>
              <a:t>For those COP reporting hours that the QSE expects to commit a CCGR configuration for ERCOT operations, the QSE should show the committed CCGR configuration to be in an appropriate On-Line Resource Status (i.e. ON, ONREG etc).  All other CCGRs configurations in the CCT should be shown with a Resource Status of OUT in that hour.</a:t>
            </a:r>
          </a:p>
          <a:p>
            <a:pPr lvl="1"/>
            <a:r>
              <a:rPr lang="en-US" sz="1800" dirty="0" smtClean="0"/>
              <a:t>If the QSE does not intend to commit a CCT in a COP reporting hour, the CCGR configurations that are available should be reported in the COP as OFF and those CCGR configurations that are unavailable should be reported as OUT.</a:t>
            </a:r>
          </a:p>
          <a:p>
            <a:pPr lvl="1"/>
            <a:r>
              <a:rPr lang="en-US" sz="1800" dirty="0" smtClean="0"/>
              <a:t>If a CCGR configuration is RUC committed in a COP reporting hour, the QSE should show the Resource Status for the committed CCGR configuration as ONRUC.  All other CCGR configurations should be reported as OUT in a RUC committed </a:t>
            </a:r>
            <a:r>
              <a:rPr lang="en-US" dirty="0" smtClean="0"/>
              <a:t>hour.</a:t>
            </a:r>
          </a:p>
          <a:p>
            <a:endParaRPr lang="en-US" dirty="0"/>
          </a:p>
        </p:txBody>
      </p:sp>
      <p:sp>
        <p:nvSpPr>
          <p:cNvPr id="4" name="Footer Placeholder 3"/>
          <p:cNvSpPr>
            <a:spLocks noGrp="1"/>
          </p:cNvSpPr>
          <p:nvPr>
            <p:ph type="ftr" sz="quarter" idx="11"/>
          </p:nvPr>
        </p:nvSpPr>
        <p:spPr/>
        <p:txBody>
          <a:bodyPr/>
          <a:lstStyle/>
          <a:p>
            <a:r>
              <a:rPr lang="en-US" dirty="0" smtClean="0"/>
              <a:t>Nodal Advisory Task Force</a:t>
            </a:r>
          </a:p>
        </p:txBody>
      </p:sp>
      <p:sp>
        <p:nvSpPr>
          <p:cNvPr id="5" name="Date Placeholder 4"/>
          <p:cNvSpPr>
            <a:spLocks noGrp="1"/>
          </p:cNvSpPr>
          <p:nvPr>
            <p:ph type="dt" sz="half" idx="12"/>
          </p:nvPr>
        </p:nvSpPr>
        <p:spPr/>
        <p:txBody>
          <a:bodyPr/>
          <a:lstStyle/>
          <a:p>
            <a:pPr>
              <a:defRPr/>
            </a:pPr>
            <a:r>
              <a:rPr lang="en-US" dirty="0" smtClean="0"/>
              <a:t>23 June 2010</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RUC</a:t>
            </a:r>
            <a:endParaRPr lang="en-US" dirty="0"/>
          </a:p>
        </p:txBody>
      </p:sp>
      <p:sp>
        <p:nvSpPr>
          <p:cNvPr id="3" name="Content Placeholder 2"/>
          <p:cNvSpPr>
            <a:spLocks noGrp="1"/>
          </p:cNvSpPr>
          <p:nvPr>
            <p:ph idx="1"/>
          </p:nvPr>
        </p:nvSpPr>
        <p:spPr/>
        <p:txBody>
          <a:bodyPr/>
          <a:lstStyle/>
          <a:p>
            <a:r>
              <a:rPr lang="en-US" sz="1600" dirty="0" smtClean="0"/>
              <a:t>For Resources that are committed in specific hours of an Operating Day by a RUC process for the purpose of meeting ERCOT System capacity requirements</a:t>
            </a:r>
          </a:p>
          <a:p>
            <a:pPr lvl="1"/>
            <a:r>
              <a:rPr lang="en-US" sz="1600" dirty="0" smtClean="0"/>
              <a:t>the QSE must report a COP Resource Status of ONRUC in the commitment hours.</a:t>
            </a:r>
          </a:p>
          <a:p>
            <a:pPr lvl="1"/>
            <a:r>
              <a:rPr lang="en-US" sz="1600" dirty="0" smtClean="0"/>
              <a:t>In each RUC commitment hour the Ancillary Service Resource Responsibility Capacity for each Ancillary Service must equal to zero MW.  Failure to do so will result in the COP update being rejected.</a:t>
            </a:r>
          </a:p>
          <a:p>
            <a:r>
              <a:rPr lang="en-US" sz="1600" dirty="0" smtClean="0"/>
              <a:t>For Resources that are committed by a RUC process for the purpose of providing a specified Ancillary Service:</a:t>
            </a:r>
          </a:p>
          <a:p>
            <a:pPr lvl="1"/>
            <a:r>
              <a:rPr lang="en-US" sz="1600" dirty="0" smtClean="0"/>
              <a:t>the QSE must report a Resource Status of ONRUC in the commitment hours.</a:t>
            </a:r>
          </a:p>
          <a:p>
            <a:pPr lvl="1"/>
            <a:r>
              <a:rPr lang="en-US" sz="1600" dirty="0" smtClean="0"/>
              <a:t>In each RUC commitment hour the QSE must report in its COP the commitment specified Ancillary Service Resource Responsibility in the amount specified in the ERCOT RUC commitment.  Failure to do so will result in the COP update being rejected.</a:t>
            </a:r>
          </a:p>
          <a:p>
            <a:pPr lvl="1"/>
            <a:r>
              <a:rPr lang="en-US" sz="1600" dirty="0" smtClean="0"/>
              <a:t>Resources that receive a RUC instruction to provide an Ancillary Service may not move that AS Responsibility to another Resource or QSE during the RUC commitment period.</a:t>
            </a:r>
            <a:endParaRPr lang="en-US" sz="1600" dirty="0"/>
          </a:p>
        </p:txBody>
      </p:sp>
      <p:sp>
        <p:nvSpPr>
          <p:cNvPr id="4" name="Footer Placeholder 3"/>
          <p:cNvSpPr>
            <a:spLocks noGrp="1"/>
          </p:cNvSpPr>
          <p:nvPr>
            <p:ph type="ftr" sz="quarter" idx="11"/>
          </p:nvPr>
        </p:nvSpPr>
        <p:spPr/>
        <p:txBody>
          <a:bodyPr/>
          <a:lstStyle/>
          <a:p>
            <a:r>
              <a:rPr lang="en-US" dirty="0" smtClean="0"/>
              <a:t>Nodal Advisory Task Force</a:t>
            </a:r>
          </a:p>
        </p:txBody>
      </p:sp>
      <p:sp>
        <p:nvSpPr>
          <p:cNvPr id="5" name="Date Placeholder 4"/>
          <p:cNvSpPr>
            <a:spLocks noGrp="1"/>
          </p:cNvSpPr>
          <p:nvPr>
            <p:ph type="dt" sz="half" idx="12"/>
          </p:nvPr>
        </p:nvSpPr>
        <p:spPr/>
        <p:txBody>
          <a:bodyPr/>
          <a:lstStyle/>
          <a:p>
            <a:pPr>
              <a:defRPr/>
            </a:pPr>
            <a:r>
              <a:rPr lang="en-US" dirty="0" smtClean="0"/>
              <a:t>23 June 2010</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Timing of COP Updates</a:t>
            </a:r>
            <a:endParaRPr lang="en-US" dirty="0"/>
          </a:p>
        </p:txBody>
      </p:sp>
      <p:sp>
        <p:nvSpPr>
          <p:cNvPr id="3" name="Content Placeholder 2"/>
          <p:cNvSpPr>
            <a:spLocks noGrp="1"/>
          </p:cNvSpPr>
          <p:nvPr>
            <p:ph idx="1"/>
          </p:nvPr>
        </p:nvSpPr>
        <p:spPr/>
        <p:txBody>
          <a:bodyPr/>
          <a:lstStyle/>
          <a:p>
            <a:r>
              <a:rPr lang="en-US" sz="2800" b="0" dirty="0" smtClean="0"/>
              <a:t>Except </a:t>
            </a:r>
            <a:r>
              <a:rPr lang="en-US" sz="2800" b="0" dirty="0" smtClean="0"/>
              <a:t>for Forced </a:t>
            </a:r>
            <a:r>
              <a:rPr lang="en-US" sz="2800" b="0" dirty="0" smtClean="0"/>
              <a:t>Outages</a:t>
            </a:r>
            <a:r>
              <a:rPr lang="en-US" sz="2800" b="0" dirty="0" smtClean="0"/>
              <a:t>,</a:t>
            </a:r>
            <a:r>
              <a:rPr lang="en-US" sz="2800" b="0" dirty="0" smtClean="0"/>
              <a:t> QSEs are expected to honor the Generation Resource’s temporal constraints when updating the COP.</a:t>
            </a:r>
          </a:p>
          <a:p>
            <a:r>
              <a:rPr lang="en-US" sz="2800" b="0" dirty="0" smtClean="0"/>
              <a:t>For example, the QSE is expected to honor the temporal constraint for start-up time.  In other words the status change hour must be sufficiently far in the future such that if ERCOT rejects the de-commitment ----- sufficient time remains to start the Generation Resource if needed by RUC.</a:t>
            </a:r>
            <a:endParaRPr lang="en-US" sz="2800" b="0" dirty="0" smtClean="0"/>
          </a:p>
        </p:txBody>
      </p:sp>
      <p:sp>
        <p:nvSpPr>
          <p:cNvPr id="4" name="Footer Placeholder 3"/>
          <p:cNvSpPr>
            <a:spLocks noGrp="1"/>
          </p:cNvSpPr>
          <p:nvPr>
            <p:ph type="ftr" sz="quarter" idx="11"/>
          </p:nvPr>
        </p:nvSpPr>
        <p:spPr/>
        <p:txBody>
          <a:bodyPr/>
          <a:lstStyle/>
          <a:p>
            <a:r>
              <a:rPr lang="en-US" dirty="0" smtClean="0"/>
              <a:t>Nodal Advisory Task Force</a:t>
            </a:r>
          </a:p>
        </p:txBody>
      </p:sp>
      <p:sp>
        <p:nvSpPr>
          <p:cNvPr id="5" name="Date Placeholder 4"/>
          <p:cNvSpPr>
            <a:spLocks noGrp="1"/>
          </p:cNvSpPr>
          <p:nvPr>
            <p:ph type="dt" sz="half" idx="12"/>
          </p:nvPr>
        </p:nvSpPr>
        <p:spPr/>
        <p:txBody>
          <a:bodyPr/>
          <a:lstStyle/>
          <a:p>
            <a:pPr>
              <a:defRPr/>
            </a:pPr>
            <a:r>
              <a:rPr lang="en-US" dirty="0" smtClean="0"/>
              <a:t>23 June 2010</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pPr>
              <a:buNone/>
            </a:pPr>
            <a:endParaRPr lang="en-US" dirty="0" smtClean="0"/>
          </a:p>
          <a:p>
            <a:pPr>
              <a:buNone/>
            </a:pPr>
            <a:r>
              <a:rPr lang="en-US" dirty="0" smtClean="0"/>
              <a:t>Provide comments by COB June 30, 2010.</a:t>
            </a:r>
          </a:p>
          <a:p>
            <a:pPr>
              <a:buNone/>
            </a:pPr>
            <a:endParaRPr lang="en-US" dirty="0" smtClean="0"/>
          </a:p>
          <a:p>
            <a:pPr>
              <a:buNone/>
            </a:pPr>
            <a:r>
              <a:rPr lang="en-US" dirty="0" smtClean="0"/>
              <a:t>Review comments and revisions at July 9 NATF.</a:t>
            </a:r>
            <a:endParaRPr lang="en-US" dirty="0"/>
          </a:p>
        </p:txBody>
      </p:sp>
      <p:sp>
        <p:nvSpPr>
          <p:cNvPr id="4" name="Footer Placeholder 3"/>
          <p:cNvSpPr>
            <a:spLocks noGrp="1"/>
          </p:cNvSpPr>
          <p:nvPr>
            <p:ph type="ftr" sz="quarter" idx="11"/>
          </p:nvPr>
        </p:nvSpPr>
        <p:spPr/>
        <p:txBody>
          <a:bodyPr/>
          <a:lstStyle/>
          <a:p>
            <a:r>
              <a:rPr lang="en-US" dirty="0" smtClean="0"/>
              <a:t>Nodal Advisory Task Force</a:t>
            </a:r>
          </a:p>
        </p:txBody>
      </p:sp>
      <p:sp>
        <p:nvSpPr>
          <p:cNvPr id="5" name="Date Placeholder 4"/>
          <p:cNvSpPr>
            <a:spLocks noGrp="1"/>
          </p:cNvSpPr>
          <p:nvPr>
            <p:ph type="dt" sz="half" idx="12"/>
          </p:nvPr>
        </p:nvSpPr>
        <p:spPr/>
        <p:txBody>
          <a:bodyPr/>
          <a:lstStyle/>
          <a:p>
            <a:pPr>
              <a:defRPr/>
            </a:pPr>
            <a:r>
              <a:rPr lang="en-US" dirty="0" smtClean="0"/>
              <a:t>23 June 2010</a:t>
            </a:r>
            <a:endParaRPr lang="en-US" dirty="0"/>
          </a:p>
        </p:txBody>
      </p:sp>
    </p:spTree>
  </p:cSld>
  <p:clrMapOvr>
    <a:masterClrMapping/>
  </p:clrMapOvr>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16168</TotalTime>
  <Words>568</Words>
  <Application>Microsoft Office PowerPoint</Application>
  <PresentationFormat>On-screen Show (4:3)</PresentationFormat>
  <Paragraphs>41</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Custom Design</vt:lpstr>
      <vt:lpstr>Expectations for COP Entries</vt:lpstr>
      <vt:lpstr>Principles</vt:lpstr>
      <vt:lpstr>Combined Cycle Trains</vt:lpstr>
      <vt:lpstr>RUC</vt:lpstr>
      <vt:lpstr>Timing of COP Updates</vt:lpstr>
      <vt:lpstr>Questions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
  <cp:lastModifiedBy>KRR</cp:lastModifiedBy>
  <cp:revision>643</cp:revision>
  <dcterms:created xsi:type="dcterms:W3CDTF">2005-04-21T14:28:35Z</dcterms:created>
  <dcterms:modified xsi:type="dcterms:W3CDTF">2010-06-22T21:41:31Z</dcterms:modified>
</cp:coreProperties>
</file>