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66" r:id="rId2"/>
    <p:sldId id="333" r:id="rId3"/>
    <p:sldId id="334" r:id="rId4"/>
    <p:sldId id="335" r:id="rId5"/>
    <p:sldId id="341" r:id="rId6"/>
    <p:sldId id="340" r:id="rId7"/>
    <p:sldId id="336" r:id="rId8"/>
    <p:sldId id="337" r:id="rId9"/>
    <p:sldId id="338" r:id="rId10"/>
    <p:sldId id="339" r:id="rId11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40949A"/>
    <a:srgbClr val="0000CC"/>
    <a:srgbClr val="FF3300"/>
    <a:srgbClr val="FF9900"/>
    <a:srgbClr val="5469A2"/>
    <a:srgbClr val="294171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77" d="100"/>
          <a:sy n="77" d="100"/>
        </p:scale>
        <p:origin x="-1326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90A30370-06A2-43A9-A869-042174913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C063A5-425B-484E-ADB0-C026ACF7609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DF987F-9AE7-4EB9-B577-657BDB8F2E64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D01D08-BF98-4E1C-AF99-30085D8A62E4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8C804-3A47-4F82-9336-6DE10E496FC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359C89-6952-4473-A70C-DCC02BC509C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970AF-307D-40FE-AA55-DB2C00289E2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C8E24-FC6F-4FD6-840A-14DCBD5FE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79824-D512-47B2-8077-15C69FE81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74EA1-9329-4D89-8339-4DF26A9D8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6D105-D06D-4542-B502-4B829AC31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2A8A3-0258-41A7-BAFE-7092704ED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E8D57-8069-45B7-B570-F107267479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11C3C-1295-4452-9796-6028BFE9B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DDCE7-F00D-43F0-A044-A26F72A8D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C88B7-6BDD-4FCE-B75A-44A940A04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0348-0715-4FBA-89C8-B44CDBB78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ACCDF-F834-48CD-8E00-FB903282A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1451-BE78-40C2-8715-5FDDFCA27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65924-80F4-489B-B855-E8E858B7F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F04B26CF-899D-458A-AE60-2E4176D38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8C6E207E-B7DB-4E7D-BC97-2124D691C420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80" r:id="rId13"/>
    <p:sldLayoutId id="2147483881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200775" cy="1238250"/>
          </a:xfrm>
        </p:spPr>
        <p:txBody>
          <a:bodyPr/>
          <a:lstStyle/>
          <a:p>
            <a:pPr eaLnBrk="1" hangingPunct="1"/>
            <a:r>
              <a:rPr lang="en-US" sz="3200" smtClean="0"/>
              <a:t>2011 Project Prioritization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496050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Troy Anderson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ERCOT Program Management Office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June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685800"/>
          </a:xfrm>
        </p:spPr>
        <p:txBody>
          <a:bodyPr/>
          <a:lstStyle/>
          <a:p>
            <a:r>
              <a:rPr lang="en-US" smtClean="0"/>
              <a:t>Nodal Parking Deck – Possible Additions</a:t>
            </a:r>
          </a:p>
        </p:txBody>
      </p:sp>
      <p:sp>
        <p:nvSpPr>
          <p:cNvPr id="14339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19 April 2010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14400"/>
          <a:ext cx="8534400" cy="47501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869975"/>
                <a:gridCol w="5664425"/>
              </a:tblGrid>
              <a:tr h="64609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Title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Current Status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</a:tr>
              <a:tr h="621336">
                <a:tc>
                  <a:txBody>
                    <a:bodyPr/>
                    <a:lstStyle/>
                    <a:p>
                      <a:r>
                        <a:rPr lang="en-US" sz="1050" b="0" dirty="0" smtClean="0"/>
                        <a:t>NPRR218 – Resolution</a:t>
                      </a:r>
                      <a:r>
                        <a:rPr lang="en-US" sz="1050" b="0" baseline="0" dirty="0" smtClean="0"/>
                        <a:t> of Alignment A71 – Add Protocol Description of the Power Balance Penalty Factor Used in SCED</a:t>
                      </a:r>
                      <a:endParaRPr 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0" dirty="0" smtClean="0"/>
                        <a:t>Possible gray-box of language</a:t>
                      </a:r>
                      <a:endParaRPr lang="en-US" sz="1050" b="0" dirty="0"/>
                    </a:p>
                  </a:txBody>
                  <a:tcPr anchor="ctr"/>
                </a:tc>
              </a:tr>
              <a:tr h="415904">
                <a:tc>
                  <a:txBody>
                    <a:bodyPr/>
                    <a:lstStyle/>
                    <a:p>
                      <a:r>
                        <a:rPr lang="en-US" sz="1050" b="0" dirty="0" smtClean="0"/>
                        <a:t>NPRR219 – Alignment</a:t>
                      </a:r>
                      <a:r>
                        <a:rPr lang="en-US" sz="1050" b="0" baseline="0" dirty="0" smtClean="0"/>
                        <a:t> – TSPs Must Submit Outages for Resource Owned Equipment…</a:t>
                      </a:r>
                      <a:endParaRPr 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smtClean="0"/>
                        <a:t>Possible gray-box of language</a:t>
                      </a:r>
                    </a:p>
                  </a:txBody>
                  <a:tcPr anchor="ctr"/>
                </a:tc>
              </a:tr>
              <a:tr h="415904">
                <a:tc>
                  <a:txBody>
                    <a:bodyPr/>
                    <a:lstStyle/>
                    <a:p>
                      <a:r>
                        <a:rPr lang="en-US" sz="1050" b="0" dirty="0" smtClean="0"/>
                        <a:t>Wind Cost</a:t>
                      </a:r>
                      <a:r>
                        <a:rPr lang="en-US" sz="1050" b="0" baseline="0" dirty="0" smtClean="0"/>
                        <a:t> Allocation</a:t>
                      </a:r>
                      <a:endParaRPr 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0" dirty="0" smtClean="0"/>
                        <a:t>High</a:t>
                      </a:r>
                      <a:r>
                        <a:rPr lang="en-US" sz="1050" b="0" baseline="0" dirty="0" smtClean="0"/>
                        <a:t> level impact a</a:t>
                      </a:r>
                      <a:r>
                        <a:rPr lang="en-US" sz="1050" b="0" dirty="0" smtClean="0"/>
                        <a:t>ssessment  of two</a:t>
                      </a:r>
                      <a:r>
                        <a:rPr lang="en-US" sz="1050" b="0" baseline="0" dirty="0" smtClean="0"/>
                        <a:t> options is near completion</a:t>
                      </a:r>
                      <a:endParaRPr lang="en-US" sz="1050" b="0" dirty="0"/>
                    </a:p>
                  </a:txBody>
                  <a:tcPr anchor="ctr"/>
                </a:tc>
              </a:tr>
              <a:tr h="415904">
                <a:tc>
                  <a:txBody>
                    <a:bodyPr/>
                    <a:lstStyle/>
                    <a:p>
                      <a:r>
                        <a:rPr lang="en-US" sz="1050" b="0" dirty="0" smtClean="0"/>
                        <a:t>Deferred</a:t>
                      </a:r>
                      <a:r>
                        <a:rPr lang="en-US" sz="1050" b="0" baseline="0" dirty="0" smtClean="0"/>
                        <a:t> NOGRR025 Reports</a:t>
                      </a:r>
                      <a:endParaRPr 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smtClean="0"/>
                        <a:t>Draft NPRR in progress to gray-box reports planned for delivery</a:t>
                      </a:r>
                      <a:r>
                        <a:rPr lang="en-US" sz="1050" b="0" baseline="0" dirty="0" smtClean="0"/>
                        <a:t> after Nodal go-live</a:t>
                      </a:r>
                      <a:endParaRPr lang="en-US" sz="1050" b="0" dirty="0" smtClean="0"/>
                    </a:p>
                  </a:txBody>
                  <a:tcPr anchor="ctr"/>
                </a:tc>
              </a:tr>
              <a:tr h="464832">
                <a:tc>
                  <a:txBody>
                    <a:bodyPr/>
                    <a:lstStyle/>
                    <a:p>
                      <a:r>
                        <a:rPr lang="en-US" sz="1050" b="0" dirty="0" smtClean="0"/>
                        <a:t>NMMS API</a:t>
                      </a:r>
                      <a:endParaRPr 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0" dirty="0" smtClean="0"/>
                        <a:t>Pending consideration</a:t>
                      </a:r>
                      <a:r>
                        <a:rPr lang="en-US" sz="1050" b="0" baseline="0" dirty="0" smtClean="0"/>
                        <a:t> as part of post-go-live release</a:t>
                      </a:r>
                      <a:endParaRPr lang="en-US" sz="1050" b="0" dirty="0"/>
                    </a:p>
                  </a:txBody>
                  <a:tcPr anchor="ctr"/>
                </a:tc>
              </a:tr>
              <a:tr h="464832">
                <a:tc>
                  <a:txBody>
                    <a:bodyPr/>
                    <a:lstStyle/>
                    <a:p>
                      <a:r>
                        <a:rPr lang="en-US" sz="1050" b="0" dirty="0" smtClean="0"/>
                        <a:t>CRR API</a:t>
                      </a:r>
                      <a:endParaRPr 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smtClean="0"/>
                        <a:t>Pending consideration</a:t>
                      </a:r>
                      <a:r>
                        <a:rPr lang="en-US" sz="1050" b="0" baseline="0" dirty="0" smtClean="0"/>
                        <a:t> as part of post-go-live release</a:t>
                      </a:r>
                      <a:endParaRPr lang="en-US" sz="1050" b="0" dirty="0" smtClean="0"/>
                    </a:p>
                  </a:txBody>
                  <a:tcPr anchor="ctr"/>
                </a:tc>
              </a:tr>
              <a:tr h="415904">
                <a:tc>
                  <a:txBody>
                    <a:bodyPr/>
                    <a:lstStyle/>
                    <a:p>
                      <a:r>
                        <a:rPr lang="en-US" sz="1050" b="0" dirty="0" smtClean="0"/>
                        <a:t>MMS</a:t>
                      </a:r>
                      <a:r>
                        <a:rPr lang="en-US" sz="1050" b="0" baseline="0" dirty="0" smtClean="0"/>
                        <a:t> Multiple Network Models</a:t>
                      </a:r>
                      <a:endParaRPr 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smtClean="0"/>
                        <a:t>Pending consideration</a:t>
                      </a:r>
                      <a:r>
                        <a:rPr lang="en-US" sz="1050" b="0" baseline="0" dirty="0" smtClean="0"/>
                        <a:t> as part of post-go-live release</a:t>
                      </a:r>
                      <a:endParaRPr lang="en-US" sz="1050" b="0" dirty="0" smtClean="0"/>
                    </a:p>
                  </a:txBody>
                  <a:tcPr anchor="ctr"/>
                </a:tc>
              </a:tr>
              <a:tr h="447362">
                <a:tc>
                  <a:txBody>
                    <a:bodyPr/>
                    <a:lstStyle/>
                    <a:p>
                      <a:r>
                        <a:rPr lang="en-US" sz="1050" b="0" dirty="0" smtClean="0"/>
                        <a:t>Add PSS Status to RARF</a:t>
                      </a:r>
                      <a:endParaRPr 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0" dirty="0" smtClean="0"/>
                        <a:t>Currently below the cutline</a:t>
                      </a:r>
                      <a:r>
                        <a:rPr lang="en-US" sz="1050" b="0" baseline="0" dirty="0" smtClean="0"/>
                        <a:t> on the Market Operations (MO) PPL – automation of manual process as a result of NPRR156</a:t>
                      </a:r>
                      <a:endParaRPr lang="en-US" sz="1050" b="0" dirty="0"/>
                    </a:p>
                  </a:txBody>
                  <a:tcPr anchor="ctr"/>
                </a:tc>
              </a:tr>
              <a:tr h="442066">
                <a:tc>
                  <a:txBody>
                    <a:bodyPr/>
                    <a:lstStyle/>
                    <a:p>
                      <a:r>
                        <a:rPr lang="en-US" sz="1050" b="0" dirty="0" smtClean="0"/>
                        <a:t>Automated Default Uplift Invoice</a:t>
                      </a:r>
                      <a:endParaRPr 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50" b="0" dirty="0" smtClean="0"/>
                        <a:t>Automation</a:t>
                      </a:r>
                      <a:r>
                        <a:rPr lang="en-US" sz="1050" b="0" baseline="0" dirty="0" smtClean="0"/>
                        <a:t> of manual process as a result of NPRR221</a:t>
                      </a:r>
                      <a:endParaRPr lang="en-US" sz="1050" b="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81000" y="3392488"/>
            <a:ext cx="7162800" cy="17129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smtClean="0"/>
              <a:t>2011 Project Prioritization - Schedule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7543800" cy="5257800"/>
          </a:xfrm>
        </p:spPr>
        <p:txBody>
          <a:bodyPr/>
          <a:lstStyle/>
          <a:p>
            <a:pPr marL="228600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April 2010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CARTs develop draft 2011 project lists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Request and incorporate input from the market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5 year project forecast referenced and updated</a:t>
            </a:r>
          </a:p>
          <a:p>
            <a:pPr marL="228600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May 2010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Initial review at market subcommittee meetings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MO	-	COPS	(May 11)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RO	-	RMS	(May 12)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SO	-	ROS, WMS	(May 13 / May 19)</a:t>
            </a:r>
            <a:endParaRPr lang="en-US" sz="1600" b="1" dirty="0" smtClean="0">
              <a:solidFill>
                <a:srgbClr val="0000CC"/>
              </a:solidFill>
            </a:endParaRPr>
          </a:p>
          <a:p>
            <a:pPr marL="228600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June 2010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Approval/endorsement by market subcommittees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MO	-	COPS	(June 8)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RO	-	RMS	(June 9)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SO	-	ROS, WMS	(June 10 / June 16)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CO, IO, MO, RO, SO – PRS	(June 17)</a:t>
            </a:r>
          </a:p>
          <a:p>
            <a:pPr marL="228600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July 2010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Approval/endorsement by TAC	(July 1)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Available for F&amp;A and Board review	(July 20)</a:t>
            </a:r>
            <a:endParaRPr lang="en-US" sz="1400" dirty="0" smtClean="0"/>
          </a:p>
          <a:p>
            <a:pPr lvl="2">
              <a:lnSpc>
                <a:spcPct val="90000"/>
              </a:lnSpc>
              <a:buFontTx/>
              <a:buNone/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001000" cy="685800"/>
          </a:xfrm>
        </p:spPr>
        <p:txBody>
          <a:bodyPr/>
          <a:lstStyle/>
          <a:p>
            <a:r>
              <a:rPr lang="en-US" smtClean="0"/>
              <a:t>2011 Project Prioritization – Reminder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95400"/>
            <a:ext cx="8153400" cy="4876800"/>
          </a:xfrm>
        </p:spPr>
        <p:txBody>
          <a:bodyPr/>
          <a:lstStyle/>
          <a:p>
            <a:pPr>
              <a:buNone/>
              <a:tabLst>
                <a:tab pos="1143000" algn="l"/>
                <a:tab pos="2514600" algn="l"/>
              </a:tabLst>
            </a:pPr>
            <a:r>
              <a:rPr lang="en-US" sz="2400" dirty="0" smtClean="0"/>
              <a:t>	Nodal System Stabilization will be the primary focus in 2011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Code freeze will likely extend into Q2 2011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2400" dirty="0" smtClean="0">
                <a:solidFill>
                  <a:srgbClr val="002060"/>
                </a:solidFill>
              </a:rPr>
              <a:t>P</a:t>
            </a:r>
            <a:r>
              <a:rPr lang="en-US" sz="2400" dirty="0" smtClean="0"/>
              <a:t>arking </a:t>
            </a:r>
            <a:r>
              <a:rPr lang="en-US" sz="2400" dirty="0" smtClean="0"/>
              <a:t>deck items </a:t>
            </a:r>
            <a:r>
              <a:rPr lang="en-US" sz="2400" dirty="0" smtClean="0"/>
              <a:t>will </a:t>
            </a:r>
            <a:r>
              <a:rPr lang="en-US" sz="2400" dirty="0" smtClean="0"/>
              <a:t>be assessed for impact and prioritized prior to the start of release planning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First major release planned for 2012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2011 funding based on estimated resource requirements for:</a:t>
            </a:r>
          </a:p>
          <a:p>
            <a:pPr lvl="2">
              <a:tabLst>
                <a:tab pos="1143000" algn="l"/>
                <a:tab pos="2514600" algn="l"/>
              </a:tabLst>
            </a:pPr>
            <a:r>
              <a:rPr lang="en-US" dirty="0" smtClean="0"/>
              <a:t>Stabilization</a:t>
            </a:r>
          </a:p>
          <a:p>
            <a:pPr lvl="2">
              <a:tabLst>
                <a:tab pos="1143000" algn="l"/>
                <a:tab pos="2514600" algn="l"/>
              </a:tabLst>
            </a:pPr>
            <a:r>
              <a:rPr lang="en-US" dirty="0" smtClean="0"/>
              <a:t>Planning for 2012 major release</a:t>
            </a:r>
          </a:p>
          <a:p>
            <a:pPr>
              <a:buFontTx/>
              <a:buNone/>
              <a:tabLst>
                <a:tab pos="1143000" algn="l"/>
                <a:tab pos="2514600" algn="l"/>
              </a:tabLst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r>
              <a:rPr lang="en-US" smtClean="0"/>
              <a:t>2011 Project Prioritization – Primary Components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90600"/>
            <a:ext cx="8382000" cy="5029200"/>
          </a:xfrm>
        </p:spPr>
        <p:txBody>
          <a:bodyPr/>
          <a:lstStyle/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sz="2400" dirty="0" smtClean="0"/>
              <a:t>   There are 3 primary components to ERCOT’s 2011 project funding request:</a:t>
            </a:r>
          </a:p>
          <a:p>
            <a:pPr marL="228600" indent="-228600">
              <a:tabLst>
                <a:tab pos="1143000" algn="l"/>
                <a:tab pos="2514600" algn="l"/>
              </a:tabLst>
            </a:pPr>
            <a:endParaRPr lang="en-US" sz="1800" dirty="0" smtClean="0"/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b="0" dirty="0" smtClean="0"/>
              <a:t>1 – Nodal Stabilization and Release Planning		$30M*</a:t>
            </a:r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endParaRPr lang="en-US" b="0" dirty="0" smtClean="0"/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b="0" dirty="0" smtClean="0"/>
              <a:t>2 – Data Center Hardware Purchase and Installation	$47M</a:t>
            </a:r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endParaRPr lang="en-US" b="0" dirty="0" smtClean="0"/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b="0" dirty="0" smtClean="0"/>
              <a:t>3 – Other </a:t>
            </a:r>
            <a:r>
              <a:rPr lang="en-US" b="0" dirty="0" smtClean="0"/>
              <a:t>critical projects </a:t>
            </a:r>
            <a:r>
              <a:rPr lang="en-US" b="0" dirty="0" smtClean="0"/>
              <a:t>that have limited resource </a:t>
            </a:r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b="0" dirty="0" smtClean="0"/>
              <a:t>	   impacts on items </a:t>
            </a:r>
            <a:r>
              <a:rPr lang="en-US" b="0" dirty="0" smtClean="0"/>
              <a:t>1 </a:t>
            </a:r>
            <a:r>
              <a:rPr lang="en-US" b="0" dirty="0" smtClean="0"/>
              <a:t>and 2	</a:t>
            </a:r>
            <a:r>
              <a:rPr lang="en-US" dirty="0" smtClean="0"/>
              <a:t>			</a:t>
            </a:r>
            <a:r>
              <a:rPr lang="en-US" b="0" dirty="0" smtClean="0"/>
              <a:t>$ TBD</a:t>
            </a:r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dirty="0" smtClean="0"/>
              <a:t>	* </a:t>
            </a:r>
            <a:r>
              <a:rPr lang="en-US" b="0" dirty="0" smtClean="0"/>
              <a:t>ROS and WMS are asked to weigh in on the proposed </a:t>
            </a:r>
            <a:r>
              <a:rPr lang="en-US" b="0" dirty="0" smtClean="0"/>
              <a:t>funding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781800" cy="685800"/>
          </a:xfrm>
        </p:spPr>
        <p:txBody>
          <a:bodyPr/>
          <a:lstStyle/>
          <a:p>
            <a:r>
              <a:rPr lang="en-US" dirty="0" smtClean="0"/>
              <a:t>2011 Project </a:t>
            </a:r>
            <a:r>
              <a:rPr lang="en-US" dirty="0" smtClean="0"/>
              <a:t>Prioritization – Funding Estimate</a:t>
            </a:r>
            <a:endParaRPr 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066800"/>
            <a:ext cx="8382000" cy="4572000"/>
          </a:xfrm>
        </p:spPr>
        <p:txBody>
          <a:bodyPr/>
          <a:lstStyle/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sz="2800" dirty="0" smtClean="0"/>
              <a:t>Basis of </a:t>
            </a:r>
            <a:r>
              <a:rPr lang="en-US" sz="2800" dirty="0" smtClean="0"/>
              <a:t>$30M Funding </a:t>
            </a:r>
            <a:r>
              <a:rPr lang="en-US" sz="2800" dirty="0" smtClean="0"/>
              <a:t>Estimate</a:t>
            </a:r>
          </a:p>
          <a:p>
            <a:pPr marL="228600" indent="-228600">
              <a:spcBef>
                <a:spcPts val="2400"/>
              </a:spcBef>
              <a:buFontTx/>
              <a:buNone/>
              <a:tabLst>
                <a:tab pos="1143000" algn="l"/>
                <a:tab pos="2514600" algn="l"/>
              </a:tabLst>
            </a:pPr>
            <a:r>
              <a:rPr lang="en-US" b="0" dirty="0" smtClean="0"/>
              <a:t>	Using data from recent development and testing activities from the Nodal project, ERCOT has projected the staffing needs for Nodal stabilization. </a:t>
            </a:r>
            <a:r>
              <a:rPr lang="en-US" b="0" dirty="0" smtClean="0"/>
              <a:t> </a:t>
            </a:r>
            <a:r>
              <a:rPr lang="en-US" b="0" dirty="0" smtClean="0"/>
              <a:t>T</a:t>
            </a:r>
            <a:r>
              <a:rPr lang="en-US" b="0" dirty="0" smtClean="0"/>
              <a:t>his activity will involve </a:t>
            </a:r>
            <a:r>
              <a:rPr lang="en-US" b="0" dirty="0" smtClean="0"/>
              <a:t>75-100 staff members (both ERCOT and vendor) and </a:t>
            </a:r>
            <a:r>
              <a:rPr lang="en-US" b="0" dirty="0" smtClean="0"/>
              <a:t>will </a:t>
            </a:r>
            <a:r>
              <a:rPr lang="en-US" b="0" dirty="0" smtClean="0"/>
              <a:t>initially focus on stabilization.  As time allows, their attention will shift to release planning.</a:t>
            </a:r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dirty="0" smtClean="0"/>
              <a:t>	Important Note: </a:t>
            </a:r>
            <a:r>
              <a:rPr lang="en-US" b="0" dirty="0" smtClean="0"/>
              <a:t>It is assumed that some portion of this estimate will be O&amp;M.  The remainder will be capital.  The breakdown will be determined prior to ERCOT’s final budget filing.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781800" cy="685800"/>
          </a:xfrm>
        </p:spPr>
        <p:txBody>
          <a:bodyPr/>
          <a:lstStyle/>
          <a:p>
            <a:r>
              <a:rPr lang="en-US" dirty="0" smtClean="0"/>
              <a:t>2011 Project </a:t>
            </a:r>
            <a:r>
              <a:rPr lang="en-US" dirty="0" smtClean="0"/>
              <a:t>Prioritization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19200"/>
            <a:ext cx="8382000" cy="4800600"/>
          </a:xfrm>
        </p:spPr>
        <p:txBody>
          <a:bodyPr/>
          <a:lstStyle/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sz="2800" dirty="0" smtClean="0"/>
              <a:t>Suggested Motion</a:t>
            </a:r>
          </a:p>
          <a:p>
            <a:pPr marL="228600" indent="-228600">
              <a:tabLst>
                <a:tab pos="1143000" algn="l"/>
                <a:tab pos="2514600" algn="l"/>
              </a:tabLst>
            </a:pPr>
            <a:endParaRPr lang="en-US" sz="2800" dirty="0" smtClean="0"/>
          </a:p>
          <a:p>
            <a:pPr marL="228600" indent="-228600">
              <a:buFontTx/>
              <a:buNone/>
              <a:tabLst>
                <a:tab pos="1143000" algn="l"/>
                <a:tab pos="2514600" algn="l"/>
              </a:tabLst>
            </a:pPr>
            <a:r>
              <a:rPr lang="en-US" dirty="0" smtClean="0"/>
              <a:t>	</a:t>
            </a:r>
            <a:r>
              <a:rPr lang="en-US" b="0" i="1" dirty="0" smtClean="0"/>
              <a:t>Motion to endorse ERCOT’s proposal to fund 2011 Nodal stabilization and release planning in the amount of $30M.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781800" cy="685800"/>
          </a:xfrm>
        </p:spPr>
        <p:txBody>
          <a:bodyPr/>
          <a:lstStyle/>
          <a:p>
            <a:r>
              <a:rPr lang="en-US" smtClean="0"/>
              <a:t>2011 Project Prioritization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524000"/>
            <a:ext cx="7620000" cy="3505200"/>
          </a:xfrm>
        </p:spPr>
        <p:txBody>
          <a:bodyPr/>
          <a:lstStyle/>
          <a:p>
            <a:pPr marL="228600" indent="-228600">
              <a:tabLst>
                <a:tab pos="1143000" algn="l"/>
                <a:tab pos="2514600" algn="l"/>
              </a:tabLst>
            </a:pPr>
            <a:r>
              <a:rPr lang="en-US" sz="2800" dirty="0" smtClean="0"/>
              <a:t>Appendix – Nodal Parking </a:t>
            </a:r>
            <a:r>
              <a:rPr lang="en-US" sz="2800" dirty="0" smtClean="0"/>
              <a:t>Deck</a:t>
            </a:r>
          </a:p>
          <a:p>
            <a:pPr marL="628650" lvl="1" indent="-228600">
              <a:tabLst>
                <a:tab pos="1143000" algn="l"/>
                <a:tab pos="2514600" algn="l"/>
              </a:tabLst>
            </a:pPr>
            <a:r>
              <a:rPr lang="en-US" sz="2800" dirty="0" smtClean="0"/>
              <a:t> Items for consideration in release planning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533400"/>
          </a:xfrm>
        </p:spPr>
        <p:txBody>
          <a:bodyPr/>
          <a:lstStyle/>
          <a:p>
            <a:r>
              <a:rPr lang="en-US" smtClean="0"/>
              <a:t>Nodal Parking Deck - Approved by Board of Directors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066800"/>
          <a:ext cx="8686800" cy="418179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19200"/>
                <a:gridCol w="4191000"/>
                <a:gridCol w="1143000"/>
                <a:gridCol w="2133600"/>
              </a:tblGrid>
              <a:tr h="7223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 Document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Title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Priority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Current Status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</a:tr>
              <a:tr h="64627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NPRR131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Ancillary Service Trades with ERCOT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BoD Approved 1/19/2010</a:t>
                      </a:r>
                      <a:endParaRPr lang="en-US" sz="1400" dirty="0"/>
                    </a:p>
                  </a:txBody>
                  <a:tcPr anchor="ctr"/>
                </a:tc>
              </a:tr>
              <a:tr h="64627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NPRR181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FIP Definition Revision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BoD Approved 1/19/2010</a:t>
                      </a:r>
                    </a:p>
                  </a:txBody>
                  <a:tcPr anchor="ctr"/>
                </a:tc>
              </a:tr>
              <a:tr h="7223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NPRR153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 Resource Fixed Quantity Block Offer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Medium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BoD Approved 1/19/2010</a:t>
                      </a:r>
                      <a:endParaRPr lang="en-US" sz="1400" dirty="0"/>
                    </a:p>
                  </a:txBody>
                  <a:tcPr anchor="ctr"/>
                </a:tc>
              </a:tr>
              <a:tr h="7223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NPRR164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Resubmitting Ancillary Service offers in SASM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Medium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BoD Approved 1/19/2010</a:t>
                      </a:r>
                      <a:endParaRPr lang="en-US" sz="1400" dirty="0"/>
                    </a:p>
                  </a:txBody>
                  <a:tcPr anchor="ctr"/>
                </a:tc>
              </a:tr>
              <a:tr h="7223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SCR755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ERCOT.com Website Enhancements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Medium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BoD Approved 2/16/2010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685800"/>
          </a:xfrm>
        </p:spPr>
        <p:txBody>
          <a:bodyPr/>
          <a:lstStyle/>
          <a:p>
            <a:r>
              <a:rPr lang="en-US" smtClean="0"/>
              <a:t>Nodal Parking Deck – Pending Approval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990600"/>
          <a:ext cx="8839199" cy="4391894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306664"/>
                <a:gridCol w="3919993"/>
                <a:gridCol w="1306664"/>
                <a:gridCol w="2305878"/>
              </a:tblGrid>
              <a:tr h="6382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 Document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Title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Suggested Priority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Current Status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</a:tr>
              <a:tr h="57110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NPRR146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ICCP Telemetry</a:t>
                      </a:r>
                      <a:r>
                        <a:rPr lang="en-US" sz="1600" baseline="0" dirty="0" smtClean="0"/>
                        <a:t> Information Submittals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Pending at Board</a:t>
                      </a:r>
                    </a:p>
                    <a:p>
                      <a:pPr algn="ctr"/>
                      <a:r>
                        <a:rPr lang="en-US" sz="1400" dirty="0" smtClean="0"/>
                        <a:t>TAC approved</a:t>
                      </a:r>
                      <a:r>
                        <a:rPr lang="en-US" sz="1400" baseline="0" dirty="0" smtClean="0"/>
                        <a:t> 6/3/2010</a:t>
                      </a:r>
                      <a:endParaRPr lang="en-US" sz="1400" dirty="0"/>
                    </a:p>
                  </a:txBody>
                  <a:tcPr anchor="ctr"/>
                </a:tc>
              </a:tr>
              <a:tr h="5952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NPRR207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Unit </a:t>
                      </a:r>
                      <a:r>
                        <a:rPr lang="en-US" sz="1600" dirty="0" err="1" smtClean="0"/>
                        <a:t>Deselection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Tabled at TAC</a:t>
                      </a:r>
                    </a:p>
                    <a:p>
                      <a:pPr algn="ctr"/>
                      <a:r>
                        <a:rPr lang="en-US" sz="1400" dirty="0" smtClean="0"/>
                        <a:t>PRS approved</a:t>
                      </a:r>
                      <a:r>
                        <a:rPr lang="en-US" sz="1400" baseline="0" dirty="0" smtClean="0"/>
                        <a:t> 2/19/2009</a:t>
                      </a:r>
                      <a:endParaRPr lang="en-US" sz="1400" dirty="0"/>
                    </a:p>
                  </a:txBody>
                  <a:tcPr anchor="ctr"/>
                </a:tc>
              </a:tr>
              <a:tr h="4087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NPRR210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Wind Forecasting Change</a:t>
                      </a:r>
                      <a:r>
                        <a:rPr lang="en-US" sz="1600" baseline="0" dirty="0" smtClean="0"/>
                        <a:t> to P50, Synchronization with PRR841 </a:t>
                      </a:r>
                    </a:p>
                    <a:p>
                      <a:r>
                        <a:rPr lang="en-US" sz="1400" baseline="0" dirty="0" smtClean="0"/>
                        <a:t>(gray-boxed portion)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Pending at Board</a:t>
                      </a:r>
                    </a:p>
                    <a:p>
                      <a:pPr algn="ctr"/>
                      <a:r>
                        <a:rPr lang="en-US" sz="1400" dirty="0" smtClean="0"/>
                        <a:t>TAC approved</a:t>
                      </a:r>
                      <a:r>
                        <a:rPr lang="en-US" sz="1400" baseline="0" dirty="0" smtClean="0"/>
                        <a:t> 6/3/2010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4087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NPRR222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Half-Hour Start Unit RUC Clawback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Pending at Board</a:t>
                      </a:r>
                    </a:p>
                    <a:p>
                      <a:pPr algn="ctr"/>
                      <a:r>
                        <a:rPr lang="en-US" sz="1400" dirty="0" smtClean="0"/>
                        <a:t>TAC approved</a:t>
                      </a:r>
                      <a:r>
                        <a:rPr lang="en-US" sz="1400" baseline="0" dirty="0" smtClean="0"/>
                        <a:t> 6/3/2010</a:t>
                      </a:r>
                      <a:endParaRPr lang="en-US" sz="1400" dirty="0"/>
                    </a:p>
                  </a:txBody>
                  <a:tcPr anchor="ctr"/>
                </a:tc>
              </a:tr>
              <a:tr h="6382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NOGRR034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Rescind Telemetry Performance Calculation Exclusions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Pending at ROS</a:t>
                      </a:r>
                    </a:p>
                    <a:p>
                      <a:pPr algn="ctr"/>
                      <a:r>
                        <a:rPr lang="en-US" sz="1400" dirty="0" smtClean="0"/>
                        <a:t>OWG approved 5/19/2010</a:t>
                      </a:r>
                      <a:endParaRPr lang="en-US" sz="1400" dirty="0"/>
                    </a:p>
                  </a:txBody>
                  <a:tcPr anchor="ctr"/>
                </a:tc>
              </a:tr>
              <a:tr h="6382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SCR756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Enhancements to</a:t>
                      </a:r>
                      <a:r>
                        <a:rPr lang="en-US" sz="1600" baseline="0" dirty="0" smtClean="0"/>
                        <a:t> the</a:t>
                      </a:r>
                      <a:r>
                        <a:rPr lang="en-US" sz="1600" dirty="0" smtClean="0"/>
                        <a:t> MarkeTrack Application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Critical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Pending at Board</a:t>
                      </a:r>
                    </a:p>
                    <a:p>
                      <a:pPr algn="ctr"/>
                      <a:r>
                        <a:rPr lang="en-US" sz="1400" dirty="0" smtClean="0"/>
                        <a:t>TAC approved</a:t>
                      </a:r>
                      <a:r>
                        <a:rPr lang="en-US" sz="1400" baseline="0" dirty="0" smtClean="0"/>
                        <a:t> 6/3/2010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22871</TotalTime>
  <Words>424</Words>
  <Application>Microsoft Office PowerPoint</Application>
  <PresentationFormat>On-screen Show (4:3)</PresentationFormat>
  <Paragraphs>146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2011 Project Prioritization</vt:lpstr>
      <vt:lpstr>2011 Project Prioritization - Schedule</vt:lpstr>
      <vt:lpstr>2011 Project Prioritization – Reminder</vt:lpstr>
      <vt:lpstr>2011 Project Prioritization – Primary Components</vt:lpstr>
      <vt:lpstr>2011 Project Prioritization – Funding Estimate</vt:lpstr>
      <vt:lpstr>2011 Project Prioritization</vt:lpstr>
      <vt:lpstr>2011 Project Prioritization</vt:lpstr>
      <vt:lpstr>Nodal Parking Deck - Approved by Board of Directors</vt:lpstr>
      <vt:lpstr>Nodal Parking Deck – Pending Approval</vt:lpstr>
      <vt:lpstr>Nodal Parking Deck – Possible Additions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669</cp:revision>
  <dcterms:created xsi:type="dcterms:W3CDTF">2005-04-21T14:28:35Z</dcterms:created>
  <dcterms:modified xsi:type="dcterms:W3CDTF">2010-06-08T20:54:14Z</dcterms:modified>
</cp:coreProperties>
</file>