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sldIdLst>
    <p:sldId id="258" r:id="rId2"/>
    <p:sldId id="257" r:id="rId3"/>
    <p:sldId id="267" r:id="rId4"/>
    <p:sldId id="265" r:id="rId5"/>
    <p:sldId id="266" r:id="rId6"/>
    <p:sldId id="268" r:id="rId7"/>
    <p:sldId id="261" r:id="rId8"/>
    <p:sldId id="262" r:id="rId9"/>
    <p:sldId id="263" r:id="rId10"/>
    <p:sldId id="270" r:id="rId11"/>
    <p:sldId id="269" r:id="rId12"/>
    <p:sldId id="264"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Horn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0000CC"/>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16" y="-72"/>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4CC3302-4403-4A25-AED9-E1D34F94E99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3020"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p:spPr>
      </p:pic>
      <p:sp>
        <p:nvSpPr>
          <p:cNvPr id="43021"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endParaRPr lang="en-US"/>
          </a:p>
        </p:txBody>
      </p:sp>
      <p:sp>
        <p:nvSpPr>
          <p:cNvPr id="43022"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smtClean="0"/>
              <a:t>Click to edit Master title style</a:t>
            </a:r>
            <a:endParaRPr lang="en-US"/>
          </a:p>
        </p:txBody>
      </p:sp>
      <p:sp>
        <p:nvSpPr>
          <p:cNvPr id="43018" name="Rectangle 10"/>
          <p:cNvSpPr>
            <a:spLocks noGrp="1" noChangeArrowheads="1"/>
          </p:cNvSpPr>
          <p:nvPr>
            <p:ph type="dt" sz="half" idx="2"/>
          </p:nvPr>
        </p:nvSpPr>
        <p:spPr>
          <a:xfrm>
            <a:off x="2333625" y="5467350"/>
            <a:ext cx="6276975" cy="476250"/>
          </a:xfrm>
        </p:spPr>
        <p:txBody>
          <a:bodyPr/>
          <a:lstStyle>
            <a:lvl1pPr>
              <a:defRPr sz="1800" b="1">
                <a:solidFill>
                  <a:schemeClr val="bg1"/>
                </a:solidFill>
              </a:defRPr>
            </a:lvl1pPr>
          </a:lstStyle>
          <a:p>
            <a:r>
              <a:rPr lang="en-US"/>
              <a:t>Date</a:t>
            </a:r>
          </a:p>
        </p:txBody>
      </p:sp>
      <p:sp>
        <p:nvSpPr>
          <p:cNvPr id="43023" name="Rectangle 15"/>
          <p:cNvSpPr>
            <a:spLocks noGrp="1" noChangeArrowheads="1"/>
          </p:cNvSpPr>
          <p:nvPr>
            <p:ph type="ftr" sz="quarter" idx="3"/>
          </p:nvPr>
        </p:nvSpPr>
        <p:spPr>
          <a:xfrm>
            <a:off x="2333625" y="5067300"/>
            <a:ext cx="6276975" cy="419100"/>
          </a:xfrm>
        </p:spPr>
        <p:txBody>
          <a:bodyPr/>
          <a:lstStyle>
            <a:lvl1pPr algn="l">
              <a:defRPr sz="1800" b="1">
                <a:solidFill>
                  <a:schemeClr val="bg1"/>
                </a:solidFill>
              </a:defRPr>
            </a:lvl1pPr>
          </a:lstStyle>
          <a:p>
            <a:r>
              <a:rPr lang="en-US"/>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FFF6803-689D-4C03-8A6D-D8776A30C39D}"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Meeting Title (optional)</a:t>
            </a:r>
          </a:p>
        </p:txBody>
      </p:sp>
      <p:sp>
        <p:nvSpPr>
          <p:cNvPr id="6" name="Date Placeholder 5"/>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50D6FDF-E504-4784-95DE-DE8E67B3EF8C}"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Meeting Title (optional)</a:t>
            </a:r>
          </a:p>
        </p:txBody>
      </p:sp>
      <p:sp>
        <p:nvSpPr>
          <p:cNvPr id="6" name="Date Placeholder 5"/>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65C5B05-37DC-40EA-BEBB-F009C2C29462}"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Meeting Title (optional)</a:t>
            </a:r>
          </a:p>
        </p:txBody>
      </p:sp>
      <p:sp>
        <p:nvSpPr>
          <p:cNvPr id="6" name="Date Placeholder 5"/>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87812E17-6AD4-4846-85FC-3A8E35B6646B}"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Meeting Title (optional)</a:t>
            </a:r>
          </a:p>
        </p:txBody>
      </p:sp>
      <p:sp>
        <p:nvSpPr>
          <p:cNvPr id="6" name="Date Placeholder 5"/>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E385D3C2-9251-4AB9-9A7C-7F8406CBBF6F}"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Meeting Title (optional)</a:t>
            </a:r>
          </a:p>
        </p:txBody>
      </p:sp>
      <p:sp>
        <p:nvSpPr>
          <p:cNvPr id="7" name="Date Placeholder 6"/>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F102B129-6A61-4ED5-8AFB-0D536938EE7B}"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r>
              <a:rPr lang="en-US"/>
              <a:t>Meeting Title (optional)</a:t>
            </a:r>
          </a:p>
        </p:txBody>
      </p:sp>
      <p:sp>
        <p:nvSpPr>
          <p:cNvPr id="9" name="Date Placeholder 8"/>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01401F73-74F4-403D-B962-111E01290D8F}"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r>
              <a:rPr lang="en-US"/>
              <a:t>Meeting Title (optional)</a:t>
            </a:r>
          </a:p>
        </p:txBody>
      </p:sp>
      <p:sp>
        <p:nvSpPr>
          <p:cNvPr id="5" name="Date Placeholder 4"/>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55CF54A-8AC7-4C7E-91E9-739B98165885}"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r>
              <a:rPr lang="en-US"/>
              <a:t>Meeting Title (optional)</a:t>
            </a:r>
          </a:p>
        </p:txBody>
      </p:sp>
      <p:sp>
        <p:nvSpPr>
          <p:cNvPr id="4" name="Date Placeholder 3"/>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548E116-A2D3-4611-8147-CFB07DD9A597}"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Meeting Title (optional)</a:t>
            </a:r>
          </a:p>
        </p:txBody>
      </p:sp>
      <p:sp>
        <p:nvSpPr>
          <p:cNvPr id="7" name="Date Placeholder 6"/>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950E347-2019-4FEF-A3CD-5E3B0B4E1348}"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Meeting Title (optional)</a:t>
            </a:r>
          </a:p>
        </p:txBody>
      </p:sp>
      <p:sp>
        <p:nvSpPr>
          <p:cNvPr id="7" name="Date Placeholder 6"/>
          <p:cNvSpPr>
            <a:spLocks noGrp="1"/>
          </p:cNvSpPr>
          <p:nvPr>
            <p:ph type="dt" sz="half" idx="12"/>
          </p:nvPr>
        </p:nvSpPr>
        <p:spPr/>
        <p:txBody>
          <a:bodyPr/>
          <a:lstStyle>
            <a:lvl1pPr>
              <a:defRPr/>
            </a:lvl1pPr>
          </a:lstStyle>
          <a:p>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53E5743-8897-46F8-A791-37083DA30292}" type="slidenum">
              <a:rPr lang="en-US"/>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endParaRPr lang="en-US"/>
          </a:p>
        </p:txBody>
      </p:sp>
      <p:pic>
        <p:nvPicPr>
          <p:cNvPr id="23560"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endParaRPr lang="en-US"/>
          </a:p>
        </p:txBody>
      </p:sp>
      <p:sp>
        <p:nvSpPr>
          <p:cNvPr id="23554" name="Rectangle 2"/>
          <p:cNvSpPr>
            <a:spLocks noGrp="1" noChangeArrowheads="1"/>
          </p:cNvSpPr>
          <p:nvPr>
            <p:ph type="title"/>
          </p:nvPr>
        </p:nvSpPr>
        <p:spPr bwMode="auto">
          <a:xfrm>
            <a:off x="152400" y="0"/>
            <a:ext cx="86868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r>
              <a:rPr lang="en-US"/>
              <a:t>Meeting Title (optional)</a:t>
            </a: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r>
              <a:rPr lang="en-US"/>
              <a:t>Date</a:t>
            </a: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fld id="{8AB3276E-36B8-423B-B0CD-74F965284C5E}" type="slidenum">
              <a:rPr lang="en-US" sz="1200"/>
              <a:pPr algn="ctr"/>
              <a:t>‹#›</a:t>
            </a:fld>
            <a:endParaRPr lang="en-US" sz="120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dt" sz="half" idx="2"/>
          </p:nvPr>
        </p:nvSpPr>
        <p:spPr/>
        <p:txBody>
          <a:bodyPr/>
          <a:lstStyle/>
          <a:p>
            <a:r>
              <a:rPr lang="en-US" dirty="0" smtClean="0"/>
              <a:t>June 10, 2010</a:t>
            </a:r>
            <a:endParaRPr lang="en-US" dirty="0"/>
          </a:p>
        </p:txBody>
      </p:sp>
      <p:sp>
        <p:nvSpPr>
          <p:cNvPr id="5" name="Rectangle 15"/>
          <p:cNvSpPr>
            <a:spLocks noGrp="1" noChangeArrowheads="1"/>
          </p:cNvSpPr>
          <p:nvPr>
            <p:ph type="ftr" sz="quarter" idx="3"/>
          </p:nvPr>
        </p:nvSpPr>
        <p:spPr/>
        <p:txBody>
          <a:bodyPr/>
          <a:lstStyle/>
          <a:p>
            <a:r>
              <a:rPr lang="en-US" dirty="0" smtClean="0"/>
              <a:t>Reliability and Operations Subcommittee</a:t>
            </a:r>
            <a:endParaRPr lang="en-US" dirty="0"/>
          </a:p>
        </p:txBody>
      </p:sp>
      <p:sp>
        <p:nvSpPr>
          <p:cNvPr id="30738" name="Rectangle 18"/>
          <p:cNvSpPr>
            <a:spLocks noGrp="1" noChangeArrowheads="1"/>
          </p:cNvSpPr>
          <p:nvPr>
            <p:ph type="ctrTitle"/>
          </p:nvPr>
        </p:nvSpPr>
        <p:spPr>
          <a:xfrm>
            <a:off x="2333625" y="1905000"/>
            <a:ext cx="6019800" cy="1238250"/>
          </a:xfrm>
        </p:spPr>
        <p:txBody>
          <a:bodyPr/>
          <a:lstStyle/>
          <a:p>
            <a:r>
              <a:rPr lang="en-US" dirty="0" smtClean="0"/>
              <a:t>NPRR 220</a:t>
            </a:r>
            <a:endParaRPr lang="en-US" dirty="0"/>
          </a:p>
        </p:txBody>
      </p:sp>
      <p:sp>
        <p:nvSpPr>
          <p:cNvPr id="30740" name="Rectangle 20"/>
          <p:cNvSpPr>
            <a:spLocks noGrp="1" noChangeArrowheads="1"/>
          </p:cNvSpPr>
          <p:nvPr>
            <p:ph type="subTitle" idx="1"/>
          </p:nvPr>
        </p:nvSpPr>
        <p:spPr/>
        <p:txBody>
          <a:bodyPr/>
          <a:lstStyle/>
          <a:p>
            <a:r>
              <a:rPr lang="en-US" dirty="0" smtClean="0"/>
              <a:t>Bill Blevins</a:t>
            </a:r>
            <a:endParaRPr lang="en-US" dirty="0"/>
          </a:p>
          <a:p>
            <a:r>
              <a:rPr lang="en-US" dirty="0" smtClean="0"/>
              <a:t>Mgr. Operations Engineering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NERC EEA reports</a:t>
            </a:r>
            <a:endParaRPr lang="en-US" dirty="0"/>
          </a:p>
        </p:txBody>
      </p:sp>
      <p:sp>
        <p:nvSpPr>
          <p:cNvPr id="4" name="Footer Placeholder 3"/>
          <p:cNvSpPr>
            <a:spLocks noGrp="1"/>
          </p:cNvSpPr>
          <p:nvPr>
            <p:ph type="ftr" sz="quarter" idx="11"/>
          </p:nvPr>
        </p:nvSpPr>
        <p:spPr/>
        <p:txBody>
          <a:bodyPr/>
          <a:lstStyle/>
          <a:p>
            <a:r>
              <a:rPr lang="en-US" smtClean="0"/>
              <a:t>Meeting Title (optional)</a:t>
            </a:r>
            <a:endParaRPr lang="en-US"/>
          </a:p>
        </p:txBody>
      </p:sp>
      <p:sp>
        <p:nvSpPr>
          <p:cNvPr id="5" name="Date Placeholder 4"/>
          <p:cNvSpPr>
            <a:spLocks noGrp="1"/>
          </p:cNvSpPr>
          <p:nvPr>
            <p:ph type="dt" sz="half" idx="12"/>
          </p:nvPr>
        </p:nvSpPr>
        <p:spPr/>
        <p:txBody>
          <a:bodyPr/>
          <a:lstStyle/>
          <a:p>
            <a:r>
              <a:rPr lang="en-US" smtClean="0"/>
              <a:t>Date</a:t>
            </a:r>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457200" y="1115554"/>
            <a:ext cx="8229600" cy="4626891"/>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NERC Reports </a:t>
            </a:r>
            <a:r>
              <a:rPr lang="en-US" dirty="0" smtClean="0"/>
              <a:t>request information to check on Reserves </a:t>
            </a:r>
            <a:endParaRPr lang="en-US" dirty="0"/>
          </a:p>
        </p:txBody>
      </p:sp>
      <p:sp>
        <p:nvSpPr>
          <p:cNvPr id="4" name="Footer Placeholder 3"/>
          <p:cNvSpPr>
            <a:spLocks noGrp="1"/>
          </p:cNvSpPr>
          <p:nvPr>
            <p:ph type="ftr" sz="quarter" idx="11"/>
          </p:nvPr>
        </p:nvSpPr>
        <p:spPr/>
        <p:txBody>
          <a:bodyPr/>
          <a:lstStyle/>
          <a:p>
            <a:r>
              <a:rPr lang="en-US" smtClean="0"/>
              <a:t>Meeting Title (optional)</a:t>
            </a:r>
            <a:endParaRPr lang="en-US"/>
          </a:p>
        </p:txBody>
      </p:sp>
      <p:sp>
        <p:nvSpPr>
          <p:cNvPr id="5" name="Date Placeholder 4"/>
          <p:cNvSpPr>
            <a:spLocks noGrp="1"/>
          </p:cNvSpPr>
          <p:nvPr>
            <p:ph type="dt" sz="half" idx="12"/>
          </p:nvPr>
        </p:nvSpPr>
        <p:spPr/>
        <p:txBody>
          <a:bodyPr/>
          <a:lstStyle/>
          <a:p>
            <a:r>
              <a:rPr lang="en-US" smtClean="0"/>
              <a:t>Date</a:t>
            </a:r>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457200" y="1115554"/>
            <a:ext cx="8229600" cy="4626891"/>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Meeting Title (optional)</a:t>
            </a:r>
          </a:p>
        </p:txBody>
      </p:sp>
      <p:sp>
        <p:nvSpPr>
          <p:cNvPr id="5" name="Date Placeholder 5"/>
          <p:cNvSpPr>
            <a:spLocks noGrp="1"/>
          </p:cNvSpPr>
          <p:nvPr>
            <p:ph type="dt" sz="half" idx="12"/>
          </p:nvPr>
        </p:nvSpPr>
        <p:spPr/>
        <p:txBody>
          <a:bodyPr/>
          <a:lstStyle/>
          <a:p>
            <a:r>
              <a:rPr lang="en-US"/>
              <a:t>Date</a:t>
            </a:r>
          </a:p>
        </p:txBody>
      </p:sp>
      <p:sp>
        <p:nvSpPr>
          <p:cNvPr id="29698" name="Rectangle 2"/>
          <p:cNvSpPr>
            <a:spLocks noGrp="1" noChangeArrowheads="1"/>
          </p:cNvSpPr>
          <p:nvPr>
            <p:ph type="title"/>
          </p:nvPr>
        </p:nvSpPr>
        <p:spPr/>
        <p:txBody>
          <a:bodyPr/>
          <a:lstStyle/>
          <a:p>
            <a:r>
              <a:rPr lang="en-US" dirty="0" smtClean="0"/>
              <a:t>What is impact benefit of the NPRR</a:t>
            </a:r>
            <a:endParaRPr lang="en-US" dirty="0"/>
          </a:p>
        </p:txBody>
      </p:sp>
      <p:sp>
        <p:nvSpPr>
          <p:cNvPr id="29699" name="Rectangle 3"/>
          <p:cNvSpPr>
            <a:spLocks noGrp="1" noChangeArrowheads="1"/>
          </p:cNvSpPr>
          <p:nvPr>
            <p:ph type="body" idx="1"/>
          </p:nvPr>
        </p:nvSpPr>
        <p:spPr/>
        <p:txBody>
          <a:bodyPr/>
          <a:lstStyle/>
          <a:p>
            <a:r>
              <a:rPr lang="en-US" dirty="0" smtClean="0"/>
              <a:t>This NPRR resets the ability of ERCOT to deploy Reserves as it has historically  and removes an administrative requirement placed on ERCOT by Nodal protocols.</a:t>
            </a:r>
          </a:p>
          <a:p>
            <a:r>
              <a:rPr lang="en-US" dirty="0" smtClean="0"/>
              <a:t>Remove dependency on SCED up room to ensure Reserves are used if SCED needs the Reserves.</a:t>
            </a:r>
          </a:p>
          <a:p>
            <a:r>
              <a:rPr lang="en-US" dirty="0" smtClean="0"/>
              <a:t>Allows the system to calculate the reserve required and to release that to SCED for all DCS events.</a:t>
            </a:r>
          </a:p>
          <a:p>
            <a:r>
              <a:rPr lang="en-US" dirty="0" smtClean="0"/>
              <a:t>Removes conflict between NERC standard and protocols.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Meeting Title (optional)</a:t>
            </a:r>
          </a:p>
        </p:txBody>
      </p:sp>
      <p:sp>
        <p:nvSpPr>
          <p:cNvPr id="5" name="Date Placeholder 5"/>
          <p:cNvSpPr>
            <a:spLocks noGrp="1"/>
          </p:cNvSpPr>
          <p:nvPr>
            <p:ph type="dt" sz="half" idx="12"/>
          </p:nvPr>
        </p:nvSpPr>
        <p:spPr/>
        <p:txBody>
          <a:bodyPr/>
          <a:lstStyle/>
          <a:p>
            <a:r>
              <a:rPr lang="en-US"/>
              <a:t>Date</a:t>
            </a:r>
          </a:p>
        </p:txBody>
      </p:sp>
      <p:sp>
        <p:nvSpPr>
          <p:cNvPr id="29698" name="Rectangle 2"/>
          <p:cNvSpPr>
            <a:spLocks noGrp="1" noChangeArrowheads="1"/>
          </p:cNvSpPr>
          <p:nvPr>
            <p:ph type="title"/>
          </p:nvPr>
        </p:nvSpPr>
        <p:spPr/>
        <p:txBody>
          <a:bodyPr/>
          <a:lstStyle/>
          <a:p>
            <a:r>
              <a:rPr lang="en-US" dirty="0" smtClean="0"/>
              <a:t>What is being removed by this NPRR?</a:t>
            </a:r>
            <a:endParaRPr lang="en-US" dirty="0"/>
          </a:p>
        </p:txBody>
      </p:sp>
      <p:sp>
        <p:nvSpPr>
          <p:cNvPr id="29699" name="Rectangle 3"/>
          <p:cNvSpPr>
            <a:spLocks noGrp="1" noChangeArrowheads="1"/>
          </p:cNvSpPr>
          <p:nvPr>
            <p:ph type="body" idx="1"/>
          </p:nvPr>
        </p:nvSpPr>
        <p:spPr/>
        <p:txBody>
          <a:bodyPr/>
          <a:lstStyle/>
          <a:p>
            <a:r>
              <a:rPr lang="en-US" dirty="0" smtClean="0"/>
              <a:t>6.5.7.6.2.2	Deployment of Responsive Reserve Service</a:t>
            </a:r>
          </a:p>
          <a:p>
            <a:endParaRPr lang="en-US" dirty="0" smtClean="0"/>
          </a:p>
          <a:p>
            <a:pPr lvl="1"/>
            <a:r>
              <a:rPr lang="en-US" dirty="0" smtClean="0"/>
              <a:t>(6)	ERCOT shall allocate the deployment of Responsive Reserve proportionally among QSEs that provide Responsive Reserve using Resources that are not on high-set under-frequency relays. </a:t>
            </a:r>
            <a:r>
              <a:rPr lang="en-US" strike="sngStrike" dirty="0" smtClean="0"/>
              <a:t>If ERCOT has deployed 500 MW of Responsive Reserve, and additional Responsive Reserve is needed, ERCOT shall declare that an EEA is in effect and shall follow provisions in Section 6.5.9.</a:t>
            </a:r>
            <a:endParaRPr lang="en-US" strike="sngStrik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NERC DCS recovery requirements</a:t>
            </a:r>
            <a:endParaRPr lang="en-US" dirty="0"/>
          </a:p>
        </p:txBody>
      </p:sp>
      <p:sp>
        <p:nvSpPr>
          <p:cNvPr id="3" name="Content Placeholder 2"/>
          <p:cNvSpPr>
            <a:spLocks noGrp="1"/>
          </p:cNvSpPr>
          <p:nvPr>
            <p:ph idx="1"/>
          </p:nvPr>
        </p:nvSpPr>
        <p:spPr/>
        <p:txBody>
          <a:bodyPr/>
          <a:lstStyle/>
          <a:p>
            <a:pPr>
              <a:buNone/>
            </a:pPr>
            <a:r>
              <a:rPr lang="en-US" dirty="0" smtClean="0"/>
              <a:t>R4.1. A Balancing Authority shall return its </a:t>
            </a:r>
            <a:r>
              <a:rPr lang="en-US" u="sng" dirty="0" smtClean="0"/>
              <a:t>ACE to zero </a:t>
            </a:r>
            <a:r>
              <a:rPr lang="en-US" dirty="0" smtClean="0"/>
              <a:t>if its ACE </a:t>
            </a:r>
            <a:r>
              <a:rPr lang="en-US" u="sng" dirty="0" smtClean="0"/>
              <a:t>just prior </a:t>
            </a:r>
            <a:r>
              <a:rPr lang="en-US" dirty="0" smtClean="0"/>
              <a:t>to the Reportable Disturbance was </a:t>
            </a:r>
            <a:r>
              <a:rPr lang="en-US" u="sng" dirty="0" smtClean="0"/>
              <a:t>positive or equal to zero</a:t>
            </a:r>
            <a:r>
              <a:rPr lang="en-US" dirty="0" smtClean="0"/>
              <a:t>. For </a:t>
            </a:r>
            <a:r>
              <a:rPr lang="en-US" u="sng" dirty="0" smtClean="0"/>
              <a:t>negative initial ACE values </a:t>
            </a:r>
            <a:r>
              <a:rPr lang="en-US" dirty="0" smtClean="0"/>
              <a:t>just prior to the Disturbance, the Balancing Authority shall return </a:t>
            </a:r>
            <a:r>
              <a:rPr lang="en-US" u="sng" dirty="0" smtClean="0"/>
              <a:t>ACE to its pre- Disturbance value</a:t>
            </a:r>
            <a:r>
              <a:rPr lang="en-US" dirty="0" smtClean="0"/>
              <a:t>.</a:t>
            </a:r>
          </a:p>
          <a:p>
            <a:pPr>
              <a:buNone/>
            </a:pPr>
            <a:endParaRPr lang="en-US" dirty="0" smtClean="0"/>
          </a:p>
          <a:p>
            <a:pPr>
              <a:buNone/>
            </a:pPr>
            <a:r>
              <a:rPr lang="en-US" dirty="0" smtClean="0"/>
              <a:t>R4.2. The default Disturbance Recovery Period is </a:t>
            </a:r>
            <a:r>
              <a:rPr lang="en-US" u="sng" dirty="0" smtClean="0"/>
              <a:t>15 minutes </a:t>
            </a:r>
            <a:r>
              <a:rPr lang="en-US" dirty="0" smtClean="0"/>
              <a:t>after the start of a Reportable Disturbance. This period may be adjusted to better suit the needs of an Interconnection based on analysis approved by the NERC Operating Committee.</a:t>
            </a:r>
            <a:endParaRPr lang="en-US" dirty="0"/>
          </a:p>
        </p:txBody>
      </p:sp>
      <p:sp>
        <p:nvSpPr>
          <p:cNvPr id="4" name="Footer Placeholder 3"/>
          <p:cNvSpPr>
            <a:spLocks noGrp="1"/>
          </p:cNvSpPr>
          <p:nvPr>
            <p:ph type="ftr" sz="quarter" idx="11"/>
          </p:nvPr>
        </p:nvSpPr>
        <p:spPr/>
        <p:txBody>
          <a:bodyPr/>
          <a:lstStyle/>
          <a:p>
            <a:r>
              <a:rPr lang="en-US" smtClean="0"/>
              <a:t>Meeting Title (optional)</a:t>
            </a:r>
            <a:endParaRPr lang="en-US"/>
          </a:p>
        </p:txBody>
      </p:sp>
      <p:sp>
        <p:nvSpPr>
          <p:cNvPr id="5" name="Date Placeholder 4"/>
          <p:cNvSpPr>
            <a:spLocks noGrp="1"/>
          </p:cNvSpPr>
          <p:nvPr>
            <p:ph type="dt" sz="half" idx="12"/>
          </p:nvPr>
        </p:nvSpPr>
        <p:spPr/>
        <p:txBody>
          <a:bodyPr/>
          <a:lstStyle/>
          <a:p>
            <a:r>
              <a:rPr lang="en-US" smtClean="0"/>
              <a:t>Date</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ERCOT has developed based on protocols</a:t>
            </a:r>
            <a:endParaRPr lang="en-US" dirty="0"/>
          </a:p>
        </p:txBody>
      </p:sp>
      <p:sp>
        <p:nvSpPr>
          <p:cNvPr id="3" name="Content Placeholder 2"/>
          <p:cNvSpPr>
            <a:spLocks noGrp="1"/>
          </p:cNvSpPr>
          <p:nvPr>
            <p:ph idx="1"/>
          </p:nvPr>
        </p:nvSpPr>
        <p:spPr/>
        <p:txBody>
          <a:bodyPr/>
          <a:lstStyle/>
          <a:p>
            <a:r>
              <a:rPr lang="en-US" dirty="0" smtClean="0"/>
              <a:t>The automatic term of this deployment is activated by LFC when the system frequency drops below a user defined threshold (e.g. 59.91).  The calculated amount of capacity that is required for the automatic term is the amount of MW needed to restore the frequency back to the responsive reserve recall threshold minus the amount of available regulation that can be deployed in 10 minutes.  </a:t>
            </a:r>
          </a:p>
          <a:p>
            <a:r>
              <a:rPr lang="en-US" dirty="0" smtClean="0"/>
              <a:t>Whenever the total amount of automatic Responsive Reserve is greater than 500 and the same is limited by 500MW and LFC shall generate an operator alarm. This alarm will assist the Operator to initiate EECP.(now EEA)</a:t>
            </a:r>
          </a:p>
          <a:p>
            <a:endParaRPr lang="en-US" dirty="0"/>
          </a:p>
        </p:txBody>
      </p:sp>
      <p:sp>
        <p:nvSpPr>
          <p:cNvPr id="4" name="Footer Placeholder 3"/>
          <p:cNvSpPr>
            <a:spLocks noGrp="1"/>
          </p:cNvSpPr>
          <p:nvPr>
            <p:ph type="ftr" sz="quarter" idx="11"/>
          </p:nvPr>
        </p:nvSpPr>
        <p:spPr/>
        <p:txBody>
          <a:bodyPr/>
          <a:lstStyle/>
          <a:p>
            <a:r>
              <a:rPr lang="en-US" smtClean="0"/>
              <a:t>Meeting Title (optional)</a:t>
            </a:r>
            <a:endParaRPr lang="en-US"/>
          </a:p>
        </p:txBody>
      </p:sp>
      <p:sp>
        <p:nvSpPr>
          <p:cNvPr id="5" name="Date Placeholder 4"/>
          <p:cNvSpPr>
            <a:spLocks noGrp="1"/>
          </p:cNvSpPr>
          <p:nvPr>
            <p:ph type="dt" sz="half" idx="12"/>
          </p:nvPr>
        </p:nvSpPr>
        <p:spPr/>
        <p:txBody>
          <a:bodyPr/>
          <a:lstStyle/>
          <a:p>
            <a:r>
              <a:rPr lang="en-US" smtClean="0"/>
              <a:t>Date</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of RRS in LFC</a:t>
            </a:r>
            <a:endParaRPr lang="en-US" dirty="0"/>
          </a:p>
        </p:txBody>
      </p:sp>
      <p:sp>
        <p:nvSpPr>
          <p:cNvPr id="4" name="Footer Placeholder 3"/>
          <p:cNvSpPr>
            <a:spLocks noGrp="1"/>
          </p:cNvSpPr>
          <p:nvPr>
            <p:ph type="ftr" sz="quarter" idx="11"/>
          </p:nvPr>
        </p:nvSpPr>
        <p:spPr/>
        <p:txBody>
          <a:bodyPr/>
          <a:lstStyle/>
          <a:p>
            <a:r>
              <a:rPr lang="en-US" smtClean="0"/>
              <a:t>Meeting Title (optional)</a:t>
            </a:r>
            <a:endParaRPr lang="en-US"/>
          </a:p>
        </p:txBody>
      </p:sp>
      <p:sp>
        <p:nvSpPr>
          <p:cNvPr id="5" name="Date Placeholder 4"/>
          <p:cNvSpPr>
            <a:spLocks noGrp="1"/>
          </p:cNvSpPr>
          <p:nvPr>
            <p:ph type="dt" sz="half" idx="12"/>
          </p:nvPr>
        </p:nvSpPr>
        <p:spPr/>
        <p:txBody>
          <a:bodyPr/>
          <a:lstStyle/>
          <a:p>
            <a:r>
              <a:rPr lang="en-US" smtClean="0"/>
              <a:t>Date</a:t>
            </a:r>
            <a:endParaRPr lang="en-US"/>
          </a:p>
        </p:txBody>
      </p:sp>
      <p:pic>
        <p:nvPicPr>
          <p:cNvPr id="1027" name="Picture 3"/>
          <p:cNvPicPr>
            <a:picLocks noGrp="1" noChangeAspect="1" noChangeArrowheads="1"/>
          </p:cNvPicPr>
          <p:nvPr>
            <p:ph idx="1"/>
          </p:nvPr>
        </p:nvPicPr>
        <p:blipFill>
          <a:blip r:embed="rId2" cstate="print"/>
          <a:srcRect/>
          <a:stretch>
            <a:fillRect/>
          </a:stretch>
        </p:blipFill>
        <p:spPr bwMode="auto">
          <a:xfrm>
            <a:off x="304800" y="1066800"/>
            <a:ext cx="2638425" cy="1457325"/>
          </a:xfrm>
          <a:prstGeom prst="rect">
            <a:avLst/>
          </a:prstGeom>
          <a:noFill/>
          <a:ln w="9525">
            <a:noFill/>
            <a:miter lim="800000"/>
            <a:headEnd/>
            <a:tailEnd/>
          </a:ln>
        </p:spPr>
      </p:pic>
      <p:sp>
        <p:nvSpPr>
          <p:cNvPr id="9" name="TextBox 8"/>
          <p:cNvSpPr txBox="1"/>
          <p:nvPr/>
        </p:nvSpPr>
        <p:spPr>
          <a:xfrm>
            <a:off x="609600" y="2895600"/>
            <a:ext cx="7924800" cy="3970318"/>
          </a:xfrm>
          <a:prstGeom prst="rect">
            <a:avLst/>
          </a:prstGeom>
          <a:noFill/>
        </p:spPr>
        <p:txBody>
          <a:bodyPr wrap="square" rtlCol="0">
            <a:spAutoFit/>
          </a:bodyPr>
          <a:lstStyle/>
          <a:p>
            <a:r>
              <a:rPr lang="en-US" dirty="0" smtClean="0"/>
              <a:t>RRS deploy Freq limit is the frequency which will initiate EMS to calculate RRS deployments.</a:t>
            </a:r>
          </a:p>
          <a:p>
            <a:r>
              <a:rPr lang="en-US" dirty="0" smtClean="0"/>
              <a:t>RRS Recall limit is the range at where RRS will be recalled.</a:t>
            </a:r>
          </a:p>
          <a:p>
            <a:r>
              <a:rPr lang="en-US" dirty="0" smtClean="0"/>
              <a:t>The Primary RRS limit is the Automatic limit on RRS deployment. It can be adjusted by the LFC engineers.</a:t>
            </a:r>
          </a:p>
          <a:p>
            <a:endParaRPr lang="en-US" dirty="0" smtClean="0"/>
          </a:p>
          <a:p>
            <a:r>
              <a:rPr lang="en-US" i="1" dirty="0" smtClean="0"/>
              <a:t>RRS = (Current Frequency-Responsive Reserve Recall Frequency*10*Frequency Bias) – (</a:t>
            </a:r>
            <a:r>
              <a:rPr lang="en-US" i="1" dirty="0" smtClean="0">
                <a:latin typeface="Symbol" pitchFamily="18" charset="2"/>
              </a:rPr>
              <a:t>S</a:t>
            </a:r>
            <a:r>
              <a:rPr lang="en-US" i="1" dirty="0" smtClean="0"/>
              <a:t>(</a:t>
            </a:r>
            <a:r>
              <a:rPr lang="en-US" i="1" dirty="0" err="1" smtClean="0"/>
              <a:t>Reg‑Up</a:t>
            </a:r>
            <a:r>
              <a:rPr lang="en-US" i="1" dirty="0" smtClean="0"/>
              <a:t> Ancillary Service Remaining) + </a:t>
            </a:r>
            <a:r>
              <a:rPr lang="en-US" i="1" dirty="0" smtClean="0">
                <a:latin typeface="Symbol" pitchFamily="18" charset="2"/>
              </a:rPr>
              <a:t>S</a:t>
            </a:r>
            <a:r>
              <a:rPr lang="en-US" i="1" dirty="0" smtClean="0"/>
              <a:t> (Available Raise Capacity))</a:t>
            </a:r>
          </a:p>
          <a:p>
            <a:r>
              <a:rPr lang="en-US" i="1" dirty="0" smtClean="0"/>
              <a:t>                </a:t>
            </a:r>
          </a:p>
          <a:p>
            <a:r>
              <a:rPr lang="en-US" i="1" dirty="0" smtClean="0"/>
              <a:t>Where </a:t>
            </a:r>
            <a:r>
              <a:rPr lang="en-US" i="1" dirty="0" smtClean="0">
                <a:latin typeface="Symbol" pitchFamily="18" charset="2"/>
              </a:rPr>
              <a:t>S </a:t>
            </a:r>
            <a:r>
              <a:rPr lang="en-US" i="1" dirty="0" smtClean="0"/>
              <a:t>is the sum of all respective QSE’s values from Resources with appropriate status codes </a:t>
            </a:r>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a:xfrm>
            <a:off x="457200" y="1066800"/>
            <a:ext cx="8229600" cy="2362200"/>
          </a:xfrm>
        </p:spPr>
        <p:txBody>
          <a:bodyPr/>
          <a:lstStyle/>
          <a:p>
            <a:r>
              <a:rPr lang="en-US" dirty="0" smtClean="0"/>
              <a:t>SCED may show available room due to congestion.</a:t>
            </a:r>
          </a:p>
          <a:p>
            <a:pPr lvl="1"/>
            <a:r>
              <a:rPr lang="en-US" dirty="0" smtClean="0"/>
              <a:t>Available Capacity=HDL-SCED BP</a:t>
            </a:r>
          </a:p>
          <a:p>
            <a:r>
              <a:rPr lang="en-US" dirty="0" smtClean="0"/>
              <a:t>Units that are not expecting to be deployed will be responding to Unit trips and not those carrying RRS until all Regulation and SCED up room is consumed.(Not necessarily the optimal design.)</a:t>
            </a:r>
          </a:p>
          <a:p>
            <a:endParaRPr lang="en-US" dirty="0" smtClean="0"/>
          </a:p>
        </p:txBody>
      </p:sp>
      <p:sp>
        <p:nvSpPr>
          <p:cNvPr id="4" name="Footer Placeholder 3"/>
          <p:cNvSpPr>
            <a:spLocks noGrp="1"/>
          </p:cNvSpPr>
          <p:nvPr>
            <p:ph type="ftr" sz="quarter" idx="11"/>
          </p:nvPr>
        </p:nvSpPr>
        <p:spPr/>
        <p:txBody>
          <a:bodyPr/>
          <a:lstStyle/>
          <a:p>
            <a:r>
              <a:rPr lang="en-US" smtClean="0"/>
              <a:t>Meeting Title (optional)</a:t>
            </a:r>
            <a:endParaRPr lang="en-US"/>
          </a:p>
        </p:txBody>
      </p:sp>
      <p:sp>
        <p:nvSpPr>
          <p:cNvPr id="5" name="Date Placeholder 4"/>
          <p:cNvSpPr>
            <a:spLocks noGrp="1"/>
          </p:cNvSpPr>
          <p:nvPr>
            <p:ph type="dt" sz="half" idx="12"/>
          </p:nvPr>
        </p:nvSpPr>
        <p:spPr/>
        <p:txBody>
          <a:bodyPr/>
          <a:lstStyle/>
          <a:p>
            <a:r>
              <a:rPr lang="en-US" smtClean="0"/>
              <a:t>Date</a:t>
            </a:r>
            <a:endParaRPr lang="en-US"/>
          </a:p>
        </p:txBody>
      </p:sp>
      <p:sp>
        <p:nvSpPr>
          <p:cNvPr id="6" name="Rectangle 5"/>
          <p:cNvSpPr/>
          <p:nvPr/>
        </p:nvSpPr>
        <p:spPr>
          <a:xfrm>
            <a:off x="2286000" y="3429000"/>
            <a:ext cx="4572000" cy="2031325"/>
          </a:xfrm>
          <a:prstGeom prst="rect">
            <a:avLst/>
          </a:prstGeom>
        </p:spPr>
        <p:txBody>
          <a:bodyPr>
            <a:spAutoFit/>
          </a:bodyPr>
          <a:lstStyle/>
          <a:p>
            <a:r>
              <a:rPr lang="en-US" dirty="0" smtClean="0"/>
              <a:t>RUC should be checking to see if the RRS is able to be deployed. So by LFC requesting the capacity for SCED to use only makes SCED more efficient and will allow SCED to use the Reserves if there are binding constraints on the Available Capacity.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Meeting Title (optional)</a:t>
            </a:r>
          </a:p>
        </p:txBody>
      </p:sp>
      <p:sp>
        <p:nvSpPr>
          <p:cNvPr id="5" name="Date Placeholder 5"/>
          <p:cNvSpPr>
            <a:spLocks noGrp="1"/>
          </p:cNvSpPr>
          <p:nvPr>
            <p:ph type="dt" sz="half" idx="12"/>
          </p:nvPr>
        </p:nvSpPr>
        <p:spPr/>
        <p:txBody>
          <a:bodyPr/>
          <a:lstStyle/>
          <a:p>
            <a:r>
              <a:rPr lang="en-US"/>
              <a:t>Date</a:t>
            </a:r>
          </a:p>
        </p:txBody>
      </p:sp>
      <p:sp>
        <p:nvSpPr>
          <p:cNvPr id="29698" name="Rectangle 2"/>
          <p:cNvSpPr>
            <a:spLocks noGrp="1" noChangeArrowheads="1"/>
          </p:cNvSpPr>
          <p:nvPr>
            <p:ph type="title"/>
          </p:nvPr>
        </p:nvSpPr>
        <p:spPr/>
        <p:txBody>
          <a:bodyPr/>
          <a:lstStyle/>
          <a:p>
            <a:r>
              <a:rPr lang="en-US" dirty="0" smtClean="0"/>
              <a:t>What is impact based on considering historical Reserve Deployments in 2009</a:t>
            </a:r>
            <a:endParaRPr lang="en-US" dirty="0"/>
          </a:p>
        </p:txBody>
      </p:sp>
      <p:sp>
        <p:nvSpPr>
          <p:cNvPr id="29699" name="Rectangle 3"/>
          <p:cNvSpPr>
            <a:spLocks noGrp="1" noChangeArrowheads="1"/>
          </p:cNvSpPr>
          <p:nvPr>
            <p:ph type="body" idx="1"/>
          </p:nvPr>
        </p:nvSpPr>
        <p:spPr/>
        <p:txBody>
          <a:bodyPr/>
          <a:lstStyle/>
          <a:p>
            <a:r>
              <a:rPr lang="en-US" dirty="0" smtClean="0"/>
              <a:t>178 Responsive Reserve deployments in 2009</a:t>
            </a:r>
          </a:p>
          <a:p>
            <a:pPr lvl="1"/>
            <a:r>
              <a:rPr lang="en-US" dirty="0" smtClean="0"/>
              <a:t>Of these 45 events required deploying more than 500MWs of Responsive Reserve</a:t>
            </a:r>
          </a:p>
          <a:p>
            <a:pPr lvl="1"/>
            <a:r>
              <a:rPr lang="en-US" dirty="0" smtClean="0"/>
              <a:t>None of these events resulted in declaring a NERC Energy Emergency (EEA)</a:t>
            </a:r>
          </a:p>
          <a:p>
            <a:pPr lvl="1"/>
            <a:r>
              <a:rPr lang="en-US" dirty="0" smtClean="0"/>
              <a:t>None of these deployments resulted in EEA 2B which deploys EILs .</a:t>
            </a:r>
          </a:p>
          <a:p>
            <a:pPr lvl="1"/>
            <a:r>
              <a:rPr lang="en-US" dirty="0" smtClean="0"/>
              <a:t>Since Nodal SCED uses cost curves and constraints to decide how to dispatch </a:t>
            </a:r>
            <a:r>
              <a:rPr lang="en-US" dirty="0" err="1" smtClean="0"/>
              <a:t>basepoints</a:t>
            </a:r>
            <a:r>
              <a:rPr lang="en-US" dirty="0" smtClean="0"/>
              <a:t> it will always choose whether to use the released capacity…. so less RRS will be used in general</a:t>
            </a:r>
          </a:p>
          <a:p>
            <a:pPr lvl="1"/>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Meeting Title (optional)</a:t>
            </a:r>
          </a:p>
        </p:txBody>
      </p:sp>
      <p:sp>
        <p:nvSpPr>
          <p:cNvPr id="5" name="Date Placeholder 5"/>
          <p:cNvSpPr>
            <a:spLocks noGrp="1"/>
          </p:cNvSpPr>
          <p:nvPr>
            <p:ph type="dt" sz="half" idx="12"/>
          </p:nvPr>
        </p:nvSpPr>
        <p:spPr/>
        <p:txBody>
          <a:bodyPr/>
          <a:lstStyle/>
          <a:p>
            <a:r>
              <a:rPr lang="en-US"/>
              <a:t>Date</a:t>
            </a:r>
          </a:p>
        </p:txBody>
      </p:sp>
      <p:sp>
        <p:nvSpPr>
          <p:cNvPr id="29698" name="Rectangle 2"/>
          <p:cNvSpPr>
            <a:spLocks noGrp="1" noChangeArrowheads="1"/>
          </p:cNvSpPr>
          <p:nvPr>
            <p:ph type="title"/>
          </p:nvPr>
        </p:nvSpPr>
        <p:spPr/>
        <p:txBody>
          <a:bodyPr/>
          <a:lstStyle/>
          <a:p>
            <a:r>
              <a:rPr lang="en-US" dirty="0" smtClean="0"/>
              <a:t>What is impact continued keeping the 500 MW EEA limit</a:t>
            </a:r>
            <a:endParaRPr lang="en-US" dirty="0"/>
          </a:p>
        </p:txBody>
      </p:sp>
      <p:sp>
        <p:nvSpPr>
          <p:cNvPr id="29699" name="Rectangle 3"/>
          <p:cNvSpPr>
            <a:spLocks noGrp="1" noChangeArrowheads="1"/>
          </p:cNvSpPr>
          <p:nvPr>
            <p:ph type="body" idx="1"/>
          </p:nvPr>
        </p:nvSpPr>
        <p:spPr/>
        <p:txBody>
          <a:bodyPr/>
          <a:lstStyle/>
          <a:p>
            <a:r>
              <a:rPr lang="en-US" dirty="0" smtClean="0"/>
              <a:t>ERCOT would be required to post on the NERC Reliability Coordinator Information System (RCIS) it is in an EEA due to a unit trip in accordance with NERC standards.</a:t>
            </a:r>
          </a:p>
          <a:p>
            <a:pPr lvl="1"/>
            <a:r>
              <a:rPr lang="en-US" dirty="0" smtClean="0"/>
              <a:t>This would appear that ERCOT was deficient in it’s contingency reserves when in reality it was deploying reserves in response to contingency events. </a:t>
            </a:r>
          </a:p>
          <a:p>
            <a:pPr lvl="1"/>
            <a:r>
              <a:rPr lang="en-US" dirty="0" smtClean="0"/>
              <a:t>The impact of the existing language is that it would slow down ERCOTs response to large unit trips by putting in an administrative step  to declare an EEA before using more than 500 MW of the 2300 MWs of Reserves it carries.</a:t>
            </a:r>
          </a:p>
          <a:p>
            <a:pPr lvl="1"/>
            <a:r>
              <a:rPr lang="en-US" dirty="0" smtClean="0"/>
              <a:t>Operators may have to manually calculate the additional Reserves needed.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Meeting Title (optional)</a:t>
            </a:r>
          </a:p>
        </p:txBody>
      </p:sp>
      <p:sp>
        <p:nvSpPr>
          <p:cNvPr id="5" name="Date Placeholder 5"/>
          <p:cNvSpPr>
            <a:spLocks noGrp="1"/>
          </p:cNvSpPr>
          <p:nvPr>
            <p:ph type="dt" sz="half" idx="12"/>
          </p:nvPr>
        </p:nvSpPr>
        <p:spPr/>
        <p:txBody>
          <a:bodyPr/>
          <a:lstStyle/>
          <a:p>
            <a:r>
              <a:rPr lang="en-US"/>
              <a:t>Date</a:t>
            </a:r>
          </a:p>
        </p:txBody>
      </p:sp>
      <p:sp>
        <p:nvSpPr>
          <p:cNvPr id="29698" name="Rectangle 2"/>
          <p:cNvSpPr>
            <a:spLocks noGrp="1" noChangeArrowheads="1"/>
          </p:cNvSpPr>
          <p:nvPr>
            <p:ph type="title"/>
          </p:nvPr>
        </p:nvSpPr>
        <p:spPr/>
        <p:txBody>
          <a:bodyPr/>
          <a:lstStyle/>
          <a:p>
            <a:r>
              <a:rPr lang="en-US" dirty="0" smtClean="0"/>
              <a:t>What is conflict with the NERC standard</a:t>
            </a:r>
            <a:endParaRPr lang="en-US" dirty="0"/>
          </a:p>
        </p:txBody>
      </p:sp>
      <p:sp>
        <p:nvSpPr>
          <p:cNvPr id="29699" name="Rectangle 3"/>
          <p:cNvSpPr>
            <a:spLocks noGrp="1" noChangeArrowheads="1"/>
          </p:cNvSpPr>
          <p:nvPr>
            <p:ph type="body" idx="1"/>
          </p:nvPr>
        </p:nvSpPr>
        <p:spPr/>
        <p:txBody>
          <a:bodyPr/>
          <a:lstStyle/>
          <a:p>
            <a:r>
              <a:rPr lang="en-US" dirty="0" smtClean="0"/>
              <a:t>NERC EOP-002-2.1.</a:t>
            </a:r>
          </a:p>
          <a:p>
            <a:r>
              <a:rPr lang="en-US" sz="1800" dirty="0" smtClean="0"/>
              <a:t>R6. </a:t>
            </a:r>
            <a:r>
              <a:rPr lang="en-US" dirty="0" smtClean="0"/>
              <a:t>If the Balancing Authority cannot comply with the Control Performance and Disturbance Control Standards, then it shall immediately implement remedies to do so. These remedies include, but are not limited to: </a:t>
            </a:r>
          </a:p>
          <a:p>
            <a:pPr lvl="1"/>
            <a:r>
              <a:rPr lang="en-US" dirty="0" smtClean="0"/>
              <a:t>R6.2. Deploying all available operating reserve.</a:t>
            </a:r>
          </a:p>
          <a:p>
            <a:endParaRPr lang="en-US" dirty="0" smtClean="0"/>
          </a:p>
          <a:p>
            <a:r>
              <a:rPr lang="en-US" dirty="0" smtClean="0"/>
              <a:t>DCS events are based on the single Largest Hazard 1354 MW in ERCOT. </a:t>
            </a:r>
          </a:p>
          <a:p>
            <a:pPr lvl="1"/>
            <a:r>
              <a:rPr lang="en-US" dirty="0" smtClean="0"/>
              <a:t>80% of the single largest hazard is a reportable DCS event and these events are typically &gt; 1000 MW unit trips.</a:t>
            </a:r>
          </a:p>
          <a:p>
            <a:r>
              <a:rPr lang="en-US" dirty="0" smtClean="0"/>
              <a:t>NERC EOP-002-2.1 R6.2 ERCOT should be deploying all available operating reserve to comply with DCS events and should not be using EEAs until it has deployed its reserves</a:t>
            </a:r>
          </a:p>
        </p:txBody>
      </p:sp>
      <p:sp>
        <p:nvSpPr>
          <p:cNvPr id="6" name="Rectangle 5"/>
          <p:cNvSpPr/>
          <p:nvPr/>
        </p:nvSpPr>
        <p:spPr>
          <a:xfrm>
            <a:off x="1295400" y="2743200"/>
            <a:ext cx="5334000" cy="304800"/>
          </a:xfrm>
          <a:prstGeom prst="rect">
            <a:avLst/>
          </a:prstGeom>
          <a:solidFill>
            <a:srgbClr val="FFFF00">
              <a:alpha val="3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ERCOT">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ERCOT</Template>
  <TotalTime>310</TotalTime>
  <Words>890</Words>
  <Application>Microsoft Office PowerPoint</Application>
  <PresentationFormat>On-screen Show (4:3)</PresentationFormat>
  <Paragraphs>77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ERCOT</vt:lpstr>
      <vt:lpstr>NPRR 220</vt:lpstr>
      <vt:lpstr>What is being removed by this NPRR?</vt:lpstr>
      <vt:lpstr>NERC DCS recovery requirements</vt:lpstr>
      <vt:lpstr>What ERCOT has developed based on protocols</vt:lpstr>
      <vt:lpstr>Deployment of RRS in LFC</vt:lpstr>
      <vt:lpstr>Issues</vt:lpstr>
      <vt:lpstr>What is impact based on considering historical Reserve Deployments in 2009</vt:lpstr>
      <vt:lpstr>What is impact continued keeping the 500 MW EEA limit</vt:lpstr>
      <vt:lpstr>What is conflict with the NERC standard</vt:lpstr>
      <vt:lpstr>NERC EEA reports</vt:lpstr>
      <vt:lpstr>NERC Reports request information to check on Reserves </vt:lpstr>
      <vt:lpstr>What is impact benefit of the NPRR</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bblevins</dc:creator>
  <cp:lastModifiedBy>Bill D</cp:lastModifiedBy>
  <cp:revision>35</cp:revision>
  <dcterms:created xsi:type="dcterms:W3CDTF">2010-06-01T20:16:32Z</dcterms:created>
  <dcterms:modified xsi:type="dcterms:W3CDTF">2010-06-04T12:36:35Z</dcterms:modified>
</cp:coreProperties>
</file>