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7" r:id="rId2"/>
    <p:sldId id="256" r:id="rId3"/>
    <p:sldId id="259" r:id="rId4"/>
    <p:sldId id="258" r:id="rId5"/>
    <p:sldId id="260" r:id="rId6"/>
    <p:sldId id="261" r:id="rId7"/>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8" d="100"/>
          <a:sy n="88" d="100"/>
        </p:scale>
        <p:origin x="-146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B1CA1AAF-1F07-4FA4-8119-916F22D48776}" type="datetimeFigureOut">
              <a:rPr lang="en-US" smtClean="0"/>
              <a:pPr/>
              <a:t>6/1/2010</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86BB7802-97CA-4CED-88C3-4E13017D012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6BB7802-97CA-4CED-88C3-4E13017D0126}"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City of College Station is</a:t>
            </a:r>
            <a:r>
              <a:rPr lang="en-US" baseline="0" dirty="0" smtClean="0"/>
              <a:t> the 9</a:t>
            </a:r>
            <a:r>
              <a:rPr lang="en-US" baseline="30000" dirty="0" smtClean="0"/>
              <a:t>th</a:t>
            </a:r>
            <a:r>
              <a:rPr lang="en-US" baseline="0" dirty="0" smtClean="0"/>
              <a:t> largest Municipal electric provider in the State of Texas.  We have about 20 miles of transmission lines with 5 existing substations and one under construction.</a:t>
            </a:r>
          </a:p>
          <a:p>
            <a:endParaRPr lang="en-US" baseline="0" dirty="0" smtClean="0"/>
          </a:p>
          <a:p>
            <a:pPr marL="228600" indent="-228600">
              <a:buAutoNum type="arabicPeriod"/>
            </a:pPr>
            <a:r>
              <a:rPr lang="en-US" baseline="0" dirty="0" smtClean="0"/>
              <a:t>We have about 32,000 electric meters to serve a population of over 90,000.  Of that 90,000 approximately 30,000 are students of Texas A&amp;M or </a:t>
            </a:r>
            <a:r>
              <a:rPr lang="en-US" baseline="0" dirty="0" err="1" smtClean="0"/>
              <a:t>Blinn</a:t>
            </a:r>
            <a:r>
              <a:rPr lang="en-US" baseline="0" dirty="0" smtClean="0"/>
              <a:t> College.</a:t>
            </a:r>
          </a:p>
          <a:p>
            <a:pPr marL="228600" indent="-228600">
              <a:buAutoNum type="arabicPeriod"/>
            </a:pPr>
            <a:r>
              <a:rPr lang="en-US" baseline="0" dirty="0" smtClean="0"/>
              <a:t>Our Peak Load of 189,625 MW for 2009 happened in late June.  At that time, many of our student population were not “in town” as they were home for the summer.</a:t>
            </a:r>
          </a:p>
          <a:p>
            <a:pPr marL="228600" indent="-228600">
              <a:buAutoNum type="arabicPeriod"/>
            </a:pPr>
            <a:r>
              <a:rPr lang="en-US" baseline="0" dirty="0" smtClean="0"/>
              <a:t>One of the major factors besides weather that affects our peak load is our student population.  In mid May, our population decreases by about 30,000  until June 1</a:t>
            </a:r>
            <a:r>
              <a:rPr lang="en-US" baseline="30000" dirty="0" smtClean="0"/>
              <a:t>st</a:t>
            </a:r>
            <a:r>
              <a:rPr lang="en-US" baseline="0" dirty="0" smtClean="0"/>
              <a:t>, where about 15,000 of the students return for the summer.  In August, the rest of them come back for the fall semester.  If our peak were to hit during one of those times when all of the students are in town it is possible that our estimates could be 5 to 10% below our actual summer peak.</a:t>
            </a:r>
          </a:p>
          <a:p>
            <a:pPr marL="228600" indent="-228600">
              <a:buAutoNum type="arabicPeriod"/>
            </a:pPr>
            <a:r>
              <a:rPr lang="en-US" baseline="0" dirty="0" smtClean="0"/>
              <a:t>With that said, we design our distribution circuits based upon a greater peak than our transmission projections.  Since we represent only about 0.3% of the ERCOT loading (and the students have to move in from somewhere!), this variance should be minimal when considering the entire system.</a:t>
            </a:r>
          </a:p>
          <a:p>
            <a:pPr marL="228600" indent="-228600">
              <a:buAutoNum type="arabicPeriod"/>
            </a:pPr>
            <a:r>
              <a:rPr lang="en-US" baseline="0" dirty="0" smtClean="0"/>
              <a:t>Finally, because of the University and the growth of the Services Industry in College Station, the area still continues to grow at about 2%. </a:t>
            </a:r>
            <a:endParaRPr lang="en-US" dirty="0"/>
          </a:p>
        </p:txBody>
      </p:sp>
      <p:sp>
        <p:nvSpPr>
          <p:cNvPr id="4" name="Slide Number Placeholder 3"/>
          <p:cNvSpPr>
            <a:spLocks noGrp="1"/>
          </p:cNvSpPr>
          <p:nvPr>
            <p:ph type="sldNum" sz="quarter" idx="10"/>
          </p:nvPr>
        </p:nvSpPr>
        <p:spPr/>
        <p:txBody>
          <a:bodyPr/>
          <a:lstStyle/>
          <a:p>
            <a:fld id="{86BB7802-97CA-4CED-88C3-4E13017D0126}"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following is a plot of our historical data for Summer Peak and the ALDR projections for future peaks through 2016.</a:t>
            </a:r>
          </a:p>
          <a:p>
            <a:endParaRPr lang="en-US" baseline="0" dirty="0" smtClean="0"/>
          </a:p>
          <a:p>
            <a:r>
              <a:rPr lang="en-US" baseline="0" dirty="0" smtClean="0"/>
              <a:t>(CLICK) If you look at our historical data you will see that the timing of the summer peak, along with weather anomalies such as hurricanes, can affect the Peak value for any individual year.  Even with that, you will see that there is consistent growth for our area.</a:t>
            </a:r>
          </a:p>
          <a:p>
            <a:endParaRPr lang="en-US" baseline="0" dirty="0" smtClean="0"/>
          </a:p>
          <a:p>
            <a:r>
              <a:rPr lang="en-US" baseline="0" dirty="0" smtClean="0"/>
              <a:t>(CLICK)  Plotting a linear trendline on the graph, you will see that the ALDR projections for 2010 through 2016 are close to this linear progression.  If you were to plot this same graph leaving out the data for 2000, the line would actually be above the projections shown.</a:t>
            </a:r>
          </a:p>
          <a:p>
            <a:endParaRPr lang="en-US" baseline="0" dirty="0" smtClean="0"/>
          </a:p>
          <a:p>
            <a:r>
              <a:rPr lang="en-US" baseline="0" dirty="0" smtClean="0"/>
              <a:t>(CLICK)  Even though we may vary from year to year, the 2% growth rate used for the future projections should be a fairly accurate representation .</a:t>
            </a:r>
            <a:endParaRPr lang="en-US" dirty="0"/>
          </a:p>
        </p:txBody>
      </p:sp>
      <p:sp>
        <p:nvSpPr>
          <p:cNvPr id="4" name="Slide Number Placeholder 3"/>
          <p:cNvSpPr>
            <a:spLocks noGrp="1"/>
          </p:cNvSpPr>
          <p:nvPr>
            <p:ph type="sldNum" sz="quarter" idx="10"/>
          </p:nvPr>
        </p:nvSpPr>
        <p:spPr/>
        <p:txBody>
          <a:bodyPr/>
          <a:lstStyle/>
          <a:p>
            <a:fld id="{86BB7802-97CA-4CED-88C3-4E13017D0126}"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Projections:</a:t>
            </a:r>
          </a:p>
          <a:p>
            <a:pPr marL="228600" indent="-228600">
              <a:buAutoNum type="arabicPeriod"/>
            </a:pPr>
            <a:r>
              <a:rPr lang="en-US" dirty="0" smtClean="0"/>
              <a:t>The historical</a:t>
            </a:r>
            <a:r>
              <a:rPr lang="en-US" baseline="0" dirty="0" smtClean="0"/>
              <a:t> data that has been turned in for the ALDR is reviewed annually and the proposed growth rate is re-evaluated.  The current growth rate has been determined using a linear projection to be around 2%.</a:t>
            </a:r>
          </a:p>
          <a:p>
            <a:pPr marL="228600" indent="-228600">
              <a:buAutoNum type="arabicPeriod"/>
            </a:pPr>
            <a:r>
              <a:rPr lang="en-US" baseline="0" dirty="0" smtClean="0"/>
              <a:t>Data Set A projections are based upon data gathered from our SCADA system and are also projected at a 2% growth rate.</a:t>
            </a:r>
          </a:p>
          <a:p>
            <a:pPr marL="228600" indent="-228600">
              <a:buAutoNum type="arabicPeriod"/>
            </a:pPr>
            <a:r>
              <a:rPr lang="en-US" baseline="0" dirty="0" smtClean="0"/>
              <a:t>Data Set B projections are based upon submitted ALDR data.   Because of our plans for our distribution system, we are easily able to correlate future planning needs for the distribution system into load transfers between our substations.</a:t>
            </a:r>
            <a:endParaRPr lang="en-US" dirty="0"/>
          </a:p>
        </p:txBody>
      </p:sp>
      <p:sp>
        <p:nvSpPr>
          <p:cNvPr id="4" name="Slide Number Placeholder 3"/>
          <p:cNvSpPr>
            <a:spLocks noGrp="1"/>
          </p:cNvSpPr>
          <p:nvPr>
            <p:ph type="sldNum" sz="quarter" idx="10"/>
          </p:nvPr>
        </p:nvSpPr>
        <p:spPr/>
        <p:txBody>
          <a:bodyPr/>
          <a:lstStyle/>
          <a:p>
            <a:fld id="{86BB7802-97CA-4CED-88C3-4E13017D0126}"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sum things up:</a:t>
            </a:r>
          </a:p>
          <a:p>
            <a:endParaRPr lang="en-US" dirty="0" smtClean="0"/>
          </a:p>
          <a:p>
            <a:pPr marL="228600" indent="-228600">
              <a:buAutoNum type="arabicPeriod"/>
            </a:pPr>
            <a:r>
              <a:rPr lang="en-US" dirty="0" smtClean="0"/>
              <a:t>Our</a:t>
            </a:r>
            <a:r>
              <a:rPr lang="en-US" baseline="0" dirty="0" smtClean="0"/>
              <a:t> percentage of the ERCOT load is about 0.3%.  We feel that our projections are as precise as possible, but they probably don’t affect the accuracy of the total load projections for the System.</a:t>
            </a:r>
          </a:p>
          <a:p>
            <a:pPr marL="228600" indent="-228600">
              <a:buAutoNum type="arabicPeriod"/>
            </a:pPr>
            <a:r>
              <a:rPr lang="en-US" dirty="0" smtClean="0"/>
              <a:t>From</a:t>
            </a:r>
            <a:r>
              <a:rPr lang="en-US" baseline="0" dirty="0" smtClean="0"/>
              <a:t> the old Lotus 1-2-3 term , “What You See is What You Get”.  There is no diversity in our system like the larger systems where it might be 105 degrees in one service area and raining in another.  Our peak is easily determined and well defined.</a:t>
            </a:r>
          </a:p>
          <a:p>
            <a:pPr marL="228600" indent="-228600">
              <a:buAutoNum type="arabicPeriod"/>
            </a:pPr>
            <a:r>
              <a:rPr lang="en-US" baseline="0" dirty="0" smtClean="0"/>
              <a:t>Even with all of the variables considered for weather and timing, our historical data currently trends to a 2% overall growth rate.  </a:t>
            </a:r>
          </a:p>
          <a:p>
            <a:pPr marL="228600" indent="-228600">
              <a:buAutoNum type="arabicPeriod"/>
            </a:pPr>
            <a:r>
              <a:rPr lang="en-US" baseline="0" dirty="0" smtClean="0"/>
              <a:t>With that said, our projections for peak load for each individual year are very conservative.  If summer peak were to happen between the first of August and the middle of September it is possible that our peak load would be 5 to 10% greater than our projections.</a:t>
            </a:r>
          </a:p>
          <a:p>
            <a:pPr marL="228600" indent="-228600">
              <a:buNone/>
            </a:pPr>
            <a:endParaRPr lang="en-US" baseline="0" dirty="0" smtClean="0"/>
          </a:p>
          <a:p>
            <a:pPr marL="228600" indent="-228600">
              <a:buAutoNum type="arabicPeriod"/>
            </a:pPr>
            <a:endParaRPr lang="en-US" baseline="0" dirty="0" smtClean="0"/>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86BB7802-97CA-4CED-88C3-4E13017D0126}"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981FC4-05F6-4C6A-9718-0B14E98E91A7}" type="slidenum">
              <a:rPr lang="en-US" smtClean="0"/>
              <a:pPr fontAlgn="base">
                <a:spcBef>
                  <a:spcPct val="0"/>
                </a:spcBef>
                <a:spcAft>
                  <a:spcPct val="0"/>
                </a:spcAft>
                <a:defRPr/>
              </a:pPr>
              <a:t>6</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A9FC7F6-D70E-4A82-972B-A3B1C52CE61D}" type="datetimeFigureOut">
              <a:rPr lang="en-US" smtClean="0"/>
              <a:pPr/>
              <a:t>6/1/2010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1DEDBF-7519-4C31-A409-6252D9D72C1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9FC7F6-D70E-4A82-972B-A3B1C52CE61D}" type="datetimeFigureOut">
              <a:rPr lang="en-US" smtClean="0"/>
              <a:pPr/>
              <a:t>6/1/2010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1DEDBF-7519-4C31-A409-6252D9D72C1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9FC7F6-D70E-4A82-972B-A3B1C52CE61D}" type="datetimeFigureOut">
              <a:rPr lang="en-US" smtClean="0"/>
              <a:pPr/>
              <a:t>6/1/2010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1DEDBF-7519-4C31-A409-6252D9D72C1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9FC7F6-D70E-4A82-972B-A3B1C52CE61D}" type="datetimeFigureOut">
              <a:rPr lang="en-US" smtClean="0"/>
              <a:pPr/>
              <a:t>6/1/2010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1DEDBF-7519-4C31-A409-6252D9D72C1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9FC7F6-D70E-4A82-972B-A3B1C52CE61D}" type="datetimeFigureOut">
              <a:rPr lang="en-US" smtClean="0"/>
              <a:pPr/>
              <a:t>6/1/2010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1DEDBF-7519-4C31-A409-6252D9D72C1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A9FC7F6-D70E-4A82-972B-A3B1C52CE61D}" type="datetimeFigureOut">
              <a:rPr lang="en-US" smtClean="0"/>
              <a:pPr/>
              <a:t>6/1/2010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1DEDBF-7519-4C31-A409-6252D9D72C1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A9FC7F6-D70E-4A82-972B-A3B1C52CE61D}" type="datetimeFigureOut">
              <a:rPr lang="en-US" smtClean="0"/>
              <a:pPr/>
              <a:t>6/1/2010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1DEDBF-7519-4C31-A409-6252D9D72C1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A9FC7F6-D70E-4A82-972B-A3B1C52CE61D}" type="datetimeFigureOut">
              <a:rPr lang="en-US" smtClean="0"/>
              <a:pPr/>
              <a:t>6/1/2010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1DEDBF-7519-4C31-A409-6252D9D72C1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9FC7F6-D70E-4A82-972B-A3B1C52CE61D}" type="datetimeFigureOut">
              <a:rPr lang="en-US" smtClean="0"/>
              <a:pPr/>
              <a:t>6/1/2010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1DEDBF-7519-4C31-A409-6252D9D72C1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9FC7F6-D70E-4A82-972B-A3B1C52CE61D}" type="datetimeFigureOut">
              <a:rPr lang="en-US" smtClean="0"/>
              <a:pPr/>
              <a:t>6/1/2010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1DEDBF-7519-4C31-A409-6252D9D72C1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9FC7F6-D70E-4A82-972B-A3B1C52CE61D}" type="datetimeFigureOut">
              <a:rPr lang="en-US" smtClean="0"/>
              <a:pPr/>
              <a:t>6/1/2010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1DEDBF-7519-4C31-A409-6252D9D72C1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9FC7F6-D70E-4A82-972B-A3B1C52CE61D}" type="datetimeFigureOut">
              <a:rPr lang="en-US" smtClean="0"/>
              <a:pPr/>
              <a:t>6/1/2010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1DEDBF-7519-4C31-A409-6252D9D72C1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4" descr="CSU_centredprnt"/>
          <p:cNvPicPr>
            <a:picLocks noChangeAspect="1" noChangeArrowheads="1"/>
          </p:cNvPicPr>
          <p:nvPr/>
        </p:nvPicPr>
        <p:blipFill>
          <a:blip r:embed="rId3" cstate="print"/>
          <a:srcRect/>
          <a:stretch>
            <a:fillRect/>
          </a:stretch>
        </p:blipFill>
        <p:spPr bwMode="auto">
          <a:xfrm>
            <a:off x="2057400" y="0"/>
            <a:ext cx="5181600" cy="2820988"/>
          </a:xfrm>
          <a:prstGeom prst="rect">
            <a:avLst/>
          </a:prstGeom>
          <a:noFill/>
          <a:ln w="9525">
            <a:noFill/>
            <a:miter lim="800000"/>
            <a:headEnd/>
            <a:tailEnd/>
          </a:ln>
        </p:spPr>
      </p:pic>
      <p:sp>
        <p:nvSpPr>
          <p:cNvPr id="2052" name="TextBox 4"/>
          <p:cNvSpPr txBox="1">
            <a:spLocks noChangeArrowheads="1"/>
          </p:cNvSpPr>
          <p:nvPr/>
        </p:nvSpPr>
        <p:spPr bwMode="auto">
          <a:xfrm>
            <a:off x="1600200" y="3276600"/>
            <a:ext cx="5867400" cy="1446550"/>
          </a:xfrm>
          <a:prstGeom prst="rect">
            <a:avLst/>
          </a:prstGeom>
          <a:noFill/>
          <a:ln w="9525">
            <a:noFill/>
            <a:miter lim="800000"/>
            <a:headEnd/>
            <a:tailEnd/>
          </a:ln>
        </p:spPr>
        <p:txBody>
          <a:bodyPr>
            <a:spAutoFit/>
          </a:bodyPr>
          <a:lstStyle/>
          <a:p>
            <a:pPr algn="ctr"/>
            <a:r>
              <a:rPr lang="en-US" sz="4400" b="1" dirty="0" smtClean="0">
                <a:solidFill>
                  <a:srgbClr val="211389"/>
                </a:solidFill>
                <a:latin typeface="Calibri" pitchFamily="34" charset="0"/>
              </a:rPr>
              <a:t>City of College Station </a:t>
            </a:r>
          </a:p>
          <a:p>
            <a:pPr algn="ctr"/>
            <a:r>
              <a:rPr lang="en-US" sz="4400" b="1" dirty="0" smtClean="0">
                <a:solidFill>
                  <a:srgbClr val="211389"/>
                </a:solidFill>
                <a:latin typeface="Calibri" pitchFamily="34" charset="0"/>
              </a:rPr>
              <a:t>Load Forecasting</a:t>
            </a:r>
            <a:endParaRPr lang="en-US" sz="4400" b="1" dirty="0">
              <a:solidFill>
                <a:srgbClr val="211389"/>
              </a:solidFill>
              <a:latin typeface="Calibri" pitchFamily="34" charset="0"/>
            </a:endParaRPr>
          </a:p>
        </p:txBody>
      </p:sp>
      <p:sp>
        <p:nvSpPr>
          <p:cNvPr id="2053" name="TextBox 6"/>
          <p:cNvSpPr txBox="1">
            <a:spLocks noChangeArrowheads="1"/>
          </p:cNvSpPr>
          <p:nvPr/>
        </p:nvSpPr>
        <p:spPr bwMode="auto">
          <a:xfrm>
            <a:off x="3020551" y="5181600"/>
            <a:ext cx="3674404" cy="923330"/>
          </a:xfrm>
          <a:prstGeom prst="rect">
            <a:avLst/>
          </a:prstGeom>
          <a:noFill/>
          <a:ln w="9525">
            <a:noFill/>
            <a:miter lim="800000"/>
            <a:headEnd/>
            <a:tailEnd/>
          </a:ln>
        </p:spPr>
        <p:txBody>
          <a:bodyPr wrap="none">
            <a:spAutoFit/>
          </a:bodyPr>
          <a:lstStyle/>
          <a:p>
            <a:pPr algn="ctr"/>
            <a:r>
              <a:rPr lang="en-US" b="1" dirty="0">
                <a:solidFill>
                  <a:srgbClr val="211389"/>
                </a:solidFill>
                <a:latin typeface="Calibri" pitchFamily="34" charset="0"/>
              </a:rPr>
              <a:t>Presented by </a:t>
            </a:r>
            <a:r>
              <a:rPr lang="en-US" b="1" dirty="0" smtClean="0">
                <a:solidFill>
                  <a:srgbClr val="211389"/>
                </a:solidFill>
                <a:latin typeface="Calibri" pitchFamily="34" charset="0"/>
              </a:rPr>
              <a:t>:</a:t>
            </a:r>
            <a:endParaRPr lang="en-US" b="1" dirty="0">
              <a:solidFill>
                <a:srgbClr val="211389"/>
              </a:solidFill>
              <a:latin typeface="Calibri" pitchFamily="34" charset="0"/>
            </a:endParaRPr>
          </a:p>
          <a:p>
            <a:pPr algn="ctr"/>
            <a:r>
              <a:rPr lang="en-US" b="1" dirty="0" smtClean="0">
                <a:solidFill>
                  <a:srgbClr val="211389"/>
                </a:solidFill>
                <a:latin typeface="Calibri" pitchFamily="34" charset="0"/>
              </a:rPr>
              <a:t>Brent Read</a:t>
            </a:r>
          </a:p>
          <a:p>
            <a:pPr algn="ctr"/>
            <a:r>
              <a:rPr lang="en-US" b="1" dirty="0" smtClean="0">
                <a:solidFill>
                  <a:srgbClr val="211389"/>
                </a:solidFill>
                <a:latin typeface="Calibri" pitchFamily="34" charset="0"/>
              </a:rPr>
              <a:t>Utility Dispatch Operations Assistant</a:t>
            </a:r>
            <a:endParaRPr lang="en-US" b="1" dirty="0">
              <a:solidFill>
                <a:srgbClr val="211389"/>
              </a:solidFill>
              <a:latin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gs>
          </a:gsLst>
          <a:lin ang="5400000" scaled="0"/>
        </a:gradFill>
        <a:effectLst/>
      </p:bgPr>
    </p:bg>
    <p:spTree>
      <p:nvGrpSpPr>
        <p:cNvPr id="1" name=""/>
        <p:cNvGrpSpPr/>
        <p:nvPr/>
      </p:nvGrpSpPr>
      <p:grpSpPr>
        <a:xfrm>
          <a:off x="0" y="0"/>
          <a:ext cx="0" cy="0"/>
          <a:chOff x="0" y="0"/>
          <a:chExt cx="0" cy="0"/>
        </a:xfrm>
      </p:grpSpPr>
      <p:sp>
        <p:nvSpPr>
          <p:cNvPr id="4" name="TextBox 3"/>
          <p:cNvSpPr txBox="1"/>
          <p:nvPr/>
        </p:nvSpPr>
        <p:spPr>
          <a:xfrm>
            <a:off x="2667000" y="533400"/>
            <a:ext cx="3581400" cy="584775"/>
          </a:xfrm>
          <a:prstGeom prst="rect">
            <a:avLst/>
          </a:prstGeom>
          <a:noFill/>
        </p:spPr>
        <p:txBody>
          <a:bodyPr wrap="square" rtlCol="0">
            <a:spAutoFit/>
          </a:bodyPr>
          <a:lstStyle/>
          <a:p>
            <a:pPr algn="ctr"/>
            <a:r>
              <a:rPr lang="en-US" sz="3200" dirty="0" smtClean="0">
                <a:solidFill>
                  <a:schemeClr val="bg1"/>
                </a:solidFill>
              </a:rPr>
              <a:t>BACKGROUND</a:t>
            </a:r>
            <a:endParaRPr lang="en-US" sz="3200" dirty="0">
              <a:solidFill>
                <a:schemeClr val="bg1"/>
              </a:solidFill>
            </a:endParaRPr>
          </a:p>
        </p:txBody>
      </p:sp>
      <p:sp>
        <p:nvSpPr>
          <p:cNvPr id="5" name="TextBox 4"/>
          <p:cNvSpPr txBox="1"/>
          <p:nvPr/>
        </p:nvSpPr>
        <p:spPr>
          <a:xfrm>
            <a:off x="609600" y="1600200"/>
            <a:ext cx="7680116" cy="3693319"/>
          </a:xfrm>
          <a:prstGeom prst="rect">
            <a:avLst/>
          </a:prstGeom>
          <a:noFill/>
        </p:spPr>
        <p:txBody>
          <a:bodyPr wrap="none" rtlCol="0">
            <a:spAutoFit/>
          </a:bodyPr>
          <a:lstStyle/>
          <a:p>
            <a:pPr>
              <a:buFont typeface="Arial" pitchFamily="34" charset="0"/>
              <a:buChar char="•"/>
            </a:pPr>
            <a:r>
              <a:rPr lang="en-US" sz="2400" dirty="0" smtClean="0">
                <a:solidFill>
                  <a:schemeClr val="bg1"/>
                </a:solidFill>
              </a:rPr>
              <a:t>32,000 Electric Meters</a:t>
            </a:r>
          </a:p>
          <a:p>
            <a:pPr>
              <a:buFont typeface="Arial" pitchFamily="34" charset="0"/>
              <a:buChar char="•"/>
            </a:pPr>
            <a:endParaRPr lang="en-US" sz="2400" dirty="0" smtClean="0">
              <a:solidFill>
                <a:schemeClr val="bg1"/>
              </a:solidFill>
            </a:endParaRPr>
          </a:p>
          <a:p>
            <a:pPr>
              <a:buFont typeface="Arial" pitchFamily="34" charset="0"/>
              <a:buChar char="•"/>
            </a:pPr>
            <a:r>
              <a:rPr lang="en-US" sz="2400" dirty="0" smtClean="0">
                <a:solidFill>
                  <a:schemeClr val="bg1"/>
                </a:solidFill>
              </a:rPr>
              <a:t>189,625 MW Peak Load in 2009</a:t>
            </a:r>
          </a:p>
          <a:p>
            <a:pPr>
              <a:buFont typeface="Arial" pitchFamily="34" charset="0"/>
              <a:buChar char="•"/>
            </a:pPr>
            <a:endParaRPr lang="en-US" sz="2400" dirty="0" smtClean="0">
              <a:solidFill>
                <a:schemeClr val="bg1"/>
              </a:solidFill>
            </a:endParaRPr>
          </a:p>
          <a:p>
            <a:pPr>
              <a:buFont typeface="Arial" pitchFamily="34" charset="0"/>
              <a:buChar char="•"/>
            </a:pPr>
            <a:r>
              <a:rPr lang="en-US" sz="2400" dirty="0" smtClean="0">
                <a:solidFill>
                  <a:schemeClr val="bg1"/>
                </a:solidFill>
              </a:rPr>
              <a:t>Unique Summer Load Curve because of Student Population</a:t>
            </a:r>
          </a:p>
          <a:p>
            <a:pPr>
              <a:buFont typeface="Arial" pitchFamily="34" charset="0"/>
              <a:buChar char="•"/>
            </a:pPr>
            <a:endParaRPr lang="en-US" sz="2400" dirty="0" smtClean="0">
              <a:solidFill>
                <a:schemeClr val="bg1"/>
              </a:solidFill>
            </a:endParaRPr>
          </a:p>
          <a:p>
            <a:pPr>
              <a:buFont typeface="Arial" pitchFamily="34" charset="0"/>
              <a:buChar char="•"/>
            </a:pPr>
            <a:r>
              <a:rPr lang="en-US" sz="2400" dirty="0" smtClean="0">
                <a:solidFill>
                  <a:schemeClr val="bg1"/>
                </a:solidFill>
              </a:rPr>
              <a:t>Represent 0.302% of Load for ERCOT System at Peak</a:t>
            </a:r>
          </a:p>
          <a:p>
            <a:pPr>
              <a:buFont typeface="Arial" pitchFamily="34" charset="0"/>
              <a:buChar char="•"/>
            </a:pPr>
            <a:endParaRPr lang="en-US" sz="2400" dirty="0">
              <a:solidFill>
                <a:schemeClr val="bg1"/>
              </a:solidFill>
            </a:endParaRPr>
          </a:p>
          <a:p>
            <a:pPr>
              <a:buFont typeface="Arial" pitchFamily="34" charset="0"/>
              <a:buChar char="•"/>
            </a:pPr>
            <a:r>
              <a:rPr lang="en-US" sz="2400" dirty="0" smtClean="0">
                <a:solidFill>
                  <a:schemeClr val="bg1"/>
                </a:solidFill>
              </a:rPr>
              <a:t>Area continues to grow despite recession</a:t>
            </a:r>
          </a:p>
          <a:p>
            <a:pPr>
              <a:buFont typeface="Arial" pitchFamily="34" charset="0"/>
              <a:buChar char="•"/>
            </a:pPr>
            <a:endParaRPr lang="en-US"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gs>
          </a:gsLst>
          <a:lin ang="54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0" y="104457"/>
            <a:ext cx="9144000" cy="6677343"/>
          </a:xfrm>
          <a:prstGeom prst="rect">
            <a:avLst/>
          </a:prstGeom>
          <a:noFill/>
          <a:ln w="9525">
            <a:noFill/>
            <a:miter lim="800000"/>
            <a:headEnd/>
            <a:tailEnd/>
          </a:ln>
        </p:spPr>
      </p:pic>
      <p:sp>
        <p:nvSpPr>
          <p:cNvPr id="3" name="TextBox 2"/>
          <p:cNvSpPr txBox="1"/>
          <p:nvPr/>
        </p:nvSpPr>
        <p:spPr>
          <a:xfrm>
            <a:off x="1752600" y="914400"/>
            <a:ext cx="2162259" cy="646331"/>
          </a:xfrm>
          <a:prstGeom prst="rect">
            <a:avLst/>
          </a:prstGeom>
          <a:solidFill>
            <a:srgbClr val="FFFF99"/>
          </a:solidFill>
          <a:ln w="15875">
            <a:solidFill>
              <a:srgbClr val="FF0000"/>
            </a:solidFill>
          </a:ln>
        </p:spPr>
        <p:txBody>
          <a:bodyPr wrap="none" rtlCol="0">
            <a:spAutoFit/>
          </a:bodyPr>
          <a:lstStyle/>
          <a:p>
            <a:r>
              <a:rPr lang="en-US" dirty="0" smtClean="0"/>
              <a:t>Actual Peaks highly</a:t>
            </a:r>
          </a:p>
          <a:p>
            <a:r>
              <a:rPr lang="en-US" dirty="0" smtClean="0"/>
              <a:t>Dependent on timing</a:t>
            </a:r>
          </a:p>
        </p:txBody>
      </p:sp>
      <p:sp>
        <p:nvSpPr>
          <p:cNvPr id="4" name="Left Brace 3"/>
          <p:cNvSpPr/>
          <p:nvPr/>
        </p:nvSpPr>
        <p:spPr>
          <a:xfrm rot="5400000">
            <a:off x="2667000" y="-304800"/>
            <a:ext cx="381000" cy="4038600"/>
          </a:xfrm>
          <a:prstGeom prst="leftBrace">
            <a:avLst/>
          </a:prstGeom>
          <a:ln w="412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Left Brace 4"/>
          <p:cNvSpPr/>
          <p:nvPr/>
        </p:nvSpPr>
        <p:spPr>
          <a:xfrm rot="4779599">
            <a:off x="6374017" y="-302615"/>
            <a:ext cx="381000" cy="3051809"/>
          </a:xfrm>
          <a:prstGeom prst="leftBrace">
            <a:avLst/>
          </a:prstGeom>
          <a:ln w="412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rot="20905000">
            <a:off x="5532055" y="411646"/>
            <a:ext cx="1888787" cy="646331"/>
          </a:xfrm>
          <a:prstGeom prst="rect">
            <a:avLst/>
          </a:prstGeom>
          <a:solidFill>
            <a:srgbClr val="FFFF99"/>
          </a:solidFill>
          <a:ln w="15875">
            <a:solidFill>
              <a:srgbClr val="FF0000"/>
            </a:solidFill>
          </a:ln>
        </p:spPr>
        <p:txBody>
          <a:bodyPr wrap="none" rtlCol="0">
            <a:spAutoFit/>
          </a:bodyPr>
          <a:lstStyle/>
          <a:p>
            <a:r>
              <a:rPr lang="en-US" dirty="0" smtClean="0"/>
              <a:t>Projections made</a:t>
            </a:r>
          </a:p>
          <a:p>
            <a:r>
              <a:rPr lang="en-US" dirty="0" smtClean="0"/>
              <a:t>at 2% load growth</a:t>
            </a:r>
          </a:p>
        </p:txBody>
      </p:sp>
      <p:cxnSp>
        <p:nvCxnSpPr>
          <p:cNvPr id="8" name="Straight Connector 7"/>
          <p:cNvCxnSpPr/>
          <p:nvPr/>
        </p:nvCxnSpPr>
        <p:spPr>
          <a:xfrm flipV="1">
            <a:off x="914400" y="1143000"/>
            <a:ext cx="6934200" cy="1524000"/>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352800" y="3505200"/>
            <a:ext cx="2553328" cy="646331"/>
          </a:xfrm>
          <a:prstGeom prst="rect">
            <a:avLst/>
          </a:prstGeom>
          <a:solidFill>
            <a:srgbClr val="FFFF99"/>
          </a:solidFill>
          <a:ln w="15875">
            <a:solidFill>
              <a:srgbClr val="FF0000"/>
            </a:solidFill>
          </a:ln>
        </p:spPr>
        <p:txBody>
          <a:bodyPr wrap="none" rtlCol="0">
            <a:spAutoFit/>
          </a:bodyPr>
          <a:lstStyle/>
          <a:p>
            <a:r>
              <a:rPr lang="en-US" dirty="0" smtClean="0"/>
              <a:t>Linear trendline</a:t>
            </a:r>
          </a:p>
          <a:p>
            <a:r>
              <a:rPr lang="en-US" dirty="0" smtClean="0"/>
              <a:t>For historical information</a:t>
            </a:r>
          </a:p>
        </p:txBody>
      </p:sp>
      <p:cxnSp>
        <p:nvCxnSpPr>
          <p:cNvPr id="11" name="Straight Arrow Connector 10"/>
          <p:cNvCxnSpPr>
            <a:stCxn id="9" idx="1"/>
          </p:cNvCxnSpPr>
          <p:nvPr/>
        </p:nvCxnSpPr>
        <p:spPr>
          <a:xfrm rot="10800000">
            <a:off x="990600" y="2743200"/>
            <a:ext cx="2362200" cy="1085166"/>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9" idx="3"/>
          </p:cNvCxnSpPr>
          <p:nvPr/>
        </p:nvCxnSpPr>
        <p:spPr>
          <a:xfrm flipV="1">
            <a:off x="5906128" y="1219200"/>
            <a:ext cx="1866272" cy="2609166"/>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ssolv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1000"/>
                                        <p:tgtEl>
                                          <p:spTgt spid="3"/>
                                        </p:tgtEl>
                                      </p:cBhvr>
                                    </p:animEffect>
                                    <p:set>
                                      <p:cBhvr>
                                        <p:cTn id="15" dur="1" fill="hold">
                                          <p:stCondLst>
                                            <p:cond delay="999"/>
                                          </p:stCondLst>
                                        </p:cTn>
                                        <p:tgtEl>
                                          <p:spTgt spid="3"/>
                                        </p:tgtEl>
                                        <p:attrNameLst>
                                          <p:attrName>style.visibility</p:attrName>
                                        </p:attrNameLst>
                                      </p:cBhvr>
                                      <p:to>
                                        <p:strVal val="hidden"/>
                                      </p:to>
                                    </p:set>
                                  </p:childTnLst>
                                </p:cTn>
                              </p:par>
                              <p:par>
                                <p:cTn id="16" presetID="10" presetClass="exit" presetSubtype="0" fill="hold" grpId="1" nodeType="withEffect">
                                  <p:stCondLst>
                                    <p:cond delay="0"/>
                                  </p:stCondLst>
                                  <p:childTnLst>
                                    <p:animEffect transition="out" filter="fade">
                                      <p:cBhvr>
                                        <p:cTn id="17" dur="1000"/>
                                        <p:tgtEl>
                                          <p:spTgt spid="4"/>
                                        </p:tgtEl>
                                      </p:cBhvr>
                                    </p:animEffect>
                                    <p:set>
                                      <p:cBhvr>
                                        <p:cTn id="18" dur="1" fill="hold">
                                          <p:stCondLst>
                                            <p:cond delay="999"/>
                                          </p:stCondLst>
                                        </p:cTn>
                                        <p:tgtEl>
                                          <p:spTgt spid="4"/>
                                        </p:tgtEl>
                                        <p:attrNameLst>
                                          <p:attrName>style.visibility</p:attrName>
                                        </p:attrNameLst>
                                      </p:cBhvr>
                                      <p:to>
                                        <p:strVal val="hidden"/>
                                      </p:to>
                                    </p:set>
                                  </p:childTnLst>
                                </p:cTn>
                              </p:par>
                              <p:par>
                                <p:cTn id="19" presetID="9"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dissolve">
                                      <p:cBhvr>
                                        <p:cTn id="21" dur="500"/>
                                        <p:tgtEl>
                                          <p:spTgt spid="9"/>
                                        </p:tgtEl>
                                      </p:cBhvr>
                                    </p:animEffect>
                                  </p:childTnLst>
                                </p:cTn>
                              </p:par>
                              <p:par>
                                <p:cTn id="22" presetID="9" presetClass="entr" presetSubtype="0"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dissolve">
                                      <p:cBhvr>
                                        <p:cTn id="24" dur="500"/>
                                        <p:tgtEl>
                                          <p:spTgt spid="11"/>
                                        </p:tgtEl>
                                      </p:cBhvr>
                                    </p:animEffect>
                                  </p:childTnLst>
                                </p:cTn>
                              </p:par>
                              <p:par>
                                <p:cTn id="25" presetID="9"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dissolve">
                                      <p:cBhvr>
                                        <p:cTn id="27" dur="500"/>
                                        <p:tgtEl>
                                          <p:spTgt spid="13"/>
                                        </p:tgtEl>
                                      </p:cBhvr>
                                    </p:animEffect>
                                  </p:childTnLst>
                                </p:cTn>
                              </p:par>
                              <p:par>
                                <p:cTn id="28" presetID="9" presetClass="entr" presetSubtype="0"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dissolve">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nodeType="clickEffect">
                                  <p:stCondLst>
                                    <p:cond delay="0"/>
                                  </p:stCondLst>
                                  <p:childTnLst>
                                    <p:animEffect transition="out" filter="fade">
                                      <p:cBhvr>
                                        <p:cTn id="34" dur="1000"/>
                                        <p:tgtEl>
                                          <p:spTgt spid="11"/>
                                        </p:tgtEl>
                                      </p:cBhvr>
                                    </p:animEffect>
                                    <p:set>
                                      <p:cBhvr>
                                        <p:cTn id="35" dur="1" fill="hold">
                                          <p:stCondLst>
                                            <p:cond delay="999"/>
                                          </p:stCondLst>
                                        </p:cTn>
                                        <p:tgtEl>
                                          <p:spTgt spid="11"/>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00"/>
                                        <p:tgtEl>
                                          <p:spTgt spid="9"/>
                                        </p:tgtEl>
                                      </p:cBhvr>
                                    </p:animEffect>
                                    <p:set>
                                      <p:cBhvr>
                                        <p:cTn id="38" dur="1" fill="hold">
                                          <p:stCondLst>
                                            <p:cond delay="999"/>
                                          </p:stCondLst>
                                        </p:cTn>
                                        <p:tgtEl>
                                          <p:spTgt spid="9"/>
                                        </p:tgtEl>
                                        <p:attrNameLst>
                                          <p:attrName>style.visibility</p:attrName>
                                        </p:attrNameLst>
                                      </p:cBhvr>
                                      <p:to>
                                        <p:strVal val="hidden"/>
                                      </p:to>
                                    </p:set>
                                  </p:childTnLst>
                                </p:cTn>
                              </p:par>
                              <p:par>
                                <p:cTn id="39" presetID="10" presetClass="exit" presetSubtype="0" fill="hold" nodeType="withEffect">
                                  <p:stCondLst>
                                    <p:cond delay="0"/>
                                  </p:stCondLst>
                                  <p:childTnLst>
                                    <p:animEffect transition="out" filter="fade">
                                      <p:cBhvr>
                                        <p:cTn id="40" dur="1000"/>
                                        <p:tgtEl>
                                          <p:spTgt spid="13"/>
                                        </p:tgtEl>
                                      </p:cBhvr>
                                    </p:animEffect>
                                    <p:set>
                                      <p:cBhvr>
                                        <p:cTn id="41" dur="1" fill="hold">
                                          <p:stCondLst>
                                            <p:cond delay="999"/>
                                          </p:stCondLst>
                                        </p:cTn>
                                        <p:tgtEl>
                                          <p:spTgt spid="13"/>
                                        </p:tgtEl>
                                        <p:attrNameLst>
                                          <p:attrName>style.visibility</p:attrName>
                                        </p:attrNameLst>
                                      </p:cBhvr>
                                      <p:to>
                                        <p:strVal val="hidden"/>
                                      </p:to>
                                    </p:set>
                                  </p:childTnLst>
                                </p:cTn>
                              </p:par>
                              <p:par>
                                <p:cTn id="42" presetID="9" presetClass="entr" presetSubtype="0" fill="hold" grpId="0" nodeType="with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dissolve">
                                      <p:cBhvr>
                                        <p:cTn id="44" dur="500"/>
                                        <p:tgtEl>
                                          <p:spTgt spid="6"/>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dissolve">
                                      <p:cBhvr>
                                        <p:cTn id="47" dur="500"/>
                                        <p:tgtEl>
                                          <p:spTgt spid="5"/>
                                        </p:tgtEl>
                                      </p:cBhvr>
                                    </p:animEffect>
                                  </p:childTnLst>
                                </p:cTn>
                              </p:par>
                              <p:par>
                                <p:cTn id="48" presetID="10" presetClass="exit" presetSubtype="0" fill="hold" nodeType="withEffect">
                                  <p:stCondLst>
                                    <p:cond delay="0"/>
                                  </p:stCondLst>
                                  <p:childTnLst>
                                    <p:animEffect transition="out" filter="fade">
                                      <p:cBhvr>
                                        <p:cTn id="49" dur="1000"/>
                                        <p:tgtEl>
                                          <p:spTgt spid="8"/>
                                        </p:tgtEl>
                                      </p:cBhvr>
                                    </p:animEffect>
                                    <p:set>
                                      <p:cBhvr>
                                        <p:cTn id="50" dur="1" fill="hold">
                                          <p:stCondLst>
                                            <p:cond delay="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6" grpId="0" animBg="1"/>
      <p:bldP spid="9" grpId="0" animBg="1"/>
      <p:bldP spid="9"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3276600" y="381000"/>
            <a:ext cx="2461508" cy="584775"/>
          </a:xfrm>
          <a:prstGeom prst="rect">
            <a:avLst/>
          </a:prstGeom>
          <a:noFill/>
        </p:spPr>
        <p:txBody>
          <a:bodyPr wrap="none" rtlCol="0">
            <a:spAutoFit/>
          </a:bodyPr>
          <a:lstStyle/>
          <a:p>
            <a:r>
              <a:rPr lang="en-US" sz="3200" dirty="0" smtClean="0">
                <a:solidFill>
                  <a:schemeClr val="bg1"/>
                </a:solidFill>
              </a:rPr>
              <a:t>PROJECTIONS</a:t>
            </a:r>
            <a:endParaRPr lang="en-US" sz="3200" dirty="0">
              <a:solidFill>
                <a:schemeClr val="bg1"/>
              </a:solidFill>
            </a:endParaRPr>
          </a:p>
        </p:txBody>
      </p:sp>
      <p:sp>
        <p:nvSpPr>
          <p:cNvPr id="3" name="TextBox 2"/>
          <p:cNvSpPr txBox="1"/>
          <p:nvPr/>
        </p:nvSpPr>
        <p:spPr>
          <a:xfrm>
            <a:off x="609601" y="1371600"/>
            <a:ext cx="8001000" cy="3693319"/>
          </a:xfrm>
          <a:prstGeom prst="rect">
            <a:avLst/>
          </a:prstGeom>
          <a:noFill/>
        </p:spPr>
        <p:txBody>
          <a:bodyPr wrap="square" rtlCol="0">
            <a:spAutoFit/>
          </a:bodyPr>
          <a:lstStyle/>
          <a:p>
            <a:pPr>
              <a:buFont typeface="Arial" pitchFamily="34" charset="0"/>
              <a:buChar char="•"/>
            </a:pPr>
            <a:r>
              <a:rPr lang="en-US" sz="2400" dirty="0" smtClean="0">
                <a:solidFill>
                  <a:schemeClr val="bg1"/>
                </a:solidFill>
              </a:rPr>
              <a:t>ALDR projections are made using a linear projection at 2% based upon historical data</a:t>
            </a:r>
          </a:p>
          <a:p>
            <a:pPr>
              <a:buFont typeface="Arial" pitchFamily="34" charset="0"/>
              <a:buChar char="•"/>
            </a:pPr>
            <a:endParaRPr lang="en-US" sz="2400" dirty="0">
              <a:solidFill>
                <a:schemeClr val="bg1"/>
              </a:solidFill>
            </a:endParaRPr>
          </a:p>
          <a:p>
            <a:pPr>
              <a:buFont typeface="Arial" pitchFamily="34" charset="0"/>
              <a:buChar char="•"/>
            </a:pPr>
            <a:r>
              <a:rPr lang="en-US" sz="2400" dirty="0" smtClean="0">
                <a:solidFill>
                  <a:schemeClr val="bg1"/>
                </a:solidFill>
              </a:rPr>
              <a:t>Data Set A projections are based upon SCADA data projected forward at a 2% growth rate</a:t>
            </a:r>
          </a:p>
          <a:p>
            <a:pPr>
              <a:buFont typeface="Arial" pitchFamily="34" charset="0"/>
              <a:buChar char="•"/>
            </a:pPr>
            <a:endParaRPr lang="en-US" sz="2400" dirty="0">
              <a:solidFill>
                <a:schemeClr val="bg1"/>
              </a:solidFill>
            </a:endParaRPr>
          </a:p>
          <a:p>
            <a:pPr>
              <a:buFont typeface="Arial" pitchFamily="34" charset="0"/>
              <a:buChar char="•"/>
            </a:pPr>
            <a:r>
              <a:rPr lang="en-US" sz="2400" dirty="0" smtClean="0">
                <a:solidFill>
                  <a:schemeClr val="bg1"/>
                </a:solidFill>
              </a:rPr>
              <a:t>Data Set B projections are made based upon ALDR projections with </a:t>
            </a:r>
            <a:r>
              <a:rPr lang="en-US" sz="2400" dirty="0" smtClean="0">
                <a:solidFill>
                  <a:schemeClr val="bg1"/>
                </a:solidFill>
              </a:rPr>
              <a:t>known distribution </a:t>
            </a:r>
            <a:r>
              <a:rPr lang="en-US" sz="2400" dirty="0" smtClean="0">
                <a:solidFill>
                  <a:schemeClr val="bg1"/>
                </a:solidFill>
              </a:rPr>
              <a:t>projects being taken into account to distribute load between Substations</a:t>
            </a:r>
          </a:p>
          <a:p>
            <a:pPr>
              <a:buFont typeface="Arial" pitchFamily="34" charset="0"/>
              <a:buChar char="•"/>
            </a:pPr>
            <a:endParaRPr lang="en-US"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3505200" y="609600"/>
            <a:ext cx="1801262" cy="584775"/>
          </a:xfrm>
          <a:prstGeom prst="rect">
            <a:avLst/>
          </a:prstGeom>
          <a:noFill/>
        </p:spPr>
        <p:txBody>
          <a:bodyPr wrap="none" rtlCol="0">
            <a:spAutoFit/>
          </a:bodyPr>
          <a:lstStyle/>
          <a:p>
            <a:r>
              <a:rPr lang="en-US" sz="3200" dirty="0" smtClean="0">
                <a:solidFill>
                  <a:schemeClr val="bg1"/>
                </a:solidFill>
              </a:rPr>
              <a:t>SYNOPSIS</a:t>
            </a:r>
            <a:endParaRPr lang="en-US" sz="3200" dirty="0">
              <a:solidFill>
                <a:schemeClr val="bg1"/>
              </a:solidFill>
            </a:endParaRPr>
          </a:p>
        </p:txBody>
      </p:sp>
      <p:sp>
        <p:nvSpPr>
          <p:cNvPr id="3" name="TextBox 2"/>
          <p:cNvSpPr txBox="1"/>
          <p:nvPr/>
        </p:nvSpPr>
        <p:spPr>
          <a:xfrm>
            <a:off x="609600" y="1752600"/>
            <a:ext cx="8001000" cy="3970318"/>
          </a:xfrm>
          <a:prstGeom prst="rect">
            <a:avLst/>
          </a:prstGeom>
          <a:noFill/>
        </p:spPr>
        <p:txBody>
          <a:bodyPr wrap="square" rtlCol="0">
            <a:spAutoFit/>
          </a:bodyPr>
          <a:lstStyle/>
          <a:p>
            <a:pPr>
              <a:buFont typeface="Arial" pitchFamily="34" charset="0"/>
              <a:buChar char="•"/>
            </a:pPr>
            <a:r>
              <a:rPr lang="en-US" sz="2400" dirty="0" smtClean="0">
                <a:solidFill>
                  <a:schemeClr val="bg1"/>
                </a:solidFill>
              </a:rPr>
              <a:t>Our load represents about 0.3% of the ERCOT total</a:t>
            </a:r>
          </a:p>
          <a:p>
            <a:pPr>
              <a:buFont typeface="Arial" pitchFamily="34" charset="0"/>
              <a:buChar char="•"/>
            </a:pPr>
            <a:endParaRPr lang="en-US" sz="2400" dirty="0" smtClean="0">
              <a:solidFill>
                <a:schemeClr val="bg1"/>
              </a:solidFill>
            </a:endParaRPr>
          </a:p>
          <a:p>
            <a:pPr>
              <a:buFont typeface="Arial" pitchFamily="34" charset="0"/>
              <a:buChar char="•"/>
            </a:pPr>
            <a:r>
              <a:rPr lang="en-US" sz="2400" dirty="0" smtClean="0">
                <a:solidFill>
                  <a:schemeClr val="bg1"/>
                </a:solidFill>
              </a:rPr>
              <a:t>WYSIWYG</a:t>
            </a:r>
          </a:p>
          <a:p>
            <a:pPr>
              <a:buFont typeface="Arial" pitchFamily="34" charset="0"/>
              <a:buChar char="•"/>
            </a:pPr>
            <a:endParaRPr lang="en-US" sz="2400" dirty="0">
              <a:solidFill>
                <a:schemeClr val="bg1"/>
              </a:solidFill>
            </a:endParaRPr>
          </a:p>
          <a:p>
            <a:pPr>
              <a:buFont typeface="Arial" pitchFamily="34" charset="0"/>
              <a:buChar char="•"/>
            </a:pPr>
            <a:r>
              <a:rPr lang="en-US" sz="2400" dirty="0" smtClean="0">
                <a:solidFill>
                  <a:schemeClr val="bg1"/>
                </a:solidFill>
              </a:rPr>
              <a:t>Historical data confirms our current estimate of growth</a:t>
            </a:r>
          </a:p>
          <a:p>
            <a:pPr>
              <a:buFont typeface="Arial" pitchFamily="34" charset="0"/>
              <a:buChar char="•"/>
            </a:pPr>
            <a:endParaRPr lang="en-US" sz="2400" dirty="0">
              <a:solidFill>
                <a:schemeClr val="bg1"/>
              </a:solidFill>
            </a:endParaRPr>
          </a:p>
          <a:p>
            <a:pPr>
              <a:buFont typeface="Arial" pitchFamily="34" charset="0"/>
              <a:buChar char="•"/>
            </a:pPr>
            <a:r>
              <a:rPr lang="en-US" sz="2400" dirty="0" smtClean="0">
                <a:solidFill>
                  <a:schemeClr val="bg1"/>
                </a:solidFill>
              </a:rPr>
              <a:t>Timing is a substantial issue in determining our peak load</a:t>
            </a:r>
          </a:p>
          <a:p>
            <a:pPr>
              <a:buFont typeface="Arial" pitchFamily="34" charset="0"/>
              <a:buChar char="•"/>
            </a:pPr>
            <a:endParaRPr lang="en-US" sz="2400" dirty="0">
              <a:solidFill>
                <a:schemeClr val="bg1"/>
              </a:solidFill>
            </a:endParaRPr>
          </a:p>
          <a:p>
            <a:pPr>
              <a:buFont typeface="Arial" pitchFamily="34" charset="0"/>
              <a:buChar char="•"/>
            </a:pPr>
            <a:endParaRPr lang="en-US" sz="2400" dirty="0" smtClean="0">
              <a:solidFill>
                <a:schemeClr val="bg1"/>
              </a:solidFill>
            </a:endParaRPr>
          </a:p>
          <a:p>
            <a:pPr>
              <a:buFont typeface="Arial" pitchFamily="34" charset="0"/>
              <a:buChar char="•"/>
            </a:pPr>
            <a:endParaRPr lang="en-US" dirty="0">
              <a:solidFill>
                <a:schemeClr val="bg1"/>
              </a:solidFill>
            </a:endParaRPr>
          </a:p>
          <a:p>
            <a:pPr>
              <a:buFont typeface="Arial" pitchFamily="34" charset="0"/>
              <a:buChar char="•"/>
            </a:pPr>
            <a:endParaRPr lang="en-US"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gs>
          </a:gsLst>
          <a:lin ang="5400000" scaled="0"/>
        </a:gradFill>
        <a:effectLst/>
      </p:bgPr>
    </p:bg>
    <p:spTree>
      <p:nvGrpSpPr>
        <p:cNvPr id="1" name=""/>
        <p:cNvGrpSpPr/>
        <p:nvPr/>
      </p:nvGrpSpPr>
      <p:grpSpPr>
        <a:xfrm>
          <a:off x="0" y="0"/>
          <a:ext cx="0" cy="0"/>
          <a:chOff x="0" y="0"/>
          <a:chExt cx="0" cy="0"/>
        </a:xfrm>
      </p:grpSpPr>
      <p:sp>
        <p:nvSpPr>
          <p:cNvPr id="13314" name="TextBox 1"/>
          <p:cNvSpPr txBox="1">
            <a:spLocks noChangeArrowheads="1"/>
          </p:cNvSpPr>
          <p:nvPr/>
        </p:nvSpPr>
        <p:spPr bwMode="auto">
          <a:xfrm>
            <a:off x="2736850" y="990600"/>
            <a:ext cx="3359150" cy="923925"/>
          </a:xfrm>
          <a:prstGeom prst="rect">
            <a:avLst/>
          </a:prstGeom>
          <a:noFill/>
          <a:ln w="9525">
            <a:noFill/>
            <a:miter lim="800000"/>
            <a:headEnd/>
            <a:tailEnd/>
          </a:ln>
        </p:spPr>
        <p:txBody>
          <a:bodyPr wrap="none">
            <a:spAutoFit/>
          </a:bodyPr>
          <a:lstStyle/>
          <a:p>
            <a:r>
              <a:rPr lang="en-US" sz="5400" b="1" i="1">
                <a:solidFill>
                  <a:srgbClr val="FFFF00"/>
                </a:solidFill>
                <a:latin typeface="Calibri" pitchFamily="34" charset="0"/>
              </a:rPr>
              <a:t>Questions?</a:t>
            </a:r>
          </a:p>
        </p:txBody>
      </p:sp>
      <p:pic>
        <p:nvPicPr>
          <p:cNvPr id="5122" name="Picture 2" descr="C:\Documents and Settings\tcrabb\Local Settings\Temporary Internet Files\Content.IE5\ZYO371KL\MCPE01962_0000[1].wmf"/>
          <p:cNvPicPr>
            <a:picLocks noChangeAspect="1" noChangeArrowheads="1"/>
          </p:cNvPicPr>
          <p:nvPr/>
        </p:nvPicPr>
        <p:blipFill>
          <a:blip r:embed="rId3" cstate="print">
            <a:duotone>
              <a:prstClr val="black"/>
              <a:srgbClr val="D9C3A5">
                <a:tint val="50000"/>
                <a:satMod val="180000"/>
              </a:srgbClr>
            </a:duotone>
          </a:blip>
          <a:srcRect/>
          <a:stretch>
            <a:fillRect/>
          </a:stretch>
        </p:blipFill>
        <p:spPr bwMode="auto">
          <a:xfrm>
            <a:off x="2667000" y="2286000"/>
            <a:ext cx="3656091" cy="3468986"/>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25400">
          <a:solidFill>
            <a:srgbClr val="FF0000"/>
          </a:solidFill>
          <a:tailEnd type="arrow"/>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315</TotalTime>
  <Words>865</Words>
  <Application>Microsoft Office PowerPoint</Application>
  <PresentationFormat>On-screen Show (4:3)</PresentationFormat>
  <Paragraphs>69</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Slide 1</vt:lpstr>
      <vt:lpstr>Slide 2</vt:lpstr>
      <vt:lpstr>Slide 3</vt:lpstr>
      <vt:lpstr>Slide 4</vt:lpstr>
      <vt:lpstr>Slide 5</vt:lpstr>
      <vt:lpstr>Slide 6</vt:lpstr>
    </vt:vector>
  </TitlesOfParts>
  <Company>City of College Station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tcrabb</dc:creator>
  <cp:lastModifiedBy>Your User Name</cp:lastModifiedBy>
  <cp:revision>55</cp:revision>
  <dcterms:created xsi:type="dcterms:W3CDTF">2010-05-24T16:16:28Z</dcterms:created>
  <dcterms:modified xsi:type="dcterms:W3CDTF">2010-06-01T13:43:30Z</dcterms:modified>
</cp:coreProperties>
</file>