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4" r:id="rId5"/>
    <p:sldId id="258" r:id="rId6"/>
    <p:sldId id="265" r:id="rId7"/>
    <p:sldId id="266" r:id="rId8"/>
    <p:sldId id="267" r:id="rId9"/>
    <p:sldId id="259" r:id="rId10"/>
    <p:sldId id="268"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F2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62C1FA-570C-4C22-B982-A4A5F1D1EB7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62C1FA-570C-4C22-B982-A4A5F1D1EB7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62C1FA-570C-4C22-B982-A4A5F1D1EB7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effectLst>
                  <a:outerShdw blurRad="38100" dist="38100" dir="2700000" algn="tl">
                    <a:srgbClr val="000000">
                      <a:alpha val="43137"/>
                    </a:srgbClr>
                  </a:outerShdw>
                </a:effectLst>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62C1FA-570C-4C22-B982-A4A5F1D1EB77}" type="slidenum">
              <a:rPr lang="en-US" smtClean="0"/>
              <a:pPr/>
              <a:t>‹#›</a:t>
            </a:fld>
            <a:endParaRPr lang="en-US" dirty="0"/>
          </a:p>
        </p:txBody>
      </p:sp>
      <p:pic>
        <p:nvPicPr>
          <p:cNvPr id="7" name="Picture 6" descr="blue seal2.png"/>
          <p:cNvPicPr>
            <a:picLocks noChangeAspect="1"/>
          </p:cNvPicPr>
          <p:nvPr userDrawn="1"/>
        </p:nvPicPr>
        <p:blipFill>
          <a:blip r:embed="rId2" cstate="print"/>
          <a:stretch>
            <a:fillRect/>
          </a:stretch>
        </p:blipFill>
        <p:spPr>
          <a:xfrm>
            <a:off x="7924800" y="304800"/>
            <a:ext cx="1066800" cy="106679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62C1FA-570C-4C22-B982-A4A5F1D1EB7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62C1FA-570C-4C22-B982-A4A5F1D1EB7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B62C1FA-570C-4C22-B982-A4A5F1D1EB7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B62C1FA-570C-4C22-B982-A4A5F1D1EB7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B62C1FA-570C-4C22-B982-A4A5F1D1EB7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62C1FA-570C-4C22-B982-A4A5F1D1EB7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88991A-EFD3-47D8-B754-405892258329}"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62C1FA-570C-4C22-B982-A4A5F1D1EB7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88991A-EFD3-47D8-B754-405892258329}" type="datetimeFigureOut">
              <a:rPr lang="en-US" smtClean="0"/>
              <a:pPr/>
              <a:t>6/9/2010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62C1FA-570C-4C22-B982-A4A5F1D1EB77}"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mailto:Jenina.Smith@SolutionsCubeGroup.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57399"/>
            <a:ext cx="7772400" cy="2667001"/>
          </a:xfrm>
        </p:spPr>
        <p:txBody>
          <a:bodyPr>
            <a:normAutofit/>
          </a:bodyPr>
          <a:lstStyle/>
          <a:p>
            <a:r>
              <a:rPr lang="en-US" b="1" dirty="0" smtClean="0"/>
              <a:t>Advanced Metering Implementation Team Update</a:t>
            </a:r>
            <a:endParaRPr lang="en-US" b="1" dirty="0"/>
          </a:p>
        </p:txBody>
      </p:sp>
      <p:sp>
        <p:nvSpPr>
          <p:cNvPr id="3" name="Subtitle 2"/>
          <p:cNvSpPr>
            <a:spLocks noGrp="1"/>
          </p:cNvSpPr>
          <p:nvPr>
            <p:ph type="subTitle" idx="1"/>
          </p:nvPr>
        </p:nvSpPr>
        <p:spPr>
          <a:xfrm>
            <a:off x="1371600" y="4648200"/>
            <a:ext cx="6400800" cy="1676400"/>
          </a:xfrm>
        </p:spPr>
        <p:txBody>
          <a:bodyPr>
            <a:normAutofit fontScale="77500" lnSpcReduction="20000"/>
          </a:bodyPr>
          <a:lstStyle/>
          <a:p>
            <a:r>
              <a:rPr lang="en-US" dirty="0" smtClean="0"/>
              <a:t>Presentation for RMS</a:t>
            </a:r>
          </a:p>
          <a:p>
            <a:r>
              <a:rPr lang="en-US" dirty="0" smtClean="0"/>
              <a:t>Christine Wright, Competitive Markets Division</a:t>
            </a:r>
          </a:p>
          <a:p>
            <a:r>
              <a:rPr lang="en-US" dirty="0" smtClean="0"/>
              <a:t>Public Utility Commission of Texas</a:t>
            </a:r>
          </a:p>
          <a:p>
            <a:r>
              <a:rPr lang="en-US" dirty="0" smtClean="0"/>
              <a:t>June 2010</a:t>
            </a:r>
            <a:endParaRPr lang="en-US" dirty="0"/>
          </a:p>
        </p:txBody>
      </p:sp>
      <p:pic>
        <p:nvPicPr>
          <p:cNvPr id="4" name="Picture 3" descr="blue seal2.png"/>
          <p:cNvPicPr>
            <a:picLocks noChangeAspect="1"/>
          </p:cNvPicPr>
          <p:nvPr/>
        </p:nvPicPr>
        <p:blipFill>
          <a:blip r:embed="rId2" cstate="print"/>
          <a:stretch>
            <a:fillRect/>
          </a:stretch>
        </p:blipFill>
        <p:spPr>
          <a:xfrm>
            <a:off x="3505200" y="381000"/>
            <a:ext cx="2169997" cy="209075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Upcoming Meetings:</a:t>
            </a:r>
            <a:endParaRPr lang="en-US" dirty="0"/>
          </a:p>
        </p:txBody>
      </p:sp>
      <p:sp>
        <p:nvSpPr>
          <p:cNvPr id="3" name="Content Placeholder 2"/>
          <p:cNvSpPr>
            <a:spLocks noGrp="1"/>
          </p:cNvSpPr>
          <p:nvPr>
            <p:ph idx="1"/>
          </p:nvPr>
        </p:nvSpPr>
        <p:spPr/>
        <p:txBody>
          <a:bodyPr/>
          <a:lstStyle/>
          <a:p>
            <a:r>
              <a:rPr lang="en-US" dirty="0" smtClean="0"/>
              <a:t>Finalization of Smart Grid MRU 1.0</a:t>
            </a:r>
          </a:p>
          <a:p>
            <a:r>
              <a:rPr lang="en-US" dirty="0" smtClean="0"/>
              <a:t>Finalization of Scope of Work HAN CZAR</a:t>
            </a:r>
          </a:p>
          <a:p>
            <a:r>
              <a:rPr lang="en-US" dirty="0" smtClean="0"/>
              <a:t>Long Term Settlement</a:t>
            </a:r>
          </a:p>
          <a:p>
            <a:r>
              <a:rPr lang="en-US" dirty="0" smtClean="0"/>
              <a:t>Retail Market Interface</a:t>
            </a:r>
          </a:p>
          <a:p>
            <a:r>
              <a:rPr lang="en-US" dirty="0" smtClean="0"/>
              <a:t>Finalization of HAN Requirements for SMT</a:t>
            </a:r>
          </a:p>
          <a:p>
            <a:r>
              <a:rPr lang="en-US" dirty="0" smtClean="0"/>
              <a:t>Check with the Project web page regularly for updated schedule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US" sz="6000" dirty="0" smtClean="0"/>
              <a:t>Thank You </a:t>
            </a:r>
          </a:p>
          <a:p>
            <a:pPr algn="ctr">
              <a:buNone/>
            </a:pPr>
            <a:r>
              <a:rPr lang="en-US" sz="6000" dirty="0" smtClean="0"/>
              <a:t>for Your Participation</a:t>
            </a:r>
          </a:p>
          <a:p>
            <a:pPr algn="ctr">
              <a:buNone/>
            </a:pPr>
            <a:endParaRPr lang="en-US" sz="6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a:t>
            </a:r>
            <a:endParaRPr lang="en-US" dirty="0"/>
          </a:p>
        </p:txBody>
      </p:sp>
      <p:sp>
        <p:nvSpPr>
          <p:cNvPr id="3" name="Content Placeholder 2"/>
          <p:cNvSpPr>
            <a:spLocks noGrp="1"/>
          </p:cNvSpPr>
          <p:nvPr>
            <p:ph idx="1"/>
          </p:nvPr>
        </p:nvSpPr>
        <p:spPr>
          <a:xfrm>
            <a:off x="457200" y="1600200"/>
            <a:ext cx="8686800" cy="4525963"/>
          </a:xfrm>
        </p:spPr>
        <p:txBody>
          <a:bodyPr/>
          <a:lstStyle/>
          <a:p>
            <a:r>
              <a:rPr lang="en-US" dirty="0" smtClean="0"/>
              <a:t>Smart Grid 1.0 Market Readiness  Update (MRU)</a:t>
            </a:r>
          </a:p>
          <a:p>
            <a:r>
              <a:rPr lang="en-US" dirty="0" smtClean="0"/>
              <a:t>Smart Meter Texas (SMT)</a:t>
            </a:r>
          </a:p>
          <a:p>
            <a:r>
              <a:rPr lang="en-US" dirty="0" smtClean="0"/>
              <a:t>Home Area Network (HAN) Project</a:t>
            </a:r>
          </a:p>
          <a:p>
            <a:r>
              <a:rPr lang="en-US" dirty="0" smtClean="0"/>
              <a:t>Long-Term Settlement Project</a:t>
            </a:r>
          </a:p>
          <a:p>
            <a:r>
              <a:rPr lang="en-US" dirty="0" smtClean="0"/>
              <a:t>Retail Market Interface Project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Smart Grid 1.0</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20000"/>
          </a:bodyPr>
          <a:lstStyle/>
          <a:p>
            <a:pPr hangingPunct="0"/>
            <a:r>
              <a:rPr lang="en-US" dirty="0" smtClean="0"/>
              <a:t>Smart Grid 1.0 (AMS Deployment) is the foundation for which the remaining components of the Smart Grid in Texas will be developed.  </a:t>
            </a:r>
          </a:p>
          <a:p>
            <a:pPr hangingPunct="0"/>
            <a:endParaRPr lang="en-US" dirty="0" smtClean="0"/>
          </a:p>
          <a:p>
            <a:pPr hangingPunct="0"/>
            <a:r>
              <a:rPr lang="en-US" dirty="0" smtClean="0"/>
              <a:t>This is defined as: (1) meeting the minimum requirements contained in the Advanced Metering rule (2) meeting the requirements of the Final Orders issued in each AMS Deployment and Surcharge Request proceeding, and (3) meeting the minimum requirements developed by the Advanced Metering Implementation Team for Phase 1.  </a:t>
            </a:r>
          </a:p>
          <a:p>
            <a:pPr hangingPunct="0"/>
            <a:endParaRPr lang="en-US" dirty="0" smtClean="0"/>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Smart Grid 1.0</a:t>
            </a:r>
            <a:endParaRPr lang="en-US" dirty="0"/>
          </a:p>
        </p:txBody>
      </p:sp>
      <p:sp>
        <p:nvSpPr>
          <p:cNvPr id="3" name="Content Placeholder 2"/>
          <p:cNvSpPr>
            <a:spLocks noGrp="1"/>
          </p:cNvSpPr>
          <p:nvPr>
            <p:ph idx="1"/>
          </p:nvPr>
        </p:nvSpPr>
        <p:spPr/>
        <p:txBody>
          <a:bodyPr>
            <a:normAutofit/>
          </a:bodyPr>
          <a:lstStyle/>
          <a:p>
            <a:r>
              <a:rPr lang="en-US" dirty="0" smtClean="0"/>
              <a:t>This Smart Grid 1.0 (AMS Deployment) – Market Readiness Update provides an overview of the market participants’ progress toward operating in a Smart Grid 1.0 (AMS Deployment) environment.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SMT</a:t>
            </a:r>
            <a:endParaRPr lang="en-US" dirty="0"/>
          </a:p>
        </p:txBody>
      </p:sp>
      <p:sp>
        <p:nvSpPr>
          <p:cNvPr id="3" name="Content Placeholder 2"/>
          <p:cNvSpPr>
            <a:spLocks noGrp="1"/>
          </p:cNvSpPr>
          <p:nvPr>
            <p:ph idx="1"/>
          </p:nvPr>
        </p:nvSpPr>
        <p:spPr>
          <a:xfrm>
            <a:off x="457200" y="1600200"/>
            <a:ext cx="8534400" cy="4525963"/>
          </a:xfrm>
        </p:spPr>
        <p:txBody>
          <a:bodyPr>
            <a:normAutofit/>
          </a:bodyPr>
          <a:lstStyle/>
          <a:p>
            <a:r>
              <a:rPr lang="en-US" dirty="0" smtClean="0"/>
              <a:t>Summer Release/Fall Release </a:t>
            </a:r>
          </a:p>
          <a:p>
            <a:r>
              <a:rPr lang="en-US" dirty="0" smtClean="0"/>
              <a:t>Change Control</a:t>
            </a:r>
          </a:p>
          <a:p>
            <a:r>
              <a:rPr lang="en-US" i="1" u="sng" dirty="0" smtClean="0">
                <a:latin typeface="Calibri" pitchFamily="34" charset="0"/>
              </a:rPr>
              <a:t>The personal service assisted registration process is still available for</a:t>
            </a:r>
            <a:r>
              <a:rPr lang="en-US" dirty="0" smtClean="0">
                <a:latin typeface="Calibri" pitchFamily="34" charset="0"/>
              </a:rPr>
              <a:t> interested REPs. </a:t>
            </a:r>
          </a:p>
          <a:p>
            <a:pPr lvl="1"/>
            <a:r>
              <a:rPr lang="en-US" dirty="0" smtClean="0">
                <a:latin typeface="Calibri" pitchFamily="34" charset="0"/>
              </a:rPr>
              <a:t>Contact </a:t>
            </a:r>
            <a:r>
              <a:rPr lang="en-US" u="sng" dirty="0" smtClean="0">
                <a:latin typeface="Calibri" pitchFamily="34" charset="0"/>
                <a:hlinkClick r:id="rId2"/>
              </a:rPr>
              <a:t>Jenina.Smith@SolutionsCubeGroup.com</a:t>
            </a:r>
            <a:r>
              <a:rPr lang="en-US" dirty="0" smtClean="0">
                <a:latin typeface="Calibri" pitchFamily="34" charset="0"/>
              </a:rPr>
              <a:t> to obtain a registration packet with all the registration details.  Self service registration will be implemented this summer.</a:t>
            </a:r>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SMT </a:t>
            </a:r>
            <a:r>
              <a:rPr lang="en-US" sz="3100" b="1" dirty="0" smtClean="0"/>
              <a:t>Release 1 Statistics (after 80 days)</a:t>
            </a:r>
            <a:r>
              <a:rPr lang="en-US" b="1" dirty="0" smtClean="0"/>
              <a:t/>
            </a:r>
            <a:br>
              <a:rPr lang="en-US" b="1" dirty="0" smtClean="0"/>
            </a:br>
            <a:endParaRPr lang="en-US" dirty="0"/>
          </a:p>
        </p:txBody>
      </p:sp>
      <p:sp>
        <p:nvSpPr>
          <p:cNvPr id="3" name="Content Placeholder 2"/>
          <p:cNvSpPr>
            <a:spLocks noGrp="1"/>
          </p:cNvSpPr>
          <p:nvPr>
            <p:ph idx="1"/>
          </p:nvPr>
        </p:nvSpPr>
        <p:spPr>
          <a:xfrm>
            <a:off x="457200" y="1371600"/>
            <a:ext cx="8229600" cy="5105400"/>
          </a:xfrm>
        </p:spPr>
        <p:txBody>
          <a:bodyPr>
            <a:normAutofit fontScale="92500" lnSpcReduction="20000"/>
          </a:bodyPr>
          <a:lstStyle/>
          <a:p>
            <a:pPr>
              <a:lnSpc>
                <a:spcPct val="150000"/>
              </a:lnSpc>
            </a:pPr>
            <a:r>
              <a:rPr lang="en-US" sz="2200" b="1" dirty="0" smtClean="0"/>
              <a:t>1,122,909  AMS meters </a:t>
            </a:r>
          </a:p>
          <a:p>
            <a:pPr lvl="1">
              <a:lnSpc>
                <a:spcPct val="150000"/>
              </a:lnSpc>
            </a:pPr>
            <a:r>
              <a:rPr lang="en-US" sz="2200" dirty="0" smtClean="0"/>
              <a:t>Oncor - 869,293</a:t>
            </a:r>
          </a:p>
          <a:p>
            <a:pPr lvl="1">
              <a:lnSpc>
                <a:spcPct val="150000"/>
              </a:lnSpc>
            </a:pPr>
            <a:r>
              <a:rPr lang="en-US" sz="2200" dirty="0" smtClean="0"/>
              <a:t>CenterPoint – 237,035</a:t>
            </a:r>
          </a:p>
          <a:p>
            <a:pPr lvl="1">
              <a:lnSpc>
                <a:spcPct val="150000"/>
              </a:lnSpc>
            </a:pPr>
            <a:r>
              <a:rPr lang="en-US" sz="2200" dirty="0" smtClean="0"/>
              <a:t>AEP - 16,581</a:t>
            </a:r>
          </a:p>
          <a:p>
            <a:pPr>
              <a:lnSpc>
                <a:spcPct val="150000"/>
              </a:lnSpc>
            </a:pPr>
            <a:r>
              <a:rPr lang="en-US" sz="2200" b="1" u="sng" dirty="0" smtClean="0"/>
              <a:t>2206 residential users </a:t>
            </a:r>
            <a:r>
              <a:rPr lang="en-US" sz="2200" dirty="0" smtClean="0"/>
              <a:t>have created accounts </a:t>
            </a:r>
          </a:p>
          <a:p>
            <a:pPr>
              <a:lnSpc>
                <a:spcPct val="150000"/>
              </a:lnSpc>
            </a:pPr>
            <a:r>
              <a:rPr lang="en-US" sz="2200" b="1" u="sng" dirty="0" smtClean="0"/>
              <a:t>28 REP entities </a:t>
            </a:r>
            <a:r>
              <a:rPr lang="en-US" sz="2200" dirty="0" smtClean="0"/>
              <a:t>created and registered successfully on SMT portal</a:t>
            </a:r>
          </a:p>
          <a:p>
            <a:pPr>
              <a:lnSpc>
                <a:spcPct val="150000"/>
              </a:lnSpc>
            </a:pPr>
            <a:r>
              <a:rPr lang="en-US" sz="2200" b="1" u="sng" dirty="0" smtClean="0"/>
              <a:t>320 REP users </a:t>
            </a:r>
            <a:r>
              <a:rPr lang="en-US" sz="2200" dirty="0" smtClean="0"/>
              <a:t>created</a:t>
            </a:r>
          </a:p>
          <a:p>
            <a:pPr>
              <a:lnSpc>
                <a:spcPct val="150000"/>
              </a:lnSpc>
            </a:pPr>
            <a:r>
              <a:rPr lang="en-US" sz="2200" b="1" u="sng" dirty="0" smtClean="0"/>
              <a:t>22 NRC </a:t>
            </a:r>
            <a:r>
              <a:rPr lang="en-US" sz="2200" dirty="0" smtClean="0"/>
              <a:t>(Commercial)  entities created</a:t>
            </a:r>
          </a:p>
          <a:p>
            <a:pPr>
              <a:lnSpc>
                <a:spcPct val="150000"/>
              </a:lnSpc>
            </a:pPr>
            <a:r>
              <a:rPr lang="en-US" sz="2200" b="1" u="sng" dirty="0" smtClean="0"/>
              <a:t>4 TDSP </a:t>
            </a:r>
            <a:r>
              <a:rPr lang="en-US" sz="2200" dirty="0" smtClean="0"/>
              <a:t>entities created and registered successfully on SMT portal</a:t>
            </a:r>
          </a:p>
          <a:p>
            <a:pPr>
              <a:lnSpc>
                <a:spcPct val="150000"/>
              </a:lnSpc>
            </a:pPr>
            <a:r>
              <a:rPr lang="en-US" sz="2200" b="1" u="sng" dirty="0" smtClean="0"/>
              <a:t>69 TDSP </a:t>
            </a:r>
            <a:r>
              <a:rPr lang="en-US" sz="2200" dirty="0" smtClean="0"/>
              <a:t>users created</a:t>
            </a:r>
          </a:p>
          <a:p>
            <a:pPr>
              <a:lnSpc>
                <a:spcPct val="150000"/>
              </a:lnSpc>
            </a:pPr>
            <a:r>
              <a:rPr lang="en-US" sz="2200" b="1" u="sng" dirty="0" smtClean="0"/>
              <a:t>80 HAN </a:t>
            </a:r>
            <a:r>
              <a:rPr lang="en-US" sz="2200" dirty="0" smtClean="0"/>
              <a:t>devices successfully provisioned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Status of REP Integration Process</a:t>
            </a:r>
            <a:endParaRPr lang="en-US" dirty="0"/>
          </a:p>
        </p:txBody>
      </p:sp>
      <p:sp>
        <p:nvSpPr>
          <p:cNvPr id="3" name="Content Placeholder 2"/>
          <p:cNvSpPr>
            <a:spLocks noGrp="1"/>
          </p:cNvSpPr>
          <p:nvPr>
            <p:ph idx="1"/>
          </p:nvPr>
        </p:nvSpPr>
        <p:spPr/>
        <p:txBody>
          <a:bodyPr/>
          <a:lstStyle/>
          <a:p>
            <a:pPr>
              <a:lnSpc>
                <a:spcPct val="80000"/>
              </a:lnSpc>
            </a:pPr>
            <a:r>
              <a:rPr lang="en-US" sz="2400" dirty="0" smtClean="0"/>
              <a:t>49 REP accounts successfully created in SMT production FTPS</a:t>
            </a:r>
          </a:p>
          <a:p>
            <a:pPr lvl="1">
              <a:lnSpc>
                <a:spcPct val="80000"/>
              </a:lnSpc>
              <a:buNone/>
            </a:pPr>
            <a:endParaRPr lang="en-US" sz="2400" dirty="0" smtClean="0"/>
          </a:p>
          <a:p>
            <a:pPr>
              <a:lnSpc>
                <a:spcPct val="80000"/>
              </a:lnSpc>
            </a:pPr>
            <a:r>
              <a:rPr lang="en-US" sz="2400" dirty="0" smtClean="0"/>
              <a:t>57 REPS successfully integrated into SMT testing FTPS</a:t>
            </a:r>
          </a:p>
          <a:p>
            <a:pPr>
              <a:lnSpc>
                <a:spcPct val="80000"/>
              </a:lnSpc>
            </a:pPr>
            <a:endParaRPr lang="en-US" sz="2400" dirty="0" smtClean="0"/>
          </a:p>
          <a:p>
            <a:pPr>
              <a:lnSpc>
                <a:spcPct val="80000"/>
              </a:lnSpc>
            </a:pPr>
            <a:r>
              <a:rPr lang="en-US" sz="2400" dirty="0" smtClean="0"/>
              <a:t>63 REPS at some stage of FTPS integration process</a:t>
            </a:r>
          </a:p>
          <a:p>
            <a:pPr lvl="1">
              <a:lnSpc>
                <a:spcPct val="80000"/>
              </a:lnSpc>
            </a:pPr>
            <a:r>
              <a:rPr lang="en-US" sz="2400" dirty="0" smtClean="0"/>
              <a:t>TDSP FTP site to shut-down soon</a:t>
            </a:r>
          </a:p>
          <a:p>
            <a:pPr>
              <a:lnSpc>
                <a:spcPct val="80000"/>
              </a:lnSpc>
            </a:pPr>
            <a:endParaRPr lang="en-US" sz="2400" dirty="0" smtClean="0"/>
          </a:p>
          <a:p>
            <a:pPr>
              <a:lnSpc>
                <a:spcPct val="80000"/>
              </a:lnSpc>
            </a:pPr>
            <a:r>
              <a:rPr lang="en-US" sz="2400" dirty="0" smtClean="0"/>
              <a:t>API integration process </a:t>
            </a:r>
          </a:p>
          <a:p>
            <a:pPr lvl="1">
              <a:lnSpc>
                <a:spcPct val="80000"/>
              </a:lnSpc>
            </a:pPr>
            <a:r>
              <a:rPr lang="en-US" sz="2400" dirty="0" smtClean="0"/>
              <a:t>3 REPS completely integrated with testing API environment</a:t>
            </a:r>
          </a:p>
          <a:p>
            <a:pPr lvl="1">
              <a:lnSpc>
                <a:spcPct val="80000"/>
              </a:lnSpc>
            </a:pPr>
            <a:r>
              <a:rPr lang="en-US" sz="2400" dirty="0" smtClean="0"/>
              <a:t>3 REPS in process of testing API integration </a:t>
            </a:r>
          </a:p>
          <a:p>
            <a:pPr lvl="1">
              <a:lnSpc>
                <a:spcPct val="80000"/>
              </a:lnSpc>
            </a:pPr>
            <a:r>
              <a:rPr lang="en-US" sz="2400" dirty="0" smtClean="0"/>
              <a:t>7 more REPS showing interest in API interface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Status of REP Integration Process</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pPr>
              <a:spcBef>
                <a:spcPct val="50000"/>
              </a:spcBef>
            </a:pPr>
            <a:r>
              <a:rPr lang="en-US" sz="2400" b="1" dirty="0" smtClean="0"/>
              <a:t>Bi-Weekly Smart Meter Texas Status Meetings on Thursdays</a:t>
            </a:r>
          </a:p>
          <a:p>
            <a:pPr lvl="1">
              <a:spcBef>
                <a:spcPct val="50000"/>
              </a:spcBef>
            </a:pPr>
            <a:r>
              <a:rPr lang="en-US" sz="2000" dirty="0" smtClean="0"/>
              <a:t>June 17, 2010</a:t>
            </a:r>
          </a:p>
          <a:p>
            <a:pPr lvl="1">
              <a:spcBef>
                <a:spcPct val="50000"/>
              </a:spcBef>
            </a:pPr>
            <a:r>
              <a:rPr lang="en-US" sz="2000" dirty="0" smtClean="0"/>
              <a:t>July  1, 2010</a:t>
            </a:r>
          </a:p>
          <a:p>
            <a:pPr lvl="1">
              <a:spcBef>
                <a:spcPct val="50000"/>
              </a:spcBef>
            </a:pPr>
            <a:r>
              <a:rPr lang="en-US" sz="2000" dirty="0" smtClean="0"/>
              <a:t>July 15, 2010</a:t>
            </a:r>
          </a:p>
          <a:p>
            <a:pPr lvl="1">
              <a:spcBef>
                <a:spcPct val="50000"/>
              </a:spcBef>
            </a:pPr>
            <a:r>
              <a:rPr lang="en-US" sz="2000" dirty="0" smtClean="0"/>
              <a:t>July 29, 2010</a:t>
            </a:r>
          </a:p>
          <a:p>
            <a:pPr>
              <a:spcBef>
                <a:spcPct val="50000"/>
              </a:spcBef>
            </a:pPr>
            <a:r>
              <a:rPr lang="en-US" sz="2400" dirty="0" smtClean="0"/>
              <a:t>Through June REP Personal Service Registration to SMT Portal User Interface.  Summer Release will Provide REP Self Service Registration.</a:t>
            </a:r>
          </a:p>
          <a:p>
            <a:pPr>
              <a:spcBef>
                <a:spcPct val="50000"/>
              </a:spcBef>
            </a:pPr>
            <a:r>
              <a:rPr lang="en-US" sz="2400" dirty="0" smtClean="0"/>
              <a:t>Summer Release of Functionality for SMT by Mid August</a:t>
            </a:r>
          </a:p>
          <a:p>
            <a:pPr>
              <a:spcBef>
                <a:spcPct val="50000"/>
              </a:spcBef>
            </a:pPr>
            <a:r>
              <a:rPr lang="en-US" sz="2400" dirty="0" smtClean="0"/>
              <a:t>Fall Release of Functionality for SMT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a:t>
            </a:r>
            <a:endParaRPr lang="en-US" dirty="0"/>
          </a:p>
        </p:txBody>
      </p:sp>
      <p:sp>
        <p:nvSpPr>
          <p:cNvPr id="3" name="Content Placeholder 2"/>
          <p:cNvSpPr>
            <a:spLocks noGrp="1"/>
          </p:cNvSpPr>
          <p:nvPr>
            <p:ph idx="1"/>
          </p:nvPr>
        </p:nvSpPr>
        <p:spPr/>
        <p:txBody>
          <a:bodyPr/>
          <a:lstStyle/>
          <a:p>
            <a:r>
              <a:rPr lang="en-US" dirty="0" smtClean="0"/>
              <a:t>Testing</a:t>
            </a:r>
          </a:p>
          <a:p>
            <a:r>
              <a:rPr lang="en-US" dirty="0" smtClean="0"/>
              <a:t>Issue Resolution/Escalation Process</a:t>
            </a:r>
          </a:p>
          <a:p>
            <a:r>
              <a:rPr lang="en-US" dirty="0" smtClean="0"/>
              <a:t>Common Interface across TDSP territories</a:t>
            </a:r>
          </a:p>
          <a:p>
            <a:r>
              <a:rPr lang="en-US" dirty="0" smtClean="0"/>
              <a:t>Developing a scope of work for HAN CZAR/Team</a:t>
            </a:r>
          </a:p>
          <a:p>
            <a:endParaRPr lang="en-US" dirty="0"/>
          </a:p>
        </p:txBody>
      </p:sp>
    </p:spTree>
  </p:cSld>
  <p:clrMapOvr>
    <a:masterClrMapping/>
  </p:clrMapOvr>
</p:sld>
</file>

<file path=ppt/theme/theme1.xml><?xml version="1.0" encoding="utf-8"?>
<a:theme xmlns:a="http://schemas.openxmlformats.org/drawingml/2006/main" name="Office Theme">
  <a:themeElements>
    <a:clrScheme name="Custom 1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B8CCE4"/>
      </a:hlink>
      <a:folHlink>
        <a:srgbClr val="4BACC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42</TotalTime>
  <Words>471</Words>
  <Application>Microsoft Office PowerPoint</Application>
  <PresentationFormat>On-screen Show (4:3)</PresentationFormat>
  <Paragraphs>69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Advanced Metering Implementation Team Update</vt:lpstr>
      <vt:lpstr>Update </vt:lpstr>
      <vt:lpstr>Smart Grid 1.0</vt:lpstr>
      <vt:lpstr>Smart Grid 1.0</vt:lpstr>
      <vt:lpstr>SMT</vt:lpstr>
      <vt:lpstr>SMT Release 1 Statistics (after 80 days) </vt:lpstr>
      <vt:lpstr>Status of REP Integration Process</vt:lpstr>
      <vt:lpstr>Status of REP Integration Process</vt:lpstr>
      <vt:lpstr>HAN</vt:lpstr>
      <vt:lpstr>Upcoming Meetings:</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Metering Implementation Team Update</dc:title>
  <dc:creator>Christine Wright</dc:creator>
  <cp:lastModifiedBy>ercot</cp:lastModifiedBy>
  <cp:revision>16</cp:revision>
  <dcterms:created xsi:type="dcterms:W3CDTF">2010-06-08T23:41:35Z</dcterms:created>
  <dcterms:modified xsi:type="dcterms:W3CDTF">2010-06-09T14:22:06Z</dcterms:modified>
</cp:coreProperties>
</file>