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
  </p:notesMasterIdLst>
  <p:handoutMasterIdLst>
    <p:handoutMasterId r:id="rId12"/>
  </p:handoutMasterIdLst>
  <p:sldIdLst>
    <p:sldId id="319" r:id="rId2"/>
    <p:sldId id="567" r:id="rId3"/>
    <p:sldId id="568" r:id="rId4"/>
    <p:sldId id="561" r:id="rId5"/>
    <p:sldId id="562" r:id="rId6"/>
    <p:sldId id="563" r:id="rId7"/>
    <p:sldId id="564" r:id="rId8"/>
    <p:sldId id="565" r:id="rId9"/>
    <p:sldId id="566" r:id="rId10"/>
  </p:sldIdLst>
  <p:sldSz cx="9144000" cy="6858000" type="screen4x3"/>
  <p:notesSz cx="7010400" cy="9296400"/>
  <p:defaultTextStyle>
    <a:defPPr>
      <a:defRPr lang="en-US"/>
    </a:defPPr>
    <a:lvl1pPr algn="ctr" rtl="0" fontAlgn="base">
      <a:spcBef>
        <a:spcPct val="0"/>
      </a:spcBef>
      <a:spcAft>
        <a:spcPct val="0"/>
      </a:spcAft>
      <a:defRPr sz="2800" kern="1200">
        <a:solidFill>
          <a:schemeClr val="tx2"/>
        </a:solidFill>
        <a:latin typeface="Times New Roman" pitchFamily="18" charset="0"/>
        <a:ea typeface="+mn-ea"/>
        <a:cs typeface="+mn-cs"/>
      </a:defRPr>
    </a:lvl1pPr>
    <a:lvl2pPr marL="457200" algn="ctr" rtl="0" fontAlgn="base">
      <a:spcBef>
        <a:spcPct val="0"/>
      </a:spcBef>
      <a:spcAft>
        <a:spcPct val="0"/>
      </a:spcAft>
      <a:defRPr sz="2800" kern="1200">
        <a:solidFill>
          <a:schemeClr val="tx2"/>
        </a:solidFill>
        <a:latin typeface="Times New Roman" pitchFamily="18" charset="0"/>
        <a:ea typeface="+mn-ea"/>
        <a:cs typeface="+mn-cs"/>
      </a:defRPr>
    </a:lvl2pPr>
    <a:lvl3pPr marL="914400" algn="ctr" rtl="0" fontAlgn="base">
      <a:spcBef>
        <a:spcPct val="0"/>
      </a:spcBef>
      <a:spcAft>
        <a:spcPct val="0"/>
      </a:spcAft>
      <a:defRPr sz="2800" kern="1200">
        <a:solidFill>
          <a:schemeClr val="tx2"/>
        </a:solidFill>
        <a:latin typeface="Times New Roman" pitchFamily="18" charset="0"/>
        <a:ea typeface="+mn-ea"/>
        <a:cs typeface="+mn-cs"/>
      </a:defRPr>
    </a:lvl3pPr>
    <a:lvl4pPr marL="1371600" algn="ctr" rtl="0" fontAlgn="base">
      <a:spcBef>
        <a:spcPct val="0"/>
      </a:spcBef>
      <a:spcAft>
        <a:spcPct val="0"/>
      </a:spcAft>
      <a:defRPr sz="2800" kern="1200">
        <a:solidFill>
          <a:schemeClr val="tx2"/>
        </a:solidFill>
        <a:latin typeface="Times New Roman" pitchFamily="18" charset="0"/>
        <a:ea typeface="+mn-ea"/>
        <a:cs typeface="+mn-cs"/>
      </a:defRPr>
    </a:lvl4pPr>
    <a:lvl5pPr marL="1828800" algn="ctr" rtl="0" fontAlgn="base">
      <a:spcBef>
        <a:spcPct val="0"/>
      </a:spcBef>
      <a:spcAft>
        <a:spcPct val="0"/>
      </a:spcAft>
      <a:defRPr sz="2800" kern="1200">
        <a:solidFill>
          <a:schemeClr val="tx2"/>
        </a:solidFill>
        <a:latin typeface="Times New Roman" pitchFamily="18" charset="0"/>
        <a:ea typeface="+mn-ea"/>
        <a:cs typeface="+mn-cs"/>
      </a:defRPr>
    </a:lvl5pPr>
    <a:lvl6pPr marL="2286000" algn="l" defTabSz="914400" rtl="0" eaLnBrk="1" latinLnBrk="0" hangingPunct="1">
      <a:defRPr sz="2800" kern="1200">
        <a:solidFill>
          <a:schemeClr val="tx2"/>
        </a:solidFill>
        <a:latin typeface="Times New Roman" pitchFamily="18" charset="0"/>
        <a:ea typeface="+mn-ea"/>
        <a:cs typeface="+mn-cs"/>
      </a:defRPr>
    </a:lvl6pPr>
    <a:lvl7pPr marL="2743200" algn="l" defTabSz="914400" rtl="0" eaLnBrk="1" latinLnBrk="0" hangingPunct="1">
      <a:defRPr sz="2800" kern="1200">
        <a:solidFill>
          <a:schemeClr val="tx2"/>
        </a:solidFill>
        <a:latin typeface="Times New Roman" pitchFamily="18" charset="0"/>
        <a:ea typeface="+mn-ea"/>
        <a:cs typeface="+mn-cs"/>
      </a:defRPr>
    </a:lvl7pPr>
    <a:lvl8pPr marL="3200400" algn="l" defTabSz="914400" rtl="0" eaLnBrk="1" latinLnBrk="0" hangingPunct="1">
      <a:defRPr sz="2800" kern="1200">
        <a:solidFill>
          <a:schemeClr val="tx2"/>
        </a:solidFill>
        <a:latin typeface="Times New Roman" pitchFamily="18" charset="0"/>
        <a:ea typeface="+mn-ea"/>
        <a:cs typeface="+mn-cs"/>
      </a:defRPr>
    </a:lvl8pPr>
    <a:lvl9pPr marL="3657600" algn="l" defTabSz="914400" rtl="0" eaLnBrk="1" latinLnBrk="0" hangingPunct="1">
      <a:defRPr sz="2800" kern="1200">
        <a:solidFill>
          <a:schemeClr val="tx2"/>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AEAEA"/>
    <a:srgbClr val="003300"/>
    <a:srgbClr val="008000"/>
    <a:srgbClr val="000099"/>
    <a:srgbClr val="0000FF"/>
    <a:srgbClr val="9933FF"/>
    <a:srgbClr val="FF0000"/>
    <a:srgbClr val="FFFFFF"/>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347" autoAdjust="0"/>
    <p:restoredTop sz="94613" autoAdjust="0"/>
  </p:normalViewPr>
  <p:slideViewPr>
    <p:cSldViewPr>
      <p:cViewPr>
        <p:scale>
          <a:sx n="75" d="100"/>
          <a:sy n="75" d="100"/>
        </p:scale>
        <p:origin x="-906" y="-618"/>
      </p:cViewPr>
      <p:guideLst>
        <p:guide orient="horz" pos="2160"/>
        <p:guide pos="2880"/>
      </p:guideLst>
    </p:cSldViewPr>
  </p:slideViewPr>
  <p:outlineViewPr>
    <p:cViewPr>
      <p:scale>
        <a:sx n="50" d="100"/>
        <a:sy n="50" d="100"/>
      </p:scale>
      <p:origin x="0" y="0"/>
    </p:cViewPr>
  </p:outlineViewPr>
  <p:notesTextViewPr>
    <p:cViewPr>
      <p:scale>
        <a:sx n="100" d="100"/>
        <a:sy n="100" d="100"/>
      </p:scale>
      <p:origin x="0" y="0"/>
    </p:cViewPr>
  </p:notesTextViewPr>
  <p:sorterViewPr>
    <p:cViewPr>
      <p:scale>
        <a:sx n="100" d="100"/>
        <a:sy n="100"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82" name="Rectangle 2"/>
          <p:cNvSpPr>
            <a:spLocks noGrp="1" noChangeArrowheads="1"/>
          </p:cNvSpPr>
          <p:nvPr>
            <p:ph type="hdr" sz="quarter"/>
          </p:nvPr>
        </p:nvSpPr>
        <p:spPr bwMode="auto">
          <a:xfrm>
            <a:off x="0" y="0"/>
            <a:ext cx="3040063" cy="465138"/>
          </a:xfrm>
          <a:prstGeom prst="rect">
            <a:avLst/>
          </a:prstGeom>
          <a:noFill/>
          <a:ln w="9525">
            <a:noFill/>
            <a:miter lim="800000"/>
            <a:headEnd/>
            <a:tailEnd/>
          </a:ln>
          <a:effectLst/>
        </p:spPr>
        <p:txBody>
          <a:bodyPr vert="horz" wrap="square" lIns="92497" tIns="46249" rIns="92497" bIns="46249" numCol="1" anchor="t" anchorCtr="0" compatLnSpc="1">
            <a:prstTxWarp prst="textNoShape">
              <a:avLst/>
            </a:prstTxWarp>
          </a:bodyPr>
          <a:lstStyle>
            <a:lvl1pPr algn="l" defTabSz="925513">
              <a:defRPr sz="1200">
                <a:solidFill>
                  <a:schemeClr val="tx1"/>
                </a:solidFill>
              </a:defRPr>
            </a:lvl1pPr>
          </a:lstStyle>
          <a:p>
            <a:pPr>
              <a:defRPr/>
            </a:pPr>
            <a:endParaRPr lang="en-US"/>
          </a:p>
        </p:txBody>
      </p:sp>
      <p:sp>
        <p:nvSpPr>
          <p:cNvPr id="20483" name="Rectangle 3"/>
          <p:cNvSpPr>
            <a:spLocks noGrp="1" noChangeArrowheads="1"/>
          </p:cNvSpPr>
          <p:nvPr>
            <p:ph type="dt" sz="quarter" idx="1"/>
          </p:nvPr>
        </p:nvSpPr>
        <p:spPr bwMode="auto">
          <a:xfrm>
            <a:off x="3970338" y="0"/>
            <a:ext cx="3040062" cy="465138"/>
          </a:xfrm>
          <a:prstGeom prst="rect">
            <a:avLst/>
          </a:prstGeom>
          <a:noFill/>
          <a:ln w="9525">
            <a:noFill/>
            <a:miter lim="800000"/>
            <a:headEnd/>
            <a:tailEnd/>
          </a:ln>
          <a:effectLst/>
        </p:spPr>
        <p:txBody>
          <a:bodyPr vert="horz" wrap="square" lIns="92497" tIns="46249" rIns="92497" bIns="46249" numCol="1" anchor="t" anchorCtr="0" compatLnSpc="1">
            <a:prstTxWarp prst="textNoShape">
              <a:avLst/>
            </a:prstTxWarp>
          </a:bodyPr>
          <a:lstStyle>
            <a:lvl1pPr algn="r" defTabSz="925513">
              <a:defRPr sz="1200">
                <a:solidFill>
                  <a:schemeClr val="tx1"/>
                </a:solidFill>
              </a:defRPr>
            </a:lvl1pPr>
          </a:lstStyle>
          <a:p>
            <a:pPr>
              <a:defRPr/>
            </a:pPr>
            <a:endParaRPr lang="en-US"/>
          </a:p>
        </p:txBody>
      </p:sp>
      <p:sp>
        <p:nvSpPr>
          <p:cNvPr id="20484" name="Rectangle 4"/>
          <p:cNvSpPr>
            <a:spLocks noGrp="1" noChangeArrowheads="1"/>
          </p:cNvSpPr>
          <p:nvPr>
            <p:ph type="ftr" sz="quarter" idx="2"/>
          </p:nvPr>
        </p:nvSpPr>
        <p:spPr bwMode="auto">
          <a:xfrm>
            <a:off x="0" y="8831263"/>
            <a:ext cx="3040063" cy="465137"/>
          </a:xfrm>
          <a:prstGeom prst="rect">
            <a:avLst/>
          </a:prstGeom>
          <a:noFill/>
          <a:ln w="9525">
            <a:noFill/>
            <a:miter lim="800000"/>
            <a:headEnd/>
            <a:tailEnd/>
          </a:ln>
          <a:effectLst/>
        </p:spPr>
        <p:txBody>
          <a:bodyPr vert="horz" wrap="square" lIns="92497" tIns="46249" rIns="92497" bIns="46249" numCol="1" anchor="b" anchorCtr="0" compatLnSpc="1">
            <a:prstTxWarp prst="textNoShape">
              <a:avLst/>
            </a:prstTxWarp>
          </a:bodyPr>
          <a:lstStyle>
            <a:lvl1pPr algn="l" defTabSz="925513">
              <a:defRPr sz="1200">
                <a:solidFill>
                  <a:schemeClr val="tx1"/>
                </a:solidFill>
              </a:defRPr>
            </a:lvl1pPr>
          </a:lstStyle>
          <a:p>
            <a:pPr>
              <a:defRPr/>
            </a:pPr>
            <a:endParaRPr lang="en-US"/>
          </a:p>
        </p:txBody>
      </p:sp>
      <p:sp>
        <p:nvSpPr>
          <p:cNvPr id="20485" name="Rectangle 5"/>
          <p:cNvSpPr>
            <a:spLocks noGrp="1" noChangeArrowheads="1"/>
          </p:cNvSpPr>
          <p:nvPr>
            <p:ph type="sldNum" sz="quarter" idx="3"/>
          </p:nvPr>
        </p:nvSpPr>
        <p:spPr bwMode="auto">
          <a:xfrm>
            <a:off x="3970338" y="8831263"/>
            <a:ext cx="3040062" cy="465137"/>
          </a:xfrm>
          <a:prstGeom prst="rect">
            <a:avLst/>
          </a:prstGeom>
          <a:noFill/>
          <a:ln w="9525">
            <a:noFill/>
            <a:miter lim="800000"/>
            <a:headEnd/>
            <a:tailEnd/>
          </a:ln>
          <a:effectLst/>
        </p:spPr>
        <p:txBody>
          <a:bodyPr vert="horz" wrap="square" lIns="92497" tIns="46249" rIns="92497" bIns="46249" numCol="1" anchor="b" anchorCtr="0" compatLnSpc="1">
            <a:prstTxWarp prst="textNoShape">
              <a:avLst/>
            </a:prstTxWarp>
          </a:bodyPr>
          <a:lstStyle>
            <a:lvl1pPr algn="r" defTabSz="925513">
              <a:defRPr sz="1200">
                <a:solidFill>
                  <a:schemeClr val="tx1"/>
                </a:solidFill>
              </a:defRPr>
            </a:lvl1pPr>
          </a:lstStyle>
          <a:p>
            <a:pPr>
              <a:defRPr/>
            </a:pPr>
            <a:fld id="{60CE0F8A-BD7D-49CC-A2A9-54F496FA0347}"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866" name="Rectangle 2"/>
          <p:cNvSpPr>
            <a:spLocks noGrp="1" noChangeArrowheads="1"/>
          </p:cNvSpPr>
          <p:nvPr>
            <p:ph type="hdr" sz="quarter"/>
          </p:nvPr>
        </p:nvSpPr>
        <p:spPr bwMode="auto">
          <a:xfrm>
            <a:off x="0" y="0"/>
            <a:ext cx="3040063" cy="465138"/>
          </a:xfrm>
          <a:prstGeom prst="rect">
            <a:avLst/>
          </a:prstGeom>
          <a:noFill/>
          <a:ln w="9525">
            <a:noFill/>
            <a:miter lim="800000"/>
            <a:headEnd/>
            <a:tailEnd/>
          </a:ln>
          <a:effectLst/>
        </p:spPr>
        <p:txBody>
          <a:bodyPr vert="horz" wrap="square" lIns="92497" tIns="46249" rIns="92497" bIns="46249" numCol="1" anchor="t" anchorCtr="0" compatLnSpc="1">
            <a:prstTxWarp prst="textNoShape">
              <a:avLst/>
            </a:prstTxWarp>
          </a:bodyPr>
          <a:lstStyle>
            <a:lvl1pPr algn="l" defTabSz="925513">
              <a:defRPr sz="1200">
                <a:solidFill>
                  <a:schemeClr val="tx1"/>
                </a:solidFill>
              </a:defRPr>
            </a:lvl1pPr>
          </a:lstStyle>
          <a:p>
            <a:pPr>
              <a:defRPr/>
            </a:pPr>
            <a:endParaRPr lang="en-US"/>
          </a:p>
        </p:txBody>
      </p:sp>
      <p:sp>
        <p:nvSpPr>
          <p:cNvPr id="36867" name="Rectangle 3"/>
          <p:cNvSpPr>
            <a:spLocks noGrp="1" noChangeArrowheads="1"/>
          </p:cNvSpPr>
          <p:nvPr>
            <p:ph type="dt" idx="1"/>
          </p:nvPr>
        </p:nvSpPr>
        <p:spPr bwMode="auto">
          <a:xfrm>
            <a:off x="3970338" y="0"/>
            <a:ext cx="3040062" cy="465138"/>
          </a:xfrm>
          <a:prstGeom prst="rect">
            <a:avLst/>
          </a:prstGeom>
          <a:noFill/>
          <a:ln w="9525">
            <a:noFill/>
            <a:miter lim="800000"/>
            <a:headEnd/>
            <a:tailEnd/>
          </a:ln>
          <a:effectLst/>
        </p:spPr>
        <p:txBody>
          <a:bodyPr vert="horz" wrap="square" lIns="92497" tIns="46249" rIns="92497" bIns="46249" numCol="1" anchor="t" anchorCtr="0" compatLnSpc="1">
            <a:prstTxWarp prst="textNoShape">
              <a:avLst/>
            </a:prstTxWarp>
          </a:bodyPr>
          <a:lstStyle>
            <a:lvl1pPr algn="r" defTabSz="925513">
              <a:defRPr sz="1200">
                <a:solidFill>
                  <a:schemeClr val="tx1"/>
                </a:solidFill>
              </a:defRPr>
            </a:lvl1pPr>
          </a:lstStyle>
          <a:p>
            <a:pPr>
              <a:defRPr/>
            </a:pPr>
            <a:endParaRPr lang="en-US"/>
          </a:p>
        </p:txBody>
      </p:sp>
      <p:sp>
        <p:nvSpPr>
          <p:cNvPr id="8196" name="Rectangle 4"/>
          <p:cNvSpPr>
            <a:spLocks noGrp="1" noRot="1" noChangeAspect="1" noChangeArrowheads="1" noTextEdit="1"/>
          </p:cNvSpPr>
          <p:nvPr>
            <p:ph type="sldImg" idx="2"/>
          </p:nvPr>
        </p:nvSpPr>
        <p:spPr bwMode="auto">
          <a:xfrm>
            <a:off x="1182688" y="696913"/>
            <a:ext cx="4648200" cy="3486150"/>
          </a:xfrm>
          <a:prstGeom prst="rect">
            <a:avLst/>
          </a:prstGeom>
          <a:noFill/>
          <a:ln w="9525">
            <a:solidFill>
              <a:srgbClr val="000000"/>
            </a:solidFill>
            <a:miter lim="800000"/>
            <a:headEnd/>
            <a:tailEnd/>
          </a:ln>
        </p:spPr>
      </p:sp>
      <p:sp>
        <p:nvSpPr>
          <p:cNvPr id="36869" name="Rectangle 5"/>
          <p:cNvSpPr>
            <a:spLocks noGrp="1" noChangeArrowheads="1"/>
          </p:cNvSpPr>
          <p:nvPr>
            <p:ph type="body" sz="quarter" idx="3"/>
          </p:nvPr>
        </p:nvSpPr>
        <p:spPr bwMode="auto">
          <a:xfrm>
            <a:off x="936625" y="4416425"/>
            <a:ext cx="5137150" cy="4183063"/>
          </a:xfrm>
          <a:prstGeom prst="rect">
            <a:avLst/>
          </a:prstGeom>
          <a:noFill/>
          <a:ln w="9525">
            <a:noFill/>
            <a:miter lim="800000"/>
            <a:headEnd/>
            <a:tailEnd/>
          </a:ln>
          <a:effectLst/>
        </p:spPr>
        <p:txBody>
          <a:bodyPr vert="horz" wrap="square" lIns="92497" tIns="46249" rIns="92497" bIns="46249"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36870" name="Rectangle 6"/>
          <p:cNvSpPr>
            <a:spLocks noGrp="1" noChangeArrowheads="1"/>
          </p:cNvSpPr>
          <p:nvPr>
            <p:ph type="ftr" sz="quarter" idx="4"/>
          </p:nvPr>
        </p:nvSpPr>
        <p:spPr bwMode="auto">
          <a:xfrm>
            <a:off x="0" y="8831263"/>
            <a:ext cx="3040063" cy="465137"/>
          </a:xfrm>
          <a:prstGeom prst="rect">
            <a:avLst/>
          </a:prstGeom>
          <a:noFill/>
          <a:ln w="9525">
            <a:noFill/>
            <a:miter lim="800000"/>
            <a:headEnd/>
            <a:tailEnd/>
          </a:ln>
          <a:effectLst/>
        </p:spPr>
        <p:txBody>
          <a:bodyPr vert="horz" wrap="square" lIns="92497" tIns="46249" rIns="92497" bIns="46249" numCol="1" anchor="b" anchorCtr="0" compatLnSpc="1">
            <a:prstTxWarp prst="textNoShape">
              <a:avLst/>
            </a:prstTxWarp>
          </a:bodyPr>
          <a:lstStyle>
            <a:lvl1pPr algn="l" defTabSz="925513">
              <a:defRPr sz="1200">
                <a:solidFill>
                  <a:schemeClr val="tx1"/>
                </a:solidFill>
              </a:defRPr>
            </a:lvl1pPr>
          </a:lstStyle>
          <a:p>
            <a:pPr>
              <a:defRPr/>
            </a:pPr>
            <a:endParaRPr lang="en-US"/>
          </a:p>
        </p:txBody>
      </p:sp>
      <p:sp>
        <p:nvSpPr>
          <p:cNvPr id="36871" name="Rectangle 7"/>
          <p:cNvSpPr>
            <a:spLocks noGrp="1" noChangeArrowheads="1"/>
          </p:cNvSpPr>
          <p:nvPr>
            <p:ph type="sldNum" sz="quarter" idx="5"/>
          </p:nvPr>
        </p:nvSpPr>
        <p:spPr bwMode="auto">
          <a:xfrm>
            <a:off x="3970338" y="8831263"/>
            <a:ext cx="3040062" cy="465137"/>
          </a:xfrm>
          <a:prstGeom prst="rect">
            <a:avLst/>
          </a:prstGeom>
          <a:noFill/>
          <a:ln w="9525">
            <a:noFill/>
            <a:miter lim="800000"/>
            <a:headEnd/>
            <a:tailEnd/>
          </a:ln>
          <a:effectLst/>
        </p:spPr>
        <p:txBody>
          <a:bodyPr vert="horz" wrap="square" lIns="92497" tIns="46249" rIns="92497" bIns="46249" numCol="1" anchor="b" anchorCtr="0" compatLnSpc="1">
            <a:prstTxWarp prst="textNoShape">
              <a:avLst/>
            </a:prstTxWarp>
          </a:bodyPr>
          <a:lstStyle>
            <a:lvl1pPr algn="r" defTabSz="925513">
              <a:defRPr sz="1200">
                <a:solidFill>
                  <a:schemeClr val="tx1"/>
                </a:solidFill>
              </a:defRPr>
            </a:lvl1pPr>
          </a:lstStyle>
          <a:p>
            <a:pPr>
              <a:defRPr/>
            </a:pPr>
            <a:fld id="{3AE2988B-1B47-4127-B0CA-DC798C9E2CD5}"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Slide Image Placeholder 1"/>
          <p:cNvSpPr>
            <a:spLocks noGrp="1" noRot="1" noChangeAspect="1" noTextEdit="1"/>
          </p:cNvSpPr>
          <p:nvPr>
            <p:ph type="sldImg"/>
          </p:nvPr>
        </p:nvSpPr>
        <p:spPr>
          <a:ln/>
        </p:spPr>
      </p:sp>
      <p:sp>
        <p:nvSpPr>
          <p:cNvPr id="9219" name="Notes Placeholder 2"/>
          <p:cNvSpPr>
            <a:spLocks noGrp="1"/>
          </p:cNvSpPr>
          <p:nvPr>
            <p:ph type="body" idx="1"/>
          </p:nvPr>
        </p:nvSpPr>
        <p:spPr>
          <a:noFill/>
          <a:ln/>
        </p:spPr>
        <p:txBody>
          <a:bodyPr/>
          <a:lstStyle/>
          <a:p>
            <a:endParaRPr lang="en-US" smtClean="0"/>
          </a:p>
        </p:txBody>
      </p:sp>
      <p:sp>
        <p:nvSpPr>
          <p:cNvPr id="9220" name="Slide Number Placeholder 3"/>
          <p:cNvSpPr>
            <a:spLocks noGrp="1"/>
          </p:cNvSpPr>
          <p:nvPr>
            <p:ph type="sldNum" sz="quarter" idx="5"/>
          </p:nvPr>
        </p:nvSpPr>
        <p:spPr>
          <a:noFill/>
        </p:spPr>
        <p:txBody>
          <a:bodyPr/>
          <a:lstStyle/>
          <a:p>
            <a:fld id="{CBF3B357-7E53-4177-AA60-3A6B4C38D817}" type="slidenum">
              <a:rPr lang="en-US" smtClean="0"/>
              <a:pPr/>
              <a:t>4</a:t>
            </a:fld>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AB9642B-61AD-4480-A872-0BAFF06BF625}"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A1923E66-D6C5-4A09-B0AC-D62562350C47}"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304800"/>
            <a:ext cx="1943100" cy="5791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304800"/>
            <a:ext cx="5676900" cy="5791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8AE6870A-018D-46F0-B75B-5986B383BD51}"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A917DD8E-4E67-4BBA-BD16-2EF4BFBC7AE0}"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2E0405AB-8A77-468C-AA45-8946A0EFC40E}"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FA1E0ACE-A421-4821-9B58-F1AC292C61BF}"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D5C2A3EF-AF63-41D1-8635-0DB2DEB213EB}"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6F5778E7-E3D4-4F60-93FC-343187EE963D}"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4685E050-4262-4390-82CE-725F56BCC98F}"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9C75C8C5-BB59-485D-B5D9-DEE63C890D65}"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D00BAB32-860E-4A70-9555-E34E8413F15A}"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304800"/>
            <a:ext cx="7772400" cy="762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6858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400">
                <a:solidFill>
                  <a:schemeClr val="tx1"/>
                </a:solidFill>
              </a:defRPr>
            </a:lvl1pPr>
          </a:lstStyle>
          <a:p>
            <a:pPr>
              <a:defRPr/>
            </a:pPr>
            <a:endParaRPr lang="en-US"/>
          </a:p>
        </p:txBody>
      </p:sp>
      <p:sp>
        <p:nvSpPr>
          <p:cNvPr id="1029" name="Rectangle 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solidFill>
                  <a:schemeClr val="tx1"/>
                </a:solidFill>
              </a:defRPr>
            </a:lvl1pPr>
          </a:lstStyle>
          <a:p>
            <a:pPr>
              <a:defRPr/>
            </a:pPr>
            <a:endParaRPr lang="en-US"/>
          </a:p>
        </p:txBody>
      </p:sp>
      <p:sp>
        <p:nvSpPr>
          <p:cNvPr id="1030" name="Rectangle 6"/>
          <p:cNvSpPr>
            <a:spLocks noGrp="1" noChangeArrowheads="1"/>
          </p:cNvSpPr>
          <p:nvPr>
            <p:ph type="sldNum" sz="quarter" idx="4"/>
          </p:nvPr>
        </p:nvSpPr>
        <p:spPr bwMode="auto">
          <a:xfrm>
            <a:off x="65532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solidFill>
                  <a:schemeClr val="tx1"/>
                </a:solidFill>
              </a:defRPr>
            </a:lvl1pPr>
          </a:lstStyle>
          <a:p>
            <a:pPr>
              <a:defRPr/>
            </a:pPr>
            <a:fld id="{91D42F08-B93D-4793-8FBC-7147D2AE9D50}" type="slidenum">
              <a:rPr lang="en-US"/>
              <a:pPr>
                <a:defRPr/>
              </a:pPr>
              <a:t>‹#›</a:t>
            </a:fld>
            <a:endParaRPr lang="en-US"/>
          </a:p>
        </p:txBody>
      </p:sp>
      <p:pic>
        <p:nvPicPr>
          <p:cNvPr id="1031" name="Picture 7" descr="Copy of Ercot Logo"/>
          <p:cNvPicPr>
            <a:picLocks noChangeAspect="1" noChangeArrowheads="1"/>
          </p:cNvPicPr>
          <p:nvPr/>
        </p:nvPicPr>
        <p:blipFill>
          <a:blip r:embed="rId13" cstate="print"/>
          <a:srcRect/>
          <a:stretch>
            <a:fillRect/>
          </a:stretch>
        </p:blipFill>
        <p:spPr bwMode="auto">
          <a:xfrm>
            <a:off x="152400" y="152400"/>
            <a:ext cx="1828800" cy="982663"/>
          </a:xfrm>
          <a:prstGeom prst="rect">
            <a:avLst/>
          </a:prstGeom>
          <a:noFill/>
          <a:ln w="9525">
            <a:noFill/>
            <a:miter lim="800000"/>
            <a:headEnd/>
            <a:tailEnd/>
          </a:ln>
        </p:spPr>
      </p:pic>
      <p:sp>
        <p:nvSpPr>
          <p:cNvPr id="1033" name="Rectangle 9"/>
          <p:cNvSpPr>
            <a:spLocks noChangeArrowheads="1"/>
          </p:cNvSpPr>
          <p:nvPr/>
        </p:nvSpPr>
        <p:spPr bwMode="auto">
          <a:xfrm>
            <a:off x="228600" y="1143000"/>
            <a:ext cx="8686800" cy="76200"/>
          </a:xfrm>
          <a:prstGeom prst="rect">
            <a:avLst/>
          </a:prstGeom>
          <a:gradFill rotWithShape="0">
            <a:gsLst>
              <a:gs pos="0">
                <a:srgbClr val="00475E"/>
              </a:gs>
              <a:gs pos="100000">
                <a:srgbClr val="0099CC"/>
              </a:gs>
            </a:gsLst>
            <a:lin ang="5400000" scaled="1"/>
          </a:gradFill>
          <a:ln w="9525">
            <a:noFill/>
            <a:miter lim="800000"/>
            <a:headEnd/>
            <a:tailEnd/>
          </a:ln>
          <a:effectLst/>
        </p:spPr>
        <p:txBody>
          <a:bodyPr wrap="none" lIns="81204" tIns="39889" rIns="81204" bIns="39889" anchor="ctr"/>
          <a:lstStyle/>
          <a:p>
            <a:pPr algn="l" defTabSz="820738" eaLnBrk="0" hangingPunct="0">
              <a:spcBef>
                <a:spcPct val="50000"/>
              </a:spcBef>
              <a:defRPr/>
            </a:pPr>
            <a:endParaRPr lang="en-US" sz="2200">
              <a:solidFill>
                <a:schemeClr val="tx1"/>
              </a:solidFill>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r" rtl="0" eaLnBrk="0" fontAlgn="base" hangingPunct="0">
        <a:spcBef>
          <a:spcPct val="0"/>
        </a:spcBef>
        <a:spcAft>
          <a:spcPct val="0"/>
        </a:spcAft>
        <a:defRPr sz="3200">
          <a:solidFill>
            <a:schemeClr val="tx2"/>
          </a:solidFill>
          <a:latin typeface="+mj-lt"/>
          <a:ea typeface="+mj-ea"/>
          <a:cs typeface="+mj-cs"/>
        </a:defRPr>
      </a:lvl1pPr>
      <a:lvl2pPr algn="r" rtl="0" eaLnBrk="0" fontAlgn="base" hangingPunct="0">
        <a:spcBef>
          <a:spcPct val="0"/>
        </a:spcBef>
        <a:spcAft>
          <a:spcPct val="0"/>
        </a:spcAft>
        <a:defRPr sz="3200">
          <a:solidFill>
            <a:schemeClr val="tx2"/>
          </a:solidFill>
          <a:latin typeface="Times New Roman" pitchFamily="18" charset="0"/>
        </a:defRPr>
      </a:lvl2pPr>
      <a:lvl3pPr algn="r" rtl="0" eaLnBrk="0" fontAlgn="base" hangingPunct="0">
        <a:spcBef>
          <a:spcPct val="0"/>
        </a:spcBef>
        <a:spcAft>
          <a:spcPct val="0"/>
        </a:spcAft>
        <a:defRPr sz="3200">
          <a:solidFill>
            <a:schemeClr val="tx2"/>
          </a:solidFill>
          <a:latin typeface="Times New Roman" pitchFamily="18" charset="0"/>
        </a:defRPr>
      </a:lvl3pPr>
      <a:lvl4pPr algn="r" rtl="0" eaLnBrk="0" fontAlgn="base" hangingPunct="0">
        <a:spcBef>
          <a:spcPct val="0"/>
        </a:spcBef>
        <a:spcAft>
          <a:spcPct val="0"/>
        </a:spcAft>
        <a:defRPr sz="3200">
          <a:solidFill>
            <a:schemeClr val="tx2"/>
          </a:solidFill>
          <a:latin typeface="Times New Roman" pitchFamily="18" charset="0"/>
        </a:defRPr>
      </a:lvl4pPr>
      <a:lvl5pPr algn="r" rtl="0" eaLnBrk="0" fontAlgn="base" hangingPunct="0">
        <a:spcBef>
          <a:spcPct val="0"/>
        </a:spcBef>
        <a:spcAft>
          <a:spcPct val="0"/>
        </a:spcAft>
        <a:defRPr sz="3200">
          <a:solidFill>
            <a:schemeClr val="tx2"/>
          </a:solidFill>
          <a:latin typeface="Times New Roman" pitchFamily="18" charset="0"/>
        </a:defRPr>
      </a:lvl5pPr>
      <a:lvl6pPr marL="457200" algn="r" rtl="0" fontAlgn="base">
        <a:spcBef>
          <a:spcPct val="0"/>
        </a:spcBef>
        <a:spcAft>
          <a:spcPct val="0"/>
        </a:spcAft>
        <a:defRPr sz="3200">
          <a:solidFill>
            <a:schemeClr val="tx2"/>
          </a:solidFill>
          <a:latin typeface="Times New Roman" pitchFamily="18" charset="0"/>
        </a:defRPr>
      </a:lvl6pPr>
      <a:lvl7pPr marL="914400" algn="r" rtl="0" fontAlgn="base">
        <a:spcBef>
          <a:spcPct val="0"/>
        </a:spcBef>
        <a:spcAft>
          <a:spcPct val="0"/>
        </a:spcAft>
        <a:defRPr sz="3200">
          <a:solidFill>
            <a:schemeClr val="tx2"/>
          </a:solidFill>
          <a:latin typeface="Times New Roman" pitchFamily="18" charset="0"/>
        </a:defRPr>
      </a:lvl7pPr>
      <a:lvl8pPr marL="1371600" algn="r" rtl="0" fontAlgn="base">
        <a:spcBef>
          <a:spcPct val="0"/>
        </a:spcBef>
        <a:spcAft>
          <a:spcPct val="0"/>
        </a:spcAft>
        <a:defRPr sz="3200">
          <a:solidFill>
            <a:schemeClr val="tx2"/>
          </a:solidFill>
          <a:latin typeface="Times New Roman" pitchFamily="18" charset="0"/>
        </a:defRPr>
      </a:lvl8pPr>
      <a:lvl9pPr marL="1828800" algn="r" rtl="0" fontAlgn="base">
        <a:spcBef>
          <a:spcPct val="0"/>
        </a:spcBef>
        <a:spcAft>
          <a:spcPct val="0"/>
        </a:spcAft>
        <a:defRPr sz="32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24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143000" indent="-228600" algn="l" rtl="0" eaLnBrk="0" fontAlgn="base" hangingPunct="0">
        <a:spcBef>
          <a:spcPct val="20000"/>
        </a:spcBef>
        <a:spcAft>
          <a:spcPct val="0"/>
        </a:spcAft>
        <a:buChar char="•"/>
        <a:defRPr sz="20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a:xfrm>
            <a:off x="533400" y="1676400"/>
            <a:ext cx="8077200" cy="4419600"/>
          </a:xfrm>
        </p:spPr>
        <p:txBody>
          <a:bodyPr/>
          <a:lstStyle/>
          <a:p>
            <a:pPr algn="ctr" eaLnBrk="1" hangingPunct="1"/>
            <a:r>
              <a:rPr lang="en-US" sz="3600" dirty="0" smtClean="0"/>
              <a:t>Retail Market Subcommittee</a:t>
            </a:r>
            <a:br>
              <a:rPr lang="en-US" sz="3600" dirty="0" smtClean="0"/>
            </a:br>
            <a:r>
              <a:rPr lang="en-US" sz="3600" dirty="0" smtClean="0"/>
              <a:t>June 9, 2010</a:t>
            </a:r>
            <a:br>
              <a:rPr lang="en-US" sz="3600" dirty="0" smtClean="0"/>
            </a:br>
            <a:r>
              <a:rPr lang="en-US" sz="3600" dirty="0" smtClean="0">
                <a:solidFill>
                  <a:srgbClr val="0000FF"/>
                </a:solidFill>
              </a:rPr>
              <a:t>Performance Measures</a:t>
            </a:r>
            <a:br>
              <a:rPr lang="en-US" sz="3600" dirty="0" smtClean="0">
                <a:solidFill>
                  <a:srgbClr val="0000FF"/>
                </a:solidFill>
              </a:rPr>
            </a:br>
            <a:r>
              <a:rPr lang="en-US" sz="3600" dirty="0" smtClean="0">
                <a:solidFill>
                  <a:srgbClr val="0000FF"/>
                </a:solidFill>
              </a:rPr>
              <a:t>1st</a:t>
            </a:r>
            <a:r>
              <a:rPr lang="en-US" sz="3600" baseline="30000" dirty="0" smtClean="0">
                <a:solidFill>
                  <a:srgbClr val="0000FF"/>
                </a:solidFill>
              </a:rPr>
              <a:t> </a:t>
            </a:r>
            <a:r>
              <a:rPr lang="en-US" sz="3600" dirty="0" smtClean="0">
                <a:solidFill>
                  <a:srgbClr val="0000FF"/>
                </a:solidFill>
              </a:rPr>
              <a:t>Quarter 2010</a:t>
            </a:r>
            <a:br>
              <a:rPr lang="en-US" sz="3600" dirty="0" smtClean="0">
                <a:solidFill>
                  <a:srgbClr val="0000FF"/>
                </a:solidFill>
              </a:rPr>
            </a:br>
            <a:r>
              <a:rPr lang="en-US" sz="3600" dirty="0" smtClean="0">
                <a:solidFill>
                  <a:srgbClr val="0000FF"/>
                </a:solidFill>
              </a:rPr>
              <a:t>Transaction Comparison</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Reporting Issues</a:t>
            </a:r>
            <a:endParaRPr lang="en-US" dirty="0"/>
          </a:p>
        </p:txBody>
      </p:sp>
      <p:sp>
        <p:nvSpPr>
          <p:cNvPr id="3" name="Content Placeholder 2"/>
          <p:cNvSpPr>
            <a:spLocks noGrp="1"/>
          </p:cNvSpPr>
          <p:nvPr>
            <p:ph idx="1"/>
          </p:nvPr>
        </p:nvSpPr>
        <p:spPr>
          <a:xfrm>
            <a:off x="304800" y="1219200"/>
            <a:ext cx="8610600" cy="5181600"/>
          </a:xfrm>
        </p:spPr>
        <p:txBody>
          <a:bodyPr/>
          <a:lstStyle/>
          <a:p>
            <a:r>
              <a:rPr lang="en-US" sz="1600" dirty="0" smtClean="0"/>
              <a:t>Taken from Page 3 – Attachment A 02 – Analysis of Performance Measures Report 1Q </a:t>
            </a:r>
            <a:r>
              <a:rPr lang="en-US" sz="1600" dirty="0" smtClean="0"/>
              <a:t>2010</a:t>
            </a:r>
            <a:endParaRPr lang="en-US" sz="1600" dirty="0" smtClean="0"/>
          </a:p>
          <a:p>
            <a:r>
              <a:rPr lang="en-US" sz="1600" dirty="0" smtClean="0">
                <a:solidFill>
                  <a:schemeClr val="accent2">
                    <a:lumMod val="75000"/>
                  </a:schemeClr>
                </a:solidFill>
              </a:rPr>
              <a:t>A reporting issue is an issue with the reporting tool, Electronic Transaction System (ETS).  There is no impact with the transactions being sent to the Market Participants. </a:t>
            </a:r>
            <a:endParaRPr lang="en-US" sz="1600" dirty="0" smtClean="0">
              <a:solidFill>
                <a:schemeClr val="accent2">
                  <a:lumMod val="75000"/>
                </a:schemeClr>
              </a:solidFill>
            </a:endParaRPr>
          </a:p>
          <a:p>
            <a:r>
              <a:rPr lang="en-US" sz="1600" b="1" i="1" dirty="0" smtClean="0"/>
              <a:t>Reporting Issue 1</a:t>
            </a:r>
            <a:endParaRPr lang="en-US" sz="1600" dirty="0" smtClean="0"/>
          </a:p>
          <a:p>
            <a:r>
              <a:rPr lang="en-US" sz="1600" dirty="0" smtClean="0"/>
              <a:t>There first reporting system issue this quarter was a missed reporting impact relating to the Expedited Switch resulted in protocol calculations that were inaccurate for the Switch 814_06 (Scheduled Notification).  The protocol calculation was not changed in the ETS system.  The calculation expected the 814_06 to be sent five days prior to the scheduled date.  The process creates the transaction two days prior to scheduled date.  Each 814_06 was calculated as being out of protocol due to this reporting system issue.  This reporting issue was corrected with Emergency SIR 12518.  The SIR was implemented on February 17, 2010.  Manual calculations were made at the market level and are used in this quarter’s reports.  The impact was in figures reported in both January and February.   </a:t>
            </a:r>
          </a:p>
          <a:p>
            <a:endParaRPr lang="en-US" sz="1100" dirty="0" smtClean="0"/>
          </a:p>
          <a:p>
            <a:r>
              <a:rPr lang="en-US" sz="1600" b="1" i="1" dirty="0" smtClean="0"/>
              <a:t>Reporting Issue 2</a:t>
            </a:r>
            <a:endParaRPr lang="en-US" sz="1600" dirty="0" smtClean="0"/>
          </a:p>
          <a:p>
            <a:r>
              <a:rPr lang="en-US" sz="1600" dirty="0" smtClean="0"/>
              <a:t>As part of the analysis process, the number of 814_06 transactions reported appears to be low and could be a potential issue.  On-going analysis is being conducted to determine the accuracy of the 814_06 count in the reporting tool.  This issue potentially impacts Switch, Standard Move-In and Priority Move-In 814_06 (Scheduled </a:t>
            </a:r>
            <a:r>
              <a:rPr lang="en-US" sz="1600" dirty="0" smtClean="0"/>
              <a:t>Notifications to losing CR).  </a:t>
            </a:r>
            <a:r>
              <a:rPr lang="en-US" sz="1600" dirty="0" smtClean="0"/>
              <a:t>  The percentage </a:t>
            </a:r>
            <a:r>
              <a:rPr lang="en-US" sz="1600" dirty="0" smtClean="0"/>
              <a:t>in </a:t>
            </a:r>
            <a:r>
              <a:rPr lang="en-US" sz="1600" dirty="0" smtClean="0"/>
              <a:t>protocol for the counts reported are correct.  The issue is currently under analysis.  </a:t>
            </a:r>
          </a:p>
          <a:p>
            <a:endParaRPr lang="en-US" dirty="0"/>
          </a:p>
        </p:txBody>
      </p:sp>
      <p:sp>
        <p:nvSpPr>
          <p:cNvPr id="4" name="Slide Number Placeholder 3"/>
          <p:cNvSpPr>
            <a:spLocks noGrp="1"/>
          </p:cNvSpPr>
          <p:nvPr>
            <p:ph type="sldNum" sz="quarter" idx="12"/>
          </p:nvPr>
        </p:nvSpPr>
        <p:spPr/>
        <p:txBody>
          <a:bodyPr/>
          <a:lstStyle/>
          <a:p>
            <a:pPr>
              <a:defRPr/>
            </a:pPr>
            <a:fld id="{A917DD8E-4E67-4BBA-BD16-2EF4BFBC7AE0}" type="slidenum">
              <a:rPr lang="en-US" smtClean="0"/>
              <a:pPr>
                <a:defRPr/>
              </a:pPr>
              <a:t>2</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304800"/>
            <a:ext cx="7696200" cy="762000"/>
          </a:xfrm>
        </p:spPr>
        <p:txBody>
          <a:bodyPr/>
          <a:lstStyle/>
          <a:p>
            <a:r>
              <a:rPr lang="en-US" dirty="0" smtClean="0"/>
              <a:t>Variance Explanation</a:t>
            </a:r>
            <a:endParaRPr lang="en-US" dirty="0"/>
          </a:p>
        </p:txBody>
      </p:sp>
      <p:sp>
        <p:nvSpPr>
          <p:cNvPr id="5" name="Slide Number Placeholder 4"/>
          <p:cNvSpPr>
            <a:spLocks noGrp="1"/>
          </p:cNvSpPr>
          <p:nvPr>
            <p:ph type="sldNum" sz="quarter" idx="12"/>
          </p:nvPr>
        </p:nvSpPr>
        <p:spPr/>
        <p:txBody>
          <a:bodyPr/>
          <a:lstStyle/>
          <a:p>
            <a:pPr>
              <a:defRPr/>
            </a:pPr>
            <a:fld id="{FA1E0ACE-A421-4821-9B58-F1AC292C61BF}" type="slidenum">
              <a:rPr lang="en-US" smtClean="0"/>
              <a:pPr>
                <a:defRPr/>
              </a:pPr>
              <a:t>3</a:t>
            </a:fld>
            <a:endParaRPr lang="en-US"/>
          </a:p>
        </p:txBody>
      </p:sp>
      <p:sp>
        <p:nvSpPr>
          <p:cNvPr id="7" name="TextBox 6"/>
          <p:cNvSpPr txBox="1"/>
          <p:nvPr/>
        </p:nvSpPr>
        <p:spPr>
          <a:xfrm>
            <a:off x="304800" y="1524000"/>
            <a:ext cx="8458200" cy="4770537"/>
          </a:xfrm>
          <a:prstGeom prst="rect">
            <a:avLst/>
          </a:prstGeom>
          <a:noFill/>
        </p:spPr>
        <p:txBody>
          <a:bodyPr wrap="square" rtlCol="0">
            <a:spAutoFit/>
          </a:bodyPr>
          <a:lstStyle/>
          <a:p>
            <a:pPr algn="l">
              <a:buFont typeface="Arial" pitchFamily="34" charset="0"/>
              <a:buChar char="•"/>
            </a:pPr>
            <a:r>
              <a:rPr lang="en-US" sz="1600" b="1" i="1" dirty="0" smtClean="0"/>
              <a:t>Processing Issue 1</a:t>
            </a:r>
            <a:endParaRPr lang="en-US" sz="1600" dirty="0" smtClean="0"/>
          </a:p>
          <a:p>
            <a:pPr algn="l"/>
            <a:r>
              <a:rPr lang="en-US" sz="1600" dirty="0" smtClean="0"/>
              <a:t>System changes implemented on January 23 resulted in EDI transactions that were not able to be processed by market participants.  A roll-back of the code and reprocessing of transactions resulted in transactions being out of protocol.  This was most noticeable in the Standard Move-In business process 814_06 (Schedule Notification) transactions.  </a:t>
            </a:r>
          </a:p>
          <a:p>
            <a:pPr algn="l"/>
            <a:r>
              <a:rPr lang="en-US" sz="1600" dirty="0" smtClean="0"/>
              <a:t> </a:t>
            </a:r>
          </a:p>
          <a:p>
            <a:pPr algn="l">
              <a:buFont typeface="Arial" pitchFamily="34" charset="0"/>
              <a:buChar char="•"/>
            </a:pPr>
            <a:r>
              <a:rPr lang="en-US" sz="1600" b="1" i="1" dirty="0" smtClean="0"/>
              <a:t>Processing Issue 2</a:t>
            </a:r>
            <a:endParaRPr lang="en-US" sz="1600" dirty="0" smtClean="0"/>
          </a:p>
          <a:p>
            <a:pPr algn="l"/>
            <a:r>
              <a:rPr lang="en-US" sz="1600" dirty="0" smtClean="0"/>
              <a:t>On March 1st, one market participant submitted over ten thousand 814_26 (Historical Usage Request) transactions.  This is much higher than the normal volume.  The resulting 867_02 Historical Usage transactions being forwarded impacted not only the 814_26 (Ad Hoc Historical Usage Requests) but those Historical Usage Requests included in the 814_01 (Switch), 814_16 (Standard Move-In and 814_16 (Priority Move-In) transactions.  The resulting 867_02 (Historical Usage)  transactions have a four hour turn around timing that resulted in a backlog and required longer than the four hours to clear all the files through the system.    </a:t>
            </a:r>
          </a:p>
          <a:p>
            <a:pPr algn="l"/>
            <a:r>
              <a:rPr lang="en-US" sz="1600" dirty="0" smtClean="0"/>
              <a:t> </a:t>
            </a:r>
          </a:p>
          <a:p>
            <a:pPr algn="l">
              <a:buFont typeface="Arial" pitchFamily="34" charset="0"/>
              <a:buChar char="•"/>
            </a:pPr>
            <a:r>
              <a:rPr lang="en-US" sz="1600" b="1" i="1" dirty="0" smtClean="0"/>
              <a:t>Processing Issue 3</a:t>
            </a:r>
            <a:endParaRPr lang="en-US" sz="1600" dirty="0" smtClean="0"/>
          </a:p>
          <a:p>
            <a:pPr algn="l"/>
            <a:r>
              <a:rPr lang="en-US" sz="1600" dirty="0" smtClean="0"/>
              <a:t>The 814_06 Sent Pending (Schedule Notifications) transactions are to be sent by 6:00 a.m.  On March 9th, batch processing was not completed until 7:37 a.m. resulting in 1,400 Standard Move-In notifications being out of protocol.   </a:t>
            </a:r>
            <a:endParaRPr lang="en-US" sz="16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Slide Number Placeholder 6"/>
          <p:cNvSpPr>
            <a:spLocks noGrp="1"/>
          </p:cNvSpPr>
          <p:nvPr>
            <p:ph type="sldNum" sz="quarter" idx="12"/>
          </p:nvPr>
        </p:nvSpPr>
        <p:spPr>
          <a:noFill/>
        </p:spPr>
        <p:txBody>
          <a:bodyPr/>
          <a:lstStyle/>
          <a:p>
            <a:fld id="{DCA28470-21F2-444E-87DC-35029BEF9306}" type="slidenum">
              <a:rPr lang="en-US" smtClean="0"/>
              <a:pPr/>
              <a:t>4</a:t>
            </a:fld>
            <a:endParaRPr lang="en-US" smtClean="0"/>
          </a:p>
        </p:txBody>
      </p:sp>
      <p:sp>
        <p:nvSpPr>
          <p:cNvPr id="3075" name="Rectangle 522"/>
          <p:cNvSpPr>
            <a:spLocks noGrp="1" noChangeArrowheads="1"/>
          </p:cNvSpPr>
          <p:nvPr>
            <p:ph type="title"/>
          </p:nvPr>
        </p:nvSpPr>
        <p:spPr/>
        <p:txBody>
          <a:bodyPr/>
          <a:lstStyle/>
          <a:p>
            <a:pPr eaLnBrk="1" hangingPunct="1"/>
            <a:r>
              <a:rPr lang="en-US" smtClean="0"/>
              <a:t>Switches</a:t>
            </a:r>
          </a:p>
        </p:txBody>
      </p:sp>
      <p:graphicFrame>
        <p:nvGraphicFramePr>
          <p:cNvPr id="6" name="Content Placeholder 5"/>
          <p:cNvGraphicFramePr>
            <a:graphicFrameLocks noGrp="1"/>
          </p:cNvGraphicFramePr>
          <p:nvPr>
            <p:ph sz="half" idx="2"/>
          </p:nvPr>
        </p:nvGraphicFramePr>
        <p:xfrm>
          <a:off x="228600" y="1295396"/>
          <a:ext cx="8686801" cy="4527237"/>
        </p:xfrm>
        <a:graphic>
          <a:graphicData uri="http://schemas.openxmlformats.org/drawingml/2006/table">
            <a:tbl>
              <a:tblPr/>
              <a:tblGrid>
                <a:gridCol w="3067307"/>
                <a:gridCol w="1592190"/>
                <a:gridCol w="1217557"/>
                <a:gridCol w="1592190"/>
                <a:gridCol w="1217557"/>
              </a:tblGrid>
              <a:tr h="253796">
                <a:tc gridSpan="5">
                  <a:txBody>
                    <a:bodyPr/>
                    <a:lstStyle/>
                    <a:p>
                      <a:pPr algn="ctr" rtl="0" fontAlgn="b"/>
                      <a:r>
                        <a:rPr lang="en-US" sz="1200" b="1" i="0" u="none" strike="noStrike" dirty="0">
                          <a:solidFill>
                            <a:srgbClr val="FFFFFF"/>
                          </a:solidFill>
                          <a:latin typeface="Arial"/>
                        </a:rPr>
                        <a:t>PUC #36141 Performance Measures</a:t>
                      </a:r>
                      <a:r>
                        <a:rPr lang="en-US" sz="1200" b="0" i="0" u="none" strike="noStrike" dirty="0">
                          <a:solidFill>
                            <a:srgbClr val="000000"/>
                          </a:solidFill>
                          <a:latin typeface="Times New Roman"/>
                        </a:rPr>
                        <a:t> </a:t>
                      </a:r>
                      <a:r>
                        <a:rPr lang="en-US" sz="1200" b="1" i="0" u="none" strike="noStrike" dirty="0">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3366FF"/>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253796">
                <a:tc gridSpan="5">
                  <a:txBody>
                    <a:bodyPr/>
                    <a:lstStyle/>
                    <a:p>
                      <a:pPr algn="ctr" rtl="0" fontAlgn="b"/>
                      <a:r>
                        <a:rPr lang="en-US" sz="1100" b="1" i="0" u="none" strike="noStrike">
                          <a:solidFill>
                            <a:srgbClr val="FFFFFF"/>
                          </a:solidFill>
                          <a:latin typeface="Arial"/>
                        </a:rPr>
                        <a:t>Retail Market Subcommittee</a:t>
                      </a:r>
                      <a:r>
                        <a:rPr lang="en-US" sz="1100" b="0" i="0" u="none" strike="noStrike">
                          <a:solidFill>
                            <a:srgbClr val="000000"/>
                          </a:solidFill>
                          <a:latin typeface="Times New Roman"/>
                        </a:rPr>
                        <a:t> </a:t>
                      </a:r>
                      <a:r>
                        <a:rPr lang="en-US" sz="11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3366FF"/>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321475">
                <a:tc>
                  <a:txBody>
                    <a:bodyPr/>
                    <a:lstStyle/>
                    <a:p>
                      <a:pPr algn="ctr" rtl="0" fontAlgn="b"/>
                      <a:r>
                        <a:rPr lang="en-US" sz="1100" b="0" i="0" u="none" strike="noStrike">
                          <a:solidFill>
                            <a:srgbClr val="000000"/>
                          </a:solidFill>
                          <a:latin typeface="Arial"/>
                        </a:rPr>
                        <a:t> </a:t>
                      </a:r>
                      <a:r>
                        <a:rPr lang="en-US" sz="1600" b="0" i="0" u="none" strike="noStrike">
                          <a:solidFill>
                            <a:srgbClr val="000000"/>
                          </a:solidFill>
                          <a:latin typeface="Times New Roman"/>
                        </a:rPr>
                        <a:t> </a:t>
                      </a:r>
                      <a:r>
                        <a:rPr lang="en-US" sz="1100" b="0" i="0" u="none" strike="noStrike">
                          <a:solidFill>
                            <a:srgbClr val="000000"/>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0080"/>
                    </a:solidFill>
                  </a:tcPr>
                </a:tc>
                <a:tc gridSpan="2">
                  <a:txBody>
                    <a:bodyPr/>
                    <a:lstStyle/>
                    <a:p>
                      <a:pPr algn="ctr" rtl="0" fontAlgn="b"/>
                      <a:r>
                        <a:rPr lang="en-US" sz="1100" b="1" i="0" u="none" strike="noStrike">
                          <a:solidFill>
                            <a:srgbClr val="FFFFFF"/>
                          </a:solidFill>
                          <a:latin typeface="Arial"/>
                        </a:rPr>
                        <a:t>Q1 2010</a:t>
                      </a:r>
                      <a:r>
                        <a:rPr lang="en-US" sz="1600" b="0" i="0" u="none" strike="noStrike">
                          <a:solidFill>
                            <a:srgbClr val="000000"/>
                          </a:solidFill>
                          <a:latin typeface="Times New Roman"/>
                        </a:rPr>
                        <a:t> </a:t>
                      </a:r>
                      <a:r>
                        <a:rPr lang="en-US" sz="11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hMerge="1">
                  <a:txBody>
                    <a:bodyPr/>
                    <a:lstStyle/>
                    <a:p>
                      <a:endParaRPr lang="en-US"/>
                    </a:p>
                  </a:txBody>
                  <a:tcPr/>
                </a:tc>
                <a:tc gridSpan="2">
                  <a:txBody>
                    <a:bodyPr/>
                    <a:lstStyle/>
                    <a:p>
                      <a:pPr algn="ctr" rtl="0" fontAlgn="b"/>
                      <a:r>
                        <a:rPr lang="en-US" sz="1100" b="1" i="0" u="none" strike="noStrike" dirty="0">
                          <a:solidFill>
                            <a:srgbClr val="FFFFFF"/>
                          </a:solidFill>
                          <a:latin typeface="Arial"/>
                        </a:rPr>
                        <a:t>Q4 </a:t>
                      </a:r>
                      <a:r>
                        <a:rPr lang="en-US" sz="1100" b="1" i="0" u="none" strike="noStrike" dirty="0" smtClean="0">
                          <a:solidFill>
                            <a:srgbClr val="FFFFFF"/>
                          </a:solidFill>
                          <a:latin typeface="Arial"/>
                        </a:rPr>
                        <a:t>2009</a:t>
                      </a:r>
                      <a:r>
                        <a:rPr lang="en-US" sz="1600" b="0" i="0" u="none" strike="noStrike" dirty="0" smtClean="0">
                          <a:solidFill>
                            <a:srgbClr val="000000"/>
                          </a:solidFill>
                          <a:latin typeface="Times New Roman"/>
                        </a:rPr>
                        <a:t> </a:t>
                      </a:r>
                      <a:r>
                        <a:rPr lang="en-US" sz="1100" b="1" i="0" u="none" strike="noStrike" dirty="0" smtClean="0">
                          <a:solidFill>
                            <a:srgbClr val="FFFFFF"/>
                          </a:solidFill>
                          <a:latin typeface="Arial"/>
                        </a:rPr>
                        <a:t> </a:t>
                      </a:r>
                      <a:endParaRPr lang="en-US" sz="1100" b="1" i="0" u="none" strike="noStrike" dirty="0">
                        <a:solidFill>
                          <a:srgbClr val="FFFFFF"/>
                        </a:solidFill>
                        <a:latin typeface="Arial"/>
                      </a:endParaRP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hMerge="1">
                  <a:txBody>
                    <a:bodyPr/>
                    <a:lstStyle/>
                    <a:p>
                      <a:endParaRPr lang="en-US"/>
                    </a:p>
                  </a:txBody>
                  <a:tcPr/>
                </a:tc>
              </a:tr>
              <a:tr h="483420">
                <a:tc>
                  <a:txBody>
                    <a:bodyPr/>
                    <a:lstStyle/>
                    <a:p>
                      <a:pPr algn="ctr" rtl="0" fontAlgn="b"/>
                      <a:r>
                        <a:rPr lang="en-US" sz="1100" b="0" i="0" u="none" strike="noStrike">
                          <a:solidFill>
                            <a:srgbClr val="FFFFFF"/>
                          </a:solidFill>
                          <a:latin typeface="Arial"/>
                        </a:rPr>
                        <a:t>Transaction</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 Qty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 Qty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r>
              <a:tr h="321475">
                <a:tc>
                  <a:txBody>
                    <a:bodyPr/>
                    <a:lstStyle/>
                    <a:p>
                      <a:pPr algn="ctr" rtl="0" fontAlgn="b"/>
                      <a:r>
                        <a:rPr lang="en-US" sz="1100" b="0" i="0" u="none" strike="noStrike">
                          <a:solidFill>
                            <a:srgbClr val="FFFFFF"/>
                          </a:solidFill>
                          <a:latin typeface="Arial"/>
                        </a:rPr>
                        <a:t>814_01</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0080"/>
                    </a:solidFill>
                  </a:tcPr>
                </a:tc>
                <a:tc>
                  <a:txBody>
                    <a:bodyPr/>
                    <a:lstStyle/>
                    <a:p>
                      <a:pPr algn="r" rtl="0" fontAlgn="b"/>
                      <a:r>
                        <a:rPr lang="en-US" sz="1300" b="1" i="0" u="none" strike="noStrike">
                          <a:solidFill>
                            <a:srgbClr val="0000FF"/>
                          </a:solidFill>
                          <a:latin typeface="Arial"/>
                        </a:rPr>
                        <a:t>194,756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a:t>
                      </a:r>
                      <a:r>
                        <a:rPr lang="en-US" sz="1300" b="1" i="0" u="none" strike="noStrike">
                          <a:solidFill>
                            <a:srgbClr val="000000"/>
                          </a:solidFill>
                          <a:latin typeface="Times New Roman"/>
                        </a:rPr>
                        <a:t> </a:t>
                      </a:r>
                      <a:r>
                        <a:rPr lang="en-US" sz="1300" b="1" i="0" u="none" strike="noStrike">
                          <a:solidFill>
                            <a:srgbClr val="0000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175,758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a:t>
                      </a:r>
                      <a:r>
                        <a:rPr lang="en-US" sz="1300" b="1" i="0" u="none" strike="noStrike">
                          <a:solidFill>
                            <a:srgbClr val="000000"/>
                          </a:solidFill>
                          <a:latin typeface="Times New Roman"/>
                        </a:rPr>
                        <a:t> </a:t>
                      </a:r>
                      <a:r>
                        <a:rPr lang="en-US" sz="1300" b="1" i="0" u="none" strike="noStrike">
                          <a:solidFill>
                            <a:srgbClr val="0000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1475">
                <a:tc>
                  <a:txBody>
                    <a:bodyPr/>
                    <a:lstStyle/>
                    <a:p>
                      <a:pPr algn="ctr" rtl="0" fontAlgn="b"/>
                      <a:r>
                        <a:rPr lang="en-US" sz="1100" b="0" i="0" u="none" strike="noStrike">
                          <a:solidFill>
                            <a:srgbClr val="FFFFFF"/>
                          </a:solidFill>
                          <a:latin typeface="Arial"/>
                        </a:rPr>
                        <a:t>814_02</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dirty="0" smtClean="0">
                          <a:solidFill>
                            <a:srgbClr val="0000FF"/>
                          </a:solidFill>
                          <a:latin typeface="Arial"/>
                        </a:rPr>
                        <a:t>12,964</a:t>
                      </a:r>
                      <a:endParaRPr lang="en-US" sz="1300" b="1" i="0" u="none" strike="noStrike" dirty="0">
                        <a:solidFill>
                          <a:srgbClr val="0000FF"/>
                        </a:solidFill>
                        <a:latin typeface="Arial"/>
                      </a:endParaRP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12,746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1475">
                <a:tc>
                  <a:txBody>
                    <a:bodyPr/>
                    <a:lstStyle/>
                    <a:p>
                      <a:pPr algn="ctr" rtl="0" fontAlgn="b"/>
                      <a:r>
                        <a:rPr lang="en-US" sz="1100" b="0" i="0" u="none" strike="noStrike">
                          <a:solidFill>
                            <a:srgbClr val="FFFFFF"/>
                          </a:solidFill>
                          <a:latin typeface="Arial"/>
                        </a:rPr>
                        <a:t>814_03</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181,772</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162,928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1475">
                <a:tc>
                  <a:txBody>
                    <a:bodyPr/>
                    <a:lstStyle/>
                    <a:p>
                      <a:pPr algn="ctr" rtl="0" fontAlgn="b"/>
                      <a:r>
                        <a:rPr lang="en-US" sz="1100" b="0" i="0" u="none" strike="noStrike">
                          <a:solidFill>
                            <a:srgbClr val="FFFFFF"/>
                          </a:solidFill>
                          <a:latin typeface="Arial"/>
                        </a:rPr>
                        <a:t>814_04</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184,434</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163,633</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1475">
                <a:tc>
                  <a:txBody>
                    <a:bodyPr/>
                    <a:lstStyle/>
                    <a:p>
                      <a:pPr algn="ctr" rtl="0" fontAlgn="b"/>
                      <a:r>
                        <a:rPr lang="en-US" sz="1100" b="0" i="0" u="none" strike="noStrike">
                          <a:solidFill>
                            <a:srgbClr val="FFFFFF"/>
                          </a:solidFill>
                          <a:latin typeface="Arial"/>
                        </a:rPr>
                        <a:t>814_05</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180,415</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163,055</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1475">
                <a:tc>
                  <a:txBody>
                    <a:bodyPr/>
                    <a:lstStyle/>
                    <a:p>
                      <a:pPr algn="ctr" rtl="0" fontAlgn="b"/>
                      <a:r>
                        <a:rPr lang="en-US" sz="1100" b="0" i="0" u="none" strike="noStrike">
                          <a:solidFill>
                            <a:srgbClr val="FFFFFF"/>
                          </a:solidFill>
                          <a:latin typeface="Arial"/>
                        </a:rPr>
                        <a:t>814_06</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147,862</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132,703</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1475">
                <a:tc>
                  <a:txBody>
                    <a:bodyPr/>
                    <a:lstStyle/>
                    <a:p>
                      <a:pPr algn="ctr" rtl="0" fontAlgn="b"/>
                      <a:r>
                        <a:rPr lang="en-US" sz="1100" b="0" i="0" u="none" strike="noStrike">
                          <a:solidFill>
                            <a:srgbClr val="FFFFFF"/>
                          </a:solidFill>
                          <a:latin typeface="Arial"/>
                        </a:rPr>
                        <a:t>814_07</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121,104</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121,146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1475">
                <a:tc>
                  <a:txBody>
                    <a:bodyPr/>
                    <a:lstStyle/>
                    <a:p>
                      <a:pPr algn="ctr" rtl="0" fontAlgn="b"/>
                      <a:r>
                        <a:rPr lang="en-US" sz="1100" b="0" i="0" u="none" strike="noStrike">
                          <a:solidFill>
                            <a:srgbClr val="FFFFFF"/>
                          </a:solidFill>
                          <a:latin typeface="Arial"/>
                        </a:rPr>
                        <a:t>867_02 Received</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186,115</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162,079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1475">
                <a:tc>
                  <a:txBody>
                    <a:bodyPr/>
                    <a:lstStyle/>
                    <a:p>
                      <a:pPr algn="ctr" rtl="0" fontAlgn="b"/>
                      <a:r>
                        <a:rPr lang="en-US" sz="1100" b="0" i="0" u="none" strike="noStrike">
                          <a:solidFill>
                            <a:srgbClr val="FFFFFF"/>
                          </a:solidFill>
                          <a:latin typeface="Arial"/>
                        </a:rPr>
                        <a:t>867_02 Sent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186,114</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162,040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1475">
                <a:tc>
                  <a:txBody>
                    <a:bodyPr/>
                    <a:lstStyle/>
                    <a:p>
                      <a:pPr algn="ctr" rtl="0" fontAlgn="b"/>
                      <a:r>
                        <a:rPr lang="en-US" sz="1100" b="0" i="0" u="none" strike="noStrike">
                          <a:solidFill>
                            <a:srgbClr val="FFFFFF"/>
                          </a:solidFill>
                          <a:latin typeface="Arial"/>
                        </a:rPr>
                        <a:t>867_04 Sent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0080"/>
                    </a:solidFill>
                  </a:tcPr>
                </a:tc>
                <a:tc>
                  <a:txBody>
                    <a:bodyPr/>
                    <a:lstStyle/>
                    <a:p>
                      <a:pPr algn="r" rtl="0" fontAlgn="b"/>
                      <a:r>
                        <a:rPr lang="en-US" sz="1300" b="1" i="0" u="none" strike="noStrike" dirty="0" smtClean="0">
                          <a:solidFill>
                            <a:srgbClr val="0000FF"/>
                          </a:solidFill>
                          <a:latin typeface="Arial"/>
                        </a:rPr>
                        <a:t>170,585</a:t>
                      </a:r>
                      <a:endParaRPr lang="en-US" sz="1300" b="1" i="0" u="none" strike="noStrike" dirty="0">
                        <a:solidFill>
                          <a:srgbClr val="0000FF"/>
                        </a:solidFill>
                        <a:latin typeface="Arial"/>
                      </a:endParaRP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162,766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dirty="0">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Slide Number Placeholder 6"/>
          <p:cNvSpPr>
            <a:spLocks noGrp="1"/>
          </p:cNvSpPr>
          <p:nvPr>
            <p:ph type="sldNum" sz="quarter" idx="12"/>
          </p:nvPr>
        </p:nvSpPr>
        <p:spPr>
          <a:noFill/>
        </p:spPr>
        <p:txBody>
          <a:bodyPr/>
          <a:lstStyle/>
          <a:p>
            <a:fld id="{19F2B3FF-3EEE-423B-8CFF-EF6E2402A64C}" type="slidenum">
              <a:rPr lang="en-US" smtClean="0"/>
              <a:pPr/>
              <a:t>5</a:t>
            </a:fld>
            <a:endParaRPr lang="en-US" smtClean="0"/>
          </a:p>
        </p:txBody>
      </p:sp>
      <p:sp>
        <p:nvSpPr>
          <p:cNvPr id="4099" name="Rectangle 522"/>
          <p:cNvSpPr>
            <a:spLocks noGrp="1" noChangeArrowheads="1"/>
          </p:cNvSpPr>
          <p:nvPr>
            <p:ph type="title"/>
          </p:nvPr>
        </p:nvSpPr>
        <p:spPr/>
        <p:txBody>
          <a:bodyPr/>
          <a:lstStyle/>
          <a:p>
            <a:pPr eaLnBrk="1" hangingPunct="1"/>
            <a:r>
              <a:rPr lang="en-US" smtClean="0"/>
              <a:t>Standard Move-In</a:t>
            </a:r>
          </a:p>
        </p:txBody>
      </p:sp>
      <p:graphicFrame>
        <p:nvGraphicFramePr>
          <p:cNvPr id="7" name="Content Placeholder 6"/>
          <p:cNvGraphicFramePr>
            <a:graphicFrameLocks noGrp="1"/>
          </p:cNvGraphicFramePr>
          <p:nvPr>
            <p:ph sz="half" idx="2"/>
          </p:nvPr>
        </p:nvGraphicFramePr>
        <p:xfrm>
          <a:off x="304802" y="1295401"/>
          <a:ext cx="8610597" cy="4463414"/>
        </p:xfrm>
        <a:graphic>
          <a:graphicData uri="http://schemas.openxmlformats.org/drawingml/2006/table">
            <a:tbl>
              <a:tblPr/>
              <a:tblGrid>
                <a:gridCol w="3284455"/>
                <a:gridCol w="1509074"/>
                <a:gridCol w="1153997"/>
                <a:gridCol w="1509074"/>
                <a:gridCol w="1153997"/>
              </a:tblGrid>
              <a:tr h="259501">
                <a:tc gridSpan="5">
                  <a:txBody>
                    <a:bodyPr/>
                    <a:lstStyle/>
                    <a:p>
                      <a:pPr algn="ctr" rtl="0" fontAlgn="b"/>
                      <a:r>
                        <a:rPr lang="en-US" sz="1200" b="1" i="0" u="none" strike="noStrike">
                          <a:solidFill>
                            <a:srgbClr val="FFFFFF"/>
                          </a:solidFill>
                          <a:latin typeface="Arial"/>
                        </a:rPr>
                        <a:t>PUC #36141 Performance Measures</a:t>
                      </a:r>
                      <a:r>
                        <a:rPr lang="en-US" sz="1200" b="0" i="0" u="none" strike="noStrike">
                          <a:solidFill>
                            <a:srgbClr val="000000"/>
                          </a:solidFill>
                          <a:latin typeface="Times New Roman"/>
                        </a:rPr>
                        <a:t> </a:t>
                      </a:r>
                      <a:r>
                        <a:rPr lang="en-US" sz="12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3366FF"/>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259501">
                <a:tc gridSpan="5">
                  <a:txBody>
                    <a:bodyPr/>
                    <a:lstStyle/>
                    <a:p>
                      <a:pPr algn="ctr" rtl="0" fontAlgn="b"/>
                      <a:r>
                        <a:rPr lang="en-US" sz="1100" b="1" i="0" u="none" strike="noStrike">
                          <a:solidFill>
                            <a:srgbClr val="FFFFFF"/>
                          </a:solidFill>
                          <a:latin typeface="Arial"/>
                        </a:rPr>
                        <a:t>Retail Market Subcommittee</a:t>
                      </a:r>
                      <a:r>
                        <a:rPr lang="en-US" sz="1100" b="0" i="0" u="none" strike="noStrike">
                          <a:solidFill>
                            <a:srgbClr val="000000"/>
                          </a:solidFill>
                          <a:latin typeface="Times New Roman"/>
                        </a:rPr>
                        <a:t> </a:t>
                      </a:r>
                      <a:r>
                        <a:rPr lang="en-US" sz="11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3366FF"/>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328701">
                <a:tc>
                  <a:txBody>
                    <a:bodyPr/>
                    <a:lstStyle/>
                    <a:p>
                      <a:pPr algn="ctr" rtl="0" fontAlgn="b"/>
                      <a:r>
                        <a:rPr lang="en-US" sz="1100" b="0" i="0" u="none" strike="noStrike">
                          <a:solidFill>
                            <a:srgbClr val="000000"/>
                          </a:solidFill>
                          <a:latin typeface="Arial"/>
                        </a:rPr>
                        <a:t> </a:t>
                      </a:r>
                      <a:r>
                        <a:rPr lang="en-US" sz="1600" b="0" i="0" u="none" strike="noStrike">
                          <a:solidFill>
                            <a:srgbClr val="000000"/>
                          </a:solidFill>
                          <a:latin typeface="Times New Roman"/>
                        </a:rPr>
                        <a:t> </a:t>
                      </a:r>
                      <a:r>
                        <a:rPr lang="en-US" sz="1100" b="0" i="0" u="none" strike="noStrike">
                          <a:solidFill>
                            <a:srgbClr val="000000"/>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0080"/>
                    </a:solidFill>
                  </a:tcPr>
                </a:tc>
                <a:tc gridSpan="2">
                  <a:txBody>
                    <a:bodyPr/>
                    <a:lstStyle/>
                    <a:p>
                      <a:pPr algn="ctr" rtl="0" fontAlgn="b"/>
                      <a:r>
                        <a:rPr lang="en-US" sz="1100" b="1" i="0" u="none" strike="noStrike">
                          <a:solidFill>
                            <a:srgbClr val="FFFFFF"/>
                          </a:solidFill>
                          <a:latin typeface="Arial"/>
                        </a:rPr>
                        <a:t>Q1 2010</a:t>
                      </a:r>
                      <a:r>
                        <a:rPr lang="en-US" sz="1600" b="0" i="0" u="none" strike="noStrike">
                          <a:solidFill>
                            <a:srgbClr val="000000"/>
                          </a:solidFill>
                          <a:latin typeface="Times New Roman"/>
                        </a:rPr>
                        <a:t> </a:t>
                      </a:r>
                      <a:r>
                        <a:rPr lang="en-US" sz="11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hMerge="1">
                  <a:txBody>
                    <a:bodyPr/>
                    <a:lstStyle/>
                    <a:p>
                      <a:endParaRPr lang="en-US"/>
                    </a:p>
                  </a:txBody>
                  <a:tcPr/>
                </a:tc>
                <a:tc gridSpan="2">
                  <a:txBody>
                    <a:bodyPr/>
                    <a:lstStyle/>
                    <a:p>
                      <a:pPr algn="ctr" rtl="0" fontAlgn="b"/>
                      <a:r>
                        <a:rPr lang="en-US" sz="1100" b="1" i="0" u="none" strike="noStrike">
                          <a:solidFill>
                            <a:srgbClr val="FFFFFF"/>
                          </a:solidFill>
                          <a:latin typeface="Arial"/>
                        </a:rPr>
                        <a:t>Q4 2009</a:t>
                      </a:r>
                      <a:r>
                        <a:rPr lang="en-US" sz="1600" b="0" i="0" u="none" strike="noStrike">
                          <a:solidFill>
                            <a:srgbClr val="000000"/>
                          </a:solidFill>
                          <a:latin typeface="Times New Roman"/>
                        </a:rPr>
                        <a:t> </a:t>
                      </a:r>
                      <a:r>
                        <a:rPr lang="en-US" sz="11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hMerge="1">
                  <a:txBody>
                    <a:bodyPr/>
                    <a:lstStyle/>
                    <a:p>
                      <a:endParaRPr lang="en-US"/>
                    </a:p>
                  </a:txBody>
                  <a:tcPr/>
                </a:tc>
              </a:tr>
              <a:tr h="328701">
                <a:tc>
                  <a:txBody>
                    <a:bodyPr/>
                    <a:lstStyle/>
                    <a:p>
                      <a:pPr algn="ctr" rtl="0" fontAlgn="b"/>
                      <a:r>
                        <a:rPr lang="en-US" sz="1100" b="0" i="0" u="none" strike="noStrike">
                          <a:solidFill>
                            <a:srgbClr val="FFFFFF"/>
                          </a:solidFill>
                          <a:latin typeface="Arial"/>
                        </a:rPr>
                        <a:t>Transaction</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 Qty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 Qty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r>
              <a:tr h="328701">
                <a:tc>
                  <a:txBody>
                    <a:bodyPr/>
                    <a:lstStyle/>
                    <a:p>
                      <a:pPr algn="ctr" rtl="0" fontAlgn="b"/>
                      <a:r>
                        <a:rPr lang="en-US" sz="1100" b="0" i="0" u="none" strike="noStrike">
                          <a:solidFill>
                            <a:srgbClr val="FFFFFF"/>
                          </a:solidFill>
                          <a:latin typeface="Arial"/>
                        </a:rPr>
                        <a:t>814_16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0080"/>
                    </a:solidFill>
                  </a:tcPr>
                </a:tc>
                <a:tc>
                  <a:txBody>
                    <a:bodyPr/>
                    <a:lstStyle/>
                    <a:p>
                      <a:pPr algn="r" rtl="0" fontAlgn="b"/>
                      <a:r>
                        <a:rPr lang="en-US" sz="1300" b="1" i="0" u="none" strike="noStrike">
                          <a:solidFill>
                            <a:srgbClr val="0000FF"/>
                          </a:solidFill>
                          <a:latin typeface="Arial"/>
                        </a:rPr>
                        <a:t>432,825</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 </a:t>
                      </a:r>
                      <a:r>
                        <a:rPr lang="en-US" sz="1300" b="0" i="0" u="none" strike="noStrike">
                          <a:solidFill>
                            <a:srgbClr val="000000"/>
                          </a:solidFill>
                          <a:latin typeface="Times New Roman"/>
                        </a:rPr>
                        <a:t> </a:t>
                      </a:r>
                      <a:r>
                        <a:rPr lang="en-US" sz="1300" b="1" i="0" u="none" strike="noStrike">
                          <a:solidFill>
                            <a:srgbClr val="0000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450,420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 </a:t>
                      </a:r>
                      <a:r>
                        <a:rPr lang="en-US" sz="1300" b="0" i="0" u="none" strike="noStrike">
                          <a:solidFill>
                            <a:srgbClr val="000000"/>
                          </a:solidFill>
                          <a:latin typeface="Times New Roman"/>
                        </a:rPr>
                        <a:t> </a:t>
                      </a:r>
                      <a:r>
                        <a:rPr lang="en-US" sz="1300" b="1" i="0" u="none" strike="noStrike">
                          <a:solidFill>
                            <a:srgbClr val="0000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8701">
                <a:tc>
                  <a:txBody>
                    <a:bodyPr/>
                    <a:lstStyle/>
                    <a:p>
                      <a:pPr algn="ctr" rtl="0" fontAlgn="b"/>
                      <a:r>
                        <a:rPr lang="en-US" sz="1100" b="0" i="0" u="none" strike="noStrike">
                          <a:solidFill>
                            <a:srgbClr val="FFFFFF"/>
                          </a:solidFill>
                          <a:latin typeface="Arial"/>
                        </a:rPr>
                        <a:t>814_17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3,689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9,550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8701">
                <a:tc>
                  <a:txBody>
                    <a:bodyPr/>
                    <a:lstStyle/>
                    <a:p>
                      <a:pPr algn="ctr" rtl="0" fontAlgn="b"/>
                      <a:r>
                        <a:rPr lang="en-US" sz="1100" b="0" i="0" u="none" strike="noStrike">
                          <a:solidFill>
                            <a:srgbClr val="FFFFFF"/>
                          </a:solidFill>
                          <a:latin typeface="Arial"/>
                        </a:rPr>
                        <a:t>814_03</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429,009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441,316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8701">
                <a:tc>
                  <a:txBody>
                    <a:bodyPr/>
                    <a:lstStyle/>
                    <a:p>
                      <a:pPr algn="ctr" rtl="0" fontAlgn="b"/>
                      <a:r>
                        <a:rPr lang="en-US" sz="1100" b="0" i="0" u="none" strike="noStrike">
                          <a:solidFill>
                            <a:srgbClr val="FFFFFF"/>
                          </a:solidFill>
                          <a:latin typeface="Arial"/>
                        </a:rPr>
                        <a:t>814_04</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426,935</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436,557</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8701">
                <a:tc>
                  <a:txBody>
                    <a:bodyPr/>
                    <a:lstStyle/>
                    <a:p>
                      <a:pPr algn="ctr" rtl="0" fontAlgn="b"/>
                      <a:r>
                        <a:rPr lang="en-US" sz="1100" b="0" i="0" u="none" strike="noStrike">
                          <a:solidFill>
                            <a:srgbClr val="FFFFFF"/>
                          </a:solidFill>
                          <a:latin typeface="Arial"/>
                        </a:rPr>
                        <a:t>814_05</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420,969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434,824</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8701">
                <a:tc>
                  <a:txBody>
                    <a:bodyPr/>
                    <a:lstStyle/>
                    <a:p>
                      <a:pPr algn="ctr" rtl="0" fontAlgn="b"/>
                      <a:r>
                        <a:rPr lang="en-US" sz="1100" b="0" i="0" u="none" strike="noStrike">
                          <a:solidFill>
                            <a:srgbClr val="FFFFFF"/>
                          </a:solidFill>
                          <a:latin typeface="Arial"/>
                        </a:rPr>
                        <a:t>814_06</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205,986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156,183</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8701">
                <a:tc>
                  <a:txBody>
                    <a:bodyPr/>
                    <a:lstStyle/>
                    <a:p>
                      <a:pPr algn="ctr" rtl="0" fontAlgn="b"/>
                      <a:r>
                        <a:rPr lang="en-US" sz="1100" b="0" i="0" u="none" strike="noStrike">
                          <a:solidFill>
                            <a:srgbClr val="FFFFFF"/>
                          </a:solidFill>
                          <a:latin typeface="Arial"/>
                        </a:rPr>
                        <a:t>814_07</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187,856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194,560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8701">
                <a:tc>
                  <a:txBody>
                    <a:bodyPr/>
                    <a:lstStyle/>
                    <a:p>
                      <a:pPr algn="ctr" rtl="0" fontAlgn="b"/>
                      <a:r>
                        <a:rPr lang="en-US" sz="1100" b="0" i="0" u="none" strike="noStrike">
                          <a:solidFill>
                            <a:srgbClr val="FFFFFF"/>
                          </a:solidFill>
                          <a:latin typeface="Arial"/>
                        </a:rPr>
                        <a:t>867_02 Received</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dirty="0" smtClean="0">
                          <a:solidFill>
                            <a:srgbClr val="0000FF"/>
                          </a:solidFill>
                          <a:latin typeface="Arial"/>
                        </a:rPr>
                        <a:t>387,636</a:t>
                      </a:r>
                      <a:endParaRPr lang="en-US" sz="1300" b="1" i="0" u="none" strike="noStrike" dirty="0">
                        <a:solidFill>
                          <a:srgbClr val="0000FF"/>
                        </a:solidFill>
                        <a:latin typeface="Arial"/>
                      </a:endParaRP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375,822</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FF0000"/>
                          </a:solidFill>
                          <a:latin typeface="Arial"/>
                        </a:rPr>
                        <a:t>98%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8701">
                <a:tc>
                  <a:txBody>
                    <a:bodyPr/>
                    <a:lstStyle/>
                    <a:p>
                      <a:pPr algn="ctr" rtl="0" fontAlgn="b"/>
                      <a:r>
                        <a:rPr lang="en-US" sz="1100" b="0" i="0" u="none" strike="noStrike">
                          <a:solidFill>
                            <a:srgbClr val="FFFFFF"/>
                          </a:solidFill>
                          <a:latin typeface="Arial"/>
                        </a:rPr>
                        <a:t>867_02 Sent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387,631</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375,616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8701">
                <a:tc>
                  <a:txBody>
                    <a:bodyPr/>
                    <a:lstStyle/>
                    <a:p>
                      <a:pPr algn="ctr" rtl="0" fontAlgn="b"/>
                      <a:r>
                        <a:rPr lang="en-US" sz="1100" b="0" i="0" u="none" strike="noStrike">
                          <a:solidFill>
                            <a:srgbClr val="FFFFFF"/>
                          </a:solidFill>
                          <a:latin typeface="Arial"/>
                        </a:rPr>
                        <a:t>867_04 Sent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0080"/>
                    </a:solidFill>
                  </a:tcPr>
                </a:tc>
                <a:tc>
                  <a:txBody>
                    <a:bodyPr/>
                    <a:lstStyle/>
                    <a:p>
                      <a:pPr algn="r" rtl="0" fontAlgn="b"/>
                      <a:r>
                        <a:rPr lang="en-US" sz="1300" b="1" i="0" u="none" strike="noStrike">
                          <a:solidFill>
                            <a:srgbClr val="0000FF"/>
                          </a:solidFill>
                          <a:latin typeface="Arial"/>
                        </a:rPr>
                        <a:t>393,115</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421,827</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dirty="0">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Slide Number Placeholder 6"/>
          <p:cNvSpPr>
            <a:spLocks noGrp="1"/>
          </p:cNvSpPr>
          <p:nvPr>
            <p:ph type="sldNum" sz="quarter" idx="12"/>
          </p:nvPr>
        </p:nvSpPr>
        <p:spPr>
          <a:noFill/>
        </p:spPr>
        <p:txBody>
          <a:bodyPr/>
          <a:lstStyle/>
          <a:p>
            <a:fld id="{0CEAE966-87BA-4D99-A679-F3E129DB77F9}" type="slidenum">
              <a:rPr lang="en-US" smtClean="0"/>
              <a:pPr/>
              <a:t>6</a:t>
            </a:fld>
            <a:endParaRPr lang="en-US" smtClean="0"/>
          </a:p>
        </p:txBody>
      </p:sp>
      <p:sp>
        <p:nvSpPr>
          <p:cNvPr id="5123" name="Rectangle 2"/>
          <p:cNvSpPr>
            <a:spLocks noGrp="1" noChangeArrowheads="1"/>
          </p:cNvSpPr>
          <p:nvPr>
            <p:ph type="title"/>
          </p:nvPr>
        </p:nvSpPr>
        <p:spPr/>
        <p:txBody>
          <a:bodyPr/>
          <a:lstStyle/>
          <a:p>
            <a:pPr eaLnBrk="1" hangingPunct="1"/>
            <a:r>
              <a:rPr lang="en-US" smtClean="0"/>
              <a:t>Priority Move-In</a:t>
            </a:r>
          </a:p>
        </p:txBody>
      </p:sp>
      <p:graphicFrame>
        <p:nvGraphicFramePr>
          <p:cNvPr id="6" name="Table 5"/>
          <p:cNvGraphicFramePr>
            <a:graphicFrameLocks noGrp="1"/>
          </p:cNvGraphicFramePr>
          <p:nvPr/>
        </p:nvGraphicFramePr>
        <p:xfrm>
          <a:off x="304802" y="1295403"/>
          <a:ext cx="8610597" cy="4648196"/>
        </p:xfrm>
        <a:graphic>
          <a:graphicData uri="http://schemas.openxmlformats.org/drawingml/2006/table">
            <a:tbl>
              <a:tblPr/>
              <a:tblGrid>
                <a:gridCol w="2803127"/>
                <a:gridCol w="1415440"/>
                <a:gridCol w="1644409"/>
                <a:gridCol w="1415440"/>
                <a:gridCol w="1332181"/>
              </a:tblGrid>
              <a:tr h="270244">
                <a:tc gridSpan="5">
                  <a:txBody>
                    <a:bodyPr/>
                    <a:lstStyle/>
                    <a:p>
                      <a:pPr algn="ctr" rtl="0" fontAlgn="b"/>
                      <a:r>
                        <a:rPr lang="en-US" sz="1200" b="1" i="0" u="none" strike="noStrike" dirty="0">
                          <a:solidFill>
                            <a:srgbClr val="FFFFFF"/>
                          </a:solidFill>
                          <a:latin typeface="Arial"/>
                        </a:rPr>
                        <a:t>PUC #36141 Performance Measures</a:t>
                      </a:r>
                      <a:r>
                        <a:rPr lang="en-US" sz="1200" b="0" i="0" u="none" strike="noStrike" dirty="0">
                          <a:solidFill>
                            <a:srgbClr val="000000"/>
                          </a:solidFill>
                          <a:latin typeface="Times New Roman"/>
                        </a:rPr>
                        <a:t> </a:t>
                      </a:r>
                      <a:r>
                        <a:rPr lang="en-US" sz="1200" b="1" i="0" u="none" strike="noStrike" dirty="0">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3366FF"/>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270244">
                <a:tc gridSpan="5">
                  <a:txBody>
                    <a:bodyPr/>
                    <a:lstStyle/>
                    <a:p>
                      <a:pPr algn="ctr" rtl="0" fontAlgn="b"/>
                      <a:r>
                        <a:rPr lang="en-US" sz="1100" b="1" i="0" u="none" strike="noStrike">
                          <a:solidFill>
                            <a:srgbClr val="FFFFFF"/>
                          </a:solidFill>
                          <a:latin typeface="Arial"/>
                        </a:rPr>
                        <a:t>Retail Market Subcommittee</a:t>
                      </a:r>
                      <a:r>
                        <a:rPr lang="en-US" sz="1100" b="0" i="0" u="none" strike="noStrike">
                          <a:solidFill>
                            <a:srgbClr val="000000"/>
                          </a:solidFill>
                          <a:latin typeface="Times New Roman"/>
                        </a:rPr>
                        <a:t> </a:t>
                      </a:r>
                      <a:r>
                        <a:rPr lang="en-US" sz="11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3366FF"/>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342309">
                <a:tc>
                  <a:txBody>
                    <a:bodyPr/>
                    <a:lstStyle/>
                    <a:p>
                      <a:pPr algn="ctr" rtl="0" fontAlgn="b"/>
                      <a:r>
                        <a:rPr lang="en-US" sz="1100" b="0" i="0" u="none" strike="noStrike">
                          <a:solidFill>
                            <a:srgbClr val="000000"/>
                          </a:solidFill>
                          <a:latin typeface="Arial"/>
                        </a:rPr>
                        <a:t> </a:t>
                      </a:r>
                      <a:r>
                        <a:rPr lang="en-US" sz="1600" b="0" i="0" u="none" strike="noStrike">
                          <a:solidFill>
                            <a:srgbClr val="000000"/>
                          </a:solidFill>
                          <a:latin typeface="Times New Roman"/>
                        </a:rPr>
                        <a:t> </a:t>
                      </a:r>
                      <a:r>
                        <a:rPr lang="en-US" sz="1100" b="0" i="0" u="none" strike="noStrike">
                          <a:solidFill>
                            <a:srgbClr val="000000"/>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0080"/>
                    </a:solidFill>
                  </a:tcPr>
                </a:tc>
                <a:tc gridSpan="2">
                  <a:txBody>
                    <a:bodyPr/>
                    <a:lstStyle/>
                    <a:p>
                      <a:pPr algn="ctr" rtl="0" fontAlgn="b"/>
                      <a:r>
                        <a:rPr lang="en-US" sz="1100" b="1" i="0" u="none" strike="noStrike">
                          <a:solidFill>
                            <a:srgbClr val="FFFFFF"/>
                          </a:solidFill>
                          <a:latin typeface="Arial"/>
                        </a:rPr>
                        <a:t>Q1 2010</a:t>
                      </a:r>
                      <a:r>
                        <a:rPr lang="en-US" sz="1600" b="0" i="0" u="none" strike="noStrike">
                          <a:solidFill>
                            <a:srgbClr val="000000"/>
                          </a:solidFill>
                          <a:latin typeface="Times New Roman"/>
                        </a:rPr>
                        <a:t> </a:t>
                      </a:r>
                      <a:r>
                        <a:rPr lang="en-US" sz="11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hMerge="1">
                  <a:txBody>
                    <a:bodyPr/>
                    <a:lstStyle/>
                    <a:p>
                      <a:endParaRPr lang="en-US"/>
                    </a:p>
                  </a:txBody>
                  <a:tcPr/>
                </a:tc>
                <a:tc gridSpan="2">
                  <a:txBody>
                    <a:bodyPr/>
                    <a:lstStyle/>
                    <a:p>
                      <a:pPr algn="ctr" rtl="0" fontAlgn="b"/>
                      <a:r>
                        <a:rPr lang="en-US" sz="1100" b="1" i="0" u="none" strike="noStrike">
                          <a:solidFill>
                            <a:srgbClr val="FFFFFF"/>
                          </a:solidFill>
                          <a:latin typeface="Arial"/>
                        </a:rPr>
                        <a:t>Q4 2009</a:t>
                      </a:r>
                      <a:r>
                        <a:rPr lang="en-US" sz="1600" b="0" i="0" u="none" strike="noStrike">
                          <a:solidFill>
                            <a:srgbClr val="000000"/>
                          </a:solidFill>
                          <a:latin typeface="Times New Roman"/>
                        </a:rPr>
                        <a:t> </a:t>
                      </a:r>
                      <a:r>
                        <a:rPr lang="en-US" sz="11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hMerge="1">
                  <a:txBody>
                    <a:bodyPr/>
                    <a:lstStyle/>
                    <a:p>
                      <a:endParaRPr lang="en-US"/>
                    </a:p>
                  </a:txBody>
                  <a:tcPr/>
                </a:tc>
              </a:tr>
              <a:tr h="342309">
                <a:tc>
                  <a:txBody>
                    <a:bodyPr/>
                    <a:lstStyle/>
                    <a:p>
                      <a:pPr algn="ctr" rtl="0" fontAlgn="b"/>
                      <a:r>
                        <a:rPr lang="en-US" sz="1100" b="0" i="0" u="none" strike="noStrike">
                          <a:solidFill>
                            <a:srgbClr val="FFFFFF"/>
                          </a:solidFill>
                          <a:latin typeface="Arial"/>
                        </a:rPr>
                        <a:t>Transaction</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 Qty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 Qty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r>
              <a:tr h="342309">
                <a:tc>
                  <a:txBody>
                    <a:bodyPr/>
                    <a:lstStyle/>
                    <a:p>
                      <a:pPr algn="ctr" rtl="0" fontAlgn="b"/>
                      <a:r>
                        <a:rPr lang="en-US" sz="1100" b="0" i="0" u="none" strike="noStrike">
                          <a:solidFill>
                            <a:srgbClr val="FFFFFF"/>
                          </a:solidFill>
                          <a:latin typeface="Arial"/>
                        </a:rPr>
                        <a:t>814_16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0080"/>
                    </a:solidFill>
                  </a:tcPr>
                </a:tc>
                <a:tc>
                  <a:txBody>
                    <a:bodyPr/>
                    <a:lstStyle/>
                    <a:p>
                      <a:pPr algn="r" rtl="0" fontAlgn="b"/>
                      <a:r>
                        <a:rPr lang="en-US" sz="1300" b="1" i="0" u="none" strike="noStrike">
                          <a:solidFill>
                            <a:srgbClr val="0000FF"/>
                          </a:solidFill>
                          <a:latin typeface="Arial"/>
                        </a:rPr>
                        <a:t>154,234</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132,136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2309">
                <a:tc>
                  <a:txBody>
                    <a:bodyPr/>
                    <a:lstStyle/>
                    <a:p>
                      <a:pPr algn="ctr" rtl="0" fontAlgn="b"/>
                      <a:r>
                        <a:rPr lang="en-US" sz="1100" b="0" i="0" u="none" strike="noStrike">
                          <a:solidFill>
                            <a:srgbClr val="FFFFFF"/>
                          </a:solidFill>
                          <a:latin typeface="Arial"/>
                        </a:rPr>
                        <a:t>814_17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2,850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4,123</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2309">
                <a:tc>
                  <a:txBody>
                    <a:bodyPr/>
                    <a:lstStyle/>
                    <a:p>
                      <a:pPr algn="ctr" rtl="0" fontAlgn="b"/>
                      <a:r>
                        <a:rPr lang="en-US" sz="1100" b="0" i="0" u="none" strike="noStrike">
                          <a:solidFill>
                            <a:srgbClr val="FFFFFF"/>
                          </a:solidFill>
                          <a:latin typeface="Arial"/>
                        </a:rPr>
                        <a:t>814_03</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151,352</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127,910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2309">
                <a:tc>
                  <a:txBody>
                    <a:bodyPr/>
                    <a:lstStyle/>
                    <a:p>
                      <a:pPr algn="ctr" rtl="0" fontAlgn="b"/>
                      <a:r>
                        <a:rPr lang="en-US" sz="1100" b="0" i="0" u="none" strike="noStrike">
                          <a:solidFill>
                            <a:srgbClr val="FFFFFF"/>
                          </a:solidFill>
                          <a:latin typeface="Arial"/>
                        </a:rPr>
                        <a:t>814_04</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152,026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dirty="0">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127,287</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2309">
                <a:tc>
                  <a:txBody>
                    <a:bodyPr/>
                    <a:lstStyle/>
                    <a:p>
                      <a:pPr algn="ctr" rtl="0" fontAlgn="b"/>
                      <a:r>
                        <a:rPr lang="en-US" sz="1100" b="0" i="0" u="none" strike="noStrike">
                          <a:solidFill>
                            <a:srgbClr val="FFFFFF"/>
                          </a:solidFill>
                          <a:latin typeface="Arial"/>
                        </a:rPr>
                        <a:t>814_05</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149,053</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126,848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2309">
                <a:tc>
                  <a:txBody>
                    <a:bodyPr/>
                    <a:lstStyle/>
                    <a:p>
                      <a:pPr algn="ctr" rtl="0" fontAlgn="b"/>
                      <a:r>
                        <a:rPr lang="en-US" sz="1100" b="0" i="0" u="none" strike="noStrike">
                          <a:solidFill>
                            <a:srgbClr val="FFFFFF"/>
                          </a:solidFill>
                          <a:latin typeface="Arial"/>
                        </a:rPr>
                        <a:t>814_06</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74,680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58,837</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2309">
                <a:tc>
                  <a:txBody>
                    <a:bodyPr/>
                    <a:lstStyle/>
                    <a:p>
                      <a:pPr algn="ctr" rtl="0" fontAlgn="b"/>
                      <a:r>
                        <a:rPr lang="en-US" sz="1100" b="0" i="0" u="none" strike="noStrike">
                          <a:solidFill>
                            <a:srgbClr val="FFFFFF"/>
                          </a:solidFill>
                          <a:latin typeface="Arial"/>
                        </a:rPr>
                        <a:t>814_07</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60,037</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50,479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2309">
                <a:tc>
                  <a:txBody>
                    <a:bodyPr/>
                    <a:lstStyle/>
                    <a:p>
                      <a:pPr algn="ctr" rtl="0" fontAlgn="b"/>
                      <a:r>
                        <a:rPr lang="en-US" sz="1100" b="0" i="0" u="none" strike="noStrike">
                          <a:solidFill>
                            <a:srgbClr val="FFFFFF"/>
                          </a:solidFill>
                          <a:latin typeface="Arial"/>
                        </a:rPr>
                        <a:t>867_02 Received</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148,593</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FF0000"/>
                          </a:solidFill>
                          <a:latin typeface="Arial"/>
                        </a:rPr>
                        <a:t>97%</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118,478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2309">
                <a:tc>
                  <a:txBody>
                    <a:bodyPr/>
                    <a:lstStyle/>
                    <a:p>
                      <a:pPr algn="ctr" rtl="0" fontAlgn="b"/>
                      <a:r>
                        <a:rPr lang="en-US" sz="1100" b="0" i="0" u="none" strike="noStrike">
                          <a:solidFill>
                            <a:srgbClr val="FFFFFF"/>
                          </a:solidFill>
                          <a:latin typeface="Arial"/>
                        </a:rPr>
                        <a:t>867_02 Sent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148,589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99%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118,421</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2309">
                <a:tc>
                  <a:txBody>
                    <a:bodyPr/>
                    <a:lstStyle/>
                    <a:p>
                      <a:pPr algn="ctr" rtl="0" fontAlgn="b"/>
                      <a:r>
                        <a:rPr lang="en-US" sz="1100" b="0" i="0" u="none" strike="noStrike">
                          <a:solidFill>
                            <a:srgbClr val="FFFFFF"/>
                          </a:solidFill>
                          <a:latin typeface="Arial"/>
                        </a:rPr>
                        <a:t>867_04 Sent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0080"/>
                    </a:solidFill>
                  </a:tcPr>
                </a:tc>
                <a:tc>
                  <a:txBody>
                    <a:bodyPr/>
                    <a:lstStyle/>
                    <a:p>
                      <a:pPr algn="r" rtl="0" fontAlgn="b"/>
                      <a:r>
                        <a:rPr lang="en-US" sz="1300" b="1" i="0" u="none" strike="noStrike">
                          <a:solidFill>
                            <a:srgbClr val="0000FF"/>
                          </a:solidFill>
                          <a:latin typeface="Arial"/>
                        </a:rPr>
                        <a:t>139,826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118,304</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dirty="0">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Number Placeholder 6"/>
          <p:cNvSpPr>
            <a:spLocks noGrp="1"/>
          </p:cNvSpPr>
          <p:nvPr>
            <p:ph type="sldNum" sz="quarter" idx="12"/>
          </p:nvPr>
        </p:nvSpPr>
        <p:spPr>
          <a:noFill/>
        </p:spPr>
        <p:txBody>
          <a:bodyPr/>
          <a:lstStyle/>
          <a:p>
            <a:fld id="{44EE4210-54A5-4F96-B502-3F0760727F7B}" type="slidenum">
              <a:rPr lang="en-US" smtClean="0"/>
              <a:pPr/>
              <a:t>7</a:t>
            </a:fld>
            <a:endParaRPr lang="en-US" smtClean="0"/>
          </a:p>
        </p:txBody>
      </p:sp>
      <p:sp>
        <p:nvSpPr>
          <p:cNvPr id="6147" name="Rectangle 2"/>
          <p:cNvSpPr>
            <a:spLocks noGrp="1" noChangeArrowheads="1"/>
          </p:cNvSpPr>
          <p:nvPr>
            <p:ph type="title"/>
          </p:nvPr>
        </p:nvSpPr>
        <p:spPr/>
        <p:txBody>
          <a:bodyPr/>
          <a:lstStyle/>
          <a:p>
            <a:pPr eaLnBrk="1" hangingPunct="1"/>
            <a:r>
              <a:rPr lang="en-US" smtClean="0"/>
              <a:t>Move-Out</a:t>
            </a:r>
          </a:p>
        </p:txBody>
      </p:sp>
      <p:graphicFrame>
        <p:nvGraphicFramePr>
          <p:cNvPr id="6" name="Table 5"/>
          <p:cNvGraphicFramePr>
            <a:graphicFrameLocks noGrp="1"/>
          </p:cNvGraphicFramePr>
          <p:nvPr/>
        </p:nvGraphicFramePr>
        <p:xfrm>
          <a:off x="304800" y="1295399"/>
          <a:ext cx="8610601" cy="4038600"/>
        </p:xfrm>
        <a:graphic>
          <a:graphicData uri="http://schemas.openxmlformats.org/drawingml/2006/table">
            <a:tbl>
              <a:tblPr/>
              <a:tblGrid>
                <a:gridCol w="2751841"/>
                <a:gridCol w="1509075"/>
                <a:gridCol w="1420305"/>
                <a:gridCol w="1509075"/>
                <a:gridCol w="1420305"/>
              </a:tblGrid>
              <a:tr h="332852">
                <a:tc gridSpan="5">
                  <a:txBody>
                    <a:bodyPr/>
                    <a:lstStyle/>
                    <a:p>
                      <a:pPr algn="ctr" rtl="0" fontAlgn="b"/>
                      <a:r>
                        <a:rPr lang="en-US" sz="1200" b="1" i="0" u="none" strike="noStrike" dirty="0">
                          <a:solidFill>
                            <a:srgbClr val="FFFFFF"/>
                          </a:solidFill>
                          <a:latin typeface="Arial"/>
                        </a:rPr>
                        <a:t>PUC #36141 Performance Measures</a:t>
                      </a:r>
                      <a:r>
                        <a:rPr lang="en-US" sz="1200" b="0" i="0" u="none" strike="noStrike" dirty="0">
                          <a:solidFill>
                            <a:srgbClr val="000000"/>
                          </a:solidFill>
                          <a:latin typeface="Times New Roman"/>
                        </a:rPr>
                        <a:t> </a:t>
                      </a:r>
                      <a:r>
                        <a:rPr lang="en-US" sz="1200" b="1" i="0" u="none" strike="noStrike" dirty="0">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3366FF"/>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332852">
                <a:tc gridSpan="5">
                  <a:txBody>
                    <a:bodyPr/>
                    <a:lstStyle/>
                    <a:p>
                      <a:pPr algn="ctr" rtl="0" fontAlgn="b"/>
                      <a:r>
                        <a:rPr lang="en-US" sz="1100" b="1" i="0" u="none" strike="noStrike">
                          <a:solidFill>
                            <a:srgbClr val="FFFFFF"/>
                          </a:solidFill>
                          <a:latin typeface="Arial"/>
                        </a:rPr>
                        <a:t>Retail Market Subcommittee</a:t>
                      </a:r>
                      <a:r>
                        <a:rPr lang="en-US" sz="1100" b="0" i="0" u="none" strike="noStrike">
                          <a:solidFill>
                            <a:srgbClr val="000000"/>
                          </a:solidFill>
                          <a:latin typeface="Times New Roman"/>
                        </a:rPr>
                        <a:t> </a:t>
                      </a:r>
                      <a:r>
                        <a:rPr lang="en-US" sz="11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3366FF"/>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421612">
                <a:tc>
                  <a:txBody>
                    <a:bodyPr/>
                    <a:lstStyle/>
                    <a:p>
                      <a:pPr algn="ctr" rtl="0" fontAlgn="b"/>
                      <a:r>
                        <a:rPr lang="en-US" sz="1100" b="0" i="0" u="none" strike="noStrike">
                          <a:solidFill>
                            <a:srgbClr val="000000"/>
                          </a:solidFill>
                          <a:latin typeface="Arial"/>
                        </a:rPr>
                        <a:t> </a:t>
                      </a:r>
                      <a:r>
                        <a:rPr lang="en-US" sz="1600" b="0" i="0" u="none" strike="noStrike">
                          <a:solidFill>
                            <a:srgbClr val="000000"/>
                          </a:solidFill>
                          <a:latin typeface="Times New Roman"/>
                        </a:rPr>
                        <a:t> </a:t>
                      </a:r>
                      <a:r>
                        <a:rPr lang="en-US" sz="1100" b="0" i="0" u="none" strike="noStrike">
                          <a:solidFill>
                            <a:srgbClr val="000000"/>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0080"/>
                    </a:solidFill>
                  </a:tcPr>
                </a:tc>
                <a:tc gridSpan="2">
                  <a:txBody>
                    <a:bodyPr/>
                    <a:lstStyle/>
                    <a:p>
                      <a:pPr algn="ctr" rtl="0" fontAlgn="b"/>
                      <a:r>
                        <a:rPr lang="en-US" sz="1100" b="1" i="0" u="none" strike="noStrike">
                          <a:solidFill>
                            <a:srgbClr val="FFFFFF"/>
                          </a:solidFill>
                          <a:latin typeface="Arial"/>
                        </a:rPr>
                        <a:t>Q1 2010</a:t>
                      </a:r>
                      <a:r>
                        <a:rPr lang="en-US" sz="1600" b="0" i="0" u="none" strike="noStrike">
                          <a:solidFill>
                            <a:srgbClr val="000000"/>
                          </a:solidFill>
                          <a:latin typeface="Times New Roman"/>
                        </a:rPr>
                        <a:t> </a:t>
                      </a:r>
                      <a:r>
                        <a:rPr lang="en-US" sz="11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hMerge="1">
                  <a:txBody>
                    <a:bodyPr/>
                    <a:lstStyle/>
                    <a:p>
                      <a:endParaRPr lang="en-US"/>
                    </a:p>
                  </a:txBody>
                  <a:tcPr/>
                </a:tc>
                <a:tc gridSpan="2">
                  <a:txBody>
                    <a:bodyPr/>
                    <a:lstStyle/>
                    <a:p>
                      <a:pPr algn="ctr" rtl="0" fontAlgn="b"/>
                      <a:r>
                        <a:rPr lang="en-US" sz="1100" b="1" i="0" u="none" strike="noStrike">
                          <a:solidFill>
                            <a:srgbClr val="FFFFFF"/>
                          </a:solidFill>
                          <a:latin typeface="Arial"/>
                        </a:rPr>
                        <a:t>Q4 2009</a:t>
                      </a:r>
                      <a:r>
                        <a:rPr lang="en-US" sz="1600" b="0" i="0" u="none" strike="noStrike">
                          <a:solidFill>
                            <a:srgbClr val="000000"/>
                          </a:solidFill>
                          <a:latin typeface="Times New Roman"/>
                        </a:rPr>
                        <a:t> </a:t>
                      </a:r>
                      <a:r>
                        <a:rPr lang="en-US" sz="1100" b="1"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hMerge="1">
                  <a:txBody>
                    <a:bodyPr/>
                    <a:lstStyle/>
                    <a:p>
                      <a:endParaRPr lang="en-US"/>
                    </a:p>
                  </a:txBody>
                  <a:tcPr/>
                </a:tc>
              </a:tr>
              <a:tr h="421612">
                <a:tc>
                  <a:txBody>
                    <a:bodyPr/>
                    <a:lstStyle/>
                    <a:p>
                      <a:pPr algn="ctr" rtl="0" fontAlgn="b"/>
                      <a:r>
                        <a:rPr lang="en-US" sz="1100" b="0" i="0" u="none" strike="noStrike">
                          <a:solidFill>
                            <a:srgbClr val="FFFFFF"/>
                          </a:solidFill>
                          <a:latin typeface="Arial"/>
                        </a:rPr>
                        <a:t>Transaction</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 Qty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 Qty </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100" b="0" i="0" u="none" strike="noStrike">
                          <a:solidFill>
                            <a:srgbClr val="FFFFFF"/>
                          </a:solidFill>
                          <a:latin typeface="Arial"/>
                        </a:rPr>
                        <a: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r>
              <a:tr h="421612">
                <a:tc>
                  <a:txBody>
                    <a:bodyPr/>
                    <a:lstStyle/>
                    <a:p>
                      <a:pPr algn="ctr" rtl="0" fontAlgn="b"/>
                      <a:r>
                        <a:rPr lang="en-US" sz="1100" b="0" i="0" u="none" strike="noStrike">
                          <a:solidFill>
                            <a:srgbClr val="FFFFFF"/>
                          </a:solidFill>
                          <a:latin typeface="Arial"/>
                        </a:rPr>
                        <a:t>814_24 Received</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0080"/>
                    </a:solidFill>
                  </a:tcPr>
                </a:tc>
                <a:tc>
                  <a:txBody>
                    <a:bodyPr/>
                    <a:lstStyle/>
                    <a:p>
                      <a:pPr algn="r" rtl="0" fontAlgn="b"/>
                      <a:r>
                        <a:rPr lang="en-US" sz="1300" b="1" i="0" u="none" strike="noStrike">
                          <a:solidFill>
                            <a:srgbClr val="0000FF"/>
                          </a:solidFill>
                          <a:latin typeface="Arial"/>
                        </a:rPr>
                        <a:t>346,067</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a:t>
                      </a:r>
                      <a:r>
                        <a:rPr lang="en-US" sz="1300" b="0" i="0" u="none" strike="noStrike">
                          <a:solidFill>
                            <a:srgbClr val="000000"/>
                          </a:solidFill>
                          <a:latin typeface="Times New Roman"/>
                        </a:rPr>
                        <a:t> </a:t>
                      </a:r>
                      <a:r>
                        <a:rPr lang="en-US" sz="1300" b="1" i="0" u="none" strike="noStrike">
                          <a:solidFill>
                            <a:srgbClr val="0000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364,652</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a:t>
                      </a:r>
                      <a:r>
                        <a:rPr lang="en-US" sz="1300" b="0" i="0" u="none" strike="noStrike">
                          <a:solidFill>
                            <a:srgbClr val="000000"/>
                          </a:solidFill>
                          <a:latin typeface="Times New Roman"/>
                        </a:rPr>
                        <a:t> </a:t>
                      </a:r>
                      <a:r>
                        <a:rPr lang="en-US" sz="1300" b="1" i="0" u="none" strike="noStrike">
                          <a:solidFill>
                            <a:srgbClr val="0000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1612">
                <a:tc>
                  <a:txBody>
                    <a:bodyPr/>
                    <a:lstStyle/>
                    <a:p>
                      <a:pPr algn="ctr" rtl="0" fontAlgn="b"/>
                      <a:r>
                        <a:rPr lang="en-US" sz="1100" b="0" i="0" u="none" strike="noStrike">
                          <a:solidFill>
                            <a:srgbClr val="FFFFFF"/>
                          </a:solidFill>
                          <a:latin typeface="Arial"/>
                        </a:rPr>
                        <a:t>814_24 Sent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239,161</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253,608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1612">
                <a:tc>
                  <a:txBody>
                    <a:bodyPr/>
                    <a:lstStyle/>
                    <a:p>
                      <a:pPr algn="ctr" rtl="0" fontAlgn="b"/>
                      <a:r>
                        <a:rPr lang="en-US" sz="1100" b="0" i="0" u="none" strike="noStrike">
                          <a:solidFill>
                            <a:srgbClr val="FFFFFF"/>
                          </a:solidFill>
                          <a:latin typeface="Arial"/>
                        </a:rPr>
                        <a:t>814_25 Received</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240,865</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254,759</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1612">
                <a:tc>
                  <a:txBody>
                    <a:bodyPr/>
                    <a:lstStyle/>
                    <a:p>
                      <a:pPr algn="ctr" rtl="0" fontAlgn="b"/>
                      <a:r>
                        <a:rPr lang="en-US" sz="1100" b="0" i="0" u="none" strike="noStrike">
                          <a:solidFill>
                            <a:srgbClr val="FFFFFF"/>
                          </a:solidFill>
                          <a:latin typeface="Arial"/>
                        </a:rPr>
                        <a:t>814_25 Sent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343,868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364,370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1612">
                <a:tc>
                  <a:txBody>
                    <a:bodyPr/>
                    <a:lstStyle/>
                    <a:p>
                      <a:pPr algn="ctr" rtl="0" fontAlgn="b"/>
                      <a:r>
                        <a:rPr lang="en-US" sz="1100" b="0" i="0" u="none" strike="noStrike" dirty="0">
                          <a:solidFill>
                            <a:srgbClr val="FFFFFF"/>
                          </a:solidFill>
                          <a:latin typeface="Arial"/>
                        </a:rPr>
                        <a:t>867_03 Received</a:t>
                      </a:r>
                      <a:r>
                        <a:rPr lang="en-US" sz="1600" b="0" i="0" u="none" strike="noStrike" dirty="0">
                          <a:solidFill>
                            <a:srgbClr val="000000"/>
                          </a:solidFill>
                          <a:latin typeface="Times New Roman"/>
                        </a:rPr>
                        <a:t> </a:t>
                      </a:r>
                      <a:r>
                        <a:rPr lang="en-US" sz="1100" b="0" i="0" u="none" strike="noStrike" dirty="0">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300" b="1" i="0" u="none" strike="noStrike">
                          <a:solidFill>
                            <a:srgbClr val="0000FF"/>
                          </a:solidFill>
                          <a:latin typeface="Arial"/>
                        </a:rPr>
                        <a:t>294,917</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a:t>
                      </a:r>
                      <a:r>
                        <a:rPr lang="en-US" sz="1300" b="0" i="0" u="none" strike="noStrike">
                          <a:solidFill>
                            <a:srgbClr val="000000"/>
                          </a:solidFill>
                          <a:latin typeface="Times New Roman"/>
                        </a:rPr>
                        <a:t> </a:t>
                      </a:r>
                      <a:r>
                        <a:rPr lang="en-US" sz="1300" b="1" i="0" u="none" strike="noStrike">
                          <a:solidFill>
                            <a:srgbClr val="0000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342,150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a:t>
                      </a:r>
                      <a:r>
                        <a:rPr lang="en-US" sz="1300" b="0" i="0" u="none" strike="noStrike">
                          <a:solidFill>
                            <a:srgbClr val="000000"/>
                          </a:solidFill>
                          <a:latin typeface="Times New Roman"/>
                        </a:rPr>
                        <a:t> </a:t>
                      </a:r>
                      <a:r>
                        <a:rPr lang="en-US" sz="1300" b="1" i="0" u="none" strike="noStrike">
                          <a:solidFill>
                            <a:srgbClr val="0000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1612">
                <a:tc>
                  <a:txBody>
                    <a:bodyPr/>
                    <a:lstStyle/>
                    <a:p>
                      <a:pPr algn="ctr" rtl="0" fontAlgn="b"/>
                      <a:r>
                        <a:rPr lang="en-US" sz="1100" b="0" i="0" u="none" strike="noStrike">
                          <a:solidFill>
                            <a:srgbClr val="FFFFFF"/>
                          </a:solidFill>
                          <a:latin typeface="Arial"/>
                        </a:rPr>
                        <a:t>867_03 Sent</a:t>
                      </a:r>
                      <a:r>
                        <a:rPr lang="en-US" sz="1600" b="0" i="0" u="none" strike="noStrike">
                          <a:solidFill>
                            <a:srgbClr val="000000"/>
                          </a:solidFill>
                          <a:latin typeface="Times New Roman"/>
                        </a:rPr>
                        <a:t> </a:t>
                      </a:r>
                      <a:r>
                        <a:rPr lang="en-US" sz="1100" b="0" i="0" u="none" strike="noStrike">
                          <a:solidFill>
                            <a:srgbClr val="FFFFFF"/>
                          </a:solidFill>
                          <a:latin typeface="Arial"/>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0080"/>
                    </a:solidFill>
                  </a:tcPr>
                </a:tc>
                <a:tc>
                  <a:txBody>
                    <a:bodyPr/>
                    <a:lstStyle/>
                    <a:p>
                      <a:pPr algn="r" rtl="0" fontAlgn="b"/>
                      <a:r>
                        <a:rPr lang="en-US" sz="1300" b="1" i="0" u="none" strike="noStrike">
                          <a:solidFill>
                            <a:srgbClr val="0000FF"/>
                          </a:solidFill>
                          <a:latin typeface="Arial"/>
                        </a:rPr>
                        <a:t>294,734</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300" b="1" i="0" u="none" strike="noStrike">
                          <a:solidFill>
                            <a:srgbClr val="0000FF"/>
                          </a:solidFill>
                          <a:latin typeface="Arial"/>
                        </a:rPr>
                        <a:t>341,203</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300" b="1" i="0" u="none" strike="noStrike" dirty="0">
                          <a:solidFill>
                            <a:srgbClr val="0000FF"/>
                          </a:solidFill>
                          <a:latin typeface="Arial"/>
                        </a:rPr>
                        <a:t>100%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Slide Number Placeholder 6"/>
          <p:cNvSpPr>
            <a:spLocks noGrp="1"/>
          </p:cNvSpPr>
          <p:nvPr>
            <p:ph type="sldNum" sz="quarter" idx="12"/>
          </p:nvPr>
        </p:nvSpPr>
        <p:spPr>
          <a:noFill/>
        </p:spPr>
        <p:txBody>
          <a:bodyPr/>
          <a:lstStyle/>
          <a:p>
            <a:fld id="{4A78CD9A-CA7F-4AF0-A1A6-8F7059A1EF2B}" type="slidenum">
              <a:rPr lang="en-US" smtClean="0"/>
              <a:pPr/>
              <a:t>8</a:t>
            </a:fld>
            <a:endParaRPr lang="en-US" smtClean="0"/>
          </a:p>
        </p:txBody>
      </p:sp>
      <p:sp>
        <p:nvSpPr>
          <p:cNvPr id="7171" name="Rectangle 2"/>
          <p:cNvSpPr>
            <a:spLocks noGrp="1" noChangeArrowheads="1"/>
          </p:cNvSpPr>
          <p:nvPr>
            <p:ph type="title"/>
          </p:nvPr>
        </p:nvSpPr>
        <p:spPr/>
        <p:txBody>
          <a:bodyPr/>
          <a:lstStyle/>
          <a:p>
            <a:pPr eaLnBrk="1" hangingPunct="1"/>
            <a:r>
              <a:rPr lang="en-US" smtClean="0"/>
              <a:t>ESI ID Create/Maintain</a:t>
            </a:r>
          </a:p>
        </p:txBody>
      </p:sp>
      <p:graphicFrame>
        <p:nvGraphicFramePr>
          <p:cNvPr id="5" name="Table 4"/>
          <p:cNvGraphicFramePr>
            <a:graphicFrameLocks noGrp="1"/>
          </p:cNvGraphicFramePr>
          <p:nvPr/>
        </p:nvGraphicFramePr>
        <p:xfrm>
          <a:off x="304800" y="1295402"/>
          <a:ext cx="8610600" cy="3437235"/>
        </p:xfrm>
        <a:graphic>
          <a:graphicData uri="http://schemas.openxmlformats.org/drawingml/2006/table">
            <a:tbl>
              <a:tblPr/>
              <a:tblGrid>
                <a:gridCol w="3158328"/>
                <a:gridCol w="1678902"/>
                <a:gridCol w="997366"/>
                <a:gridCol w="1778638"/>
                <a:gridCol w="997366"/>
              </a:tblGrid>
              <a:tr h="360712">
                <a:tc gridSpan="5">
                  <a:txBody>
                    <a:bodyPr/>
                    <a:lstStyle/>
                    <a:p>
                      <a:pPr algn="ctr" rtl="0" fontAlgn="b"/>
                      <a:r>
                        <a:rPr lang="en-US" sz="1700" b="1" i="0" u="none" strike="noStrike">
                          <a:solidFill>
                            <a:srgbClr val="FFFFFF"/>
                          </a:solidFill>
                          <a:latin typeface="Arial"/>
                        </a:rPr>
                        <a:t>PUC #36141 Performance Measures</a:t>
                      </a:r>
                      <a:r>
                        <a:rPr lang="en-US" sz="1700" b="0" i="0" u="none" strike="noStrike">
                          <a:solidFill>
                            <a:srgbClr val="000000"/>
                          </a:solidFill>
                          <a:latin typeface="Times New Roman"/>
                        </a:rPr>
                        <a:t> </a:t>
                      </a:r>
                      <a:r>
                        <a:rPr lang="en-US" sz="1700" b="1" i="0" u="none" strike="noStrike">
                          <a:solidFill>
                            <a:srgbClr val="FFFF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3366FF"/>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325805">
                <a:tc gridSpan="5">
                  <a:txBody>
                    <a:bodyPr/>
                    <a:lstStyle/>
                    <a:p>
                      <a:pPr algn="ctr" rtl="0" fontAlgn="b"/>
                      <a:r>
                        <a:rPr lang="en-US" sz="1500" b="1" i="0" u="none" strike="noStrike">
                          <a:solidFill>
                            <a:srgbClr val="FFFFFF"/>
                          </a:solidFill>
                          <a:latin typeface="Arial"/>
                        </a:rPr>
                        <a:t>Retail Market Subcommittee</a:t>
                      </a:r>
                      <a:r>
                        <a:rPr lang="en-US" sz="1500" b="0" i="0" u="none" strike="noStrike">
                          <a:solidFill>
                            <a:srgbClr val="000000"/>
                          </a:solidFill>
                          <a:latin typeface="Times New Roman"/>
                        </a:rPr>
                        <a:t> </a:t>
                      </a:r>
                      <a:r>
                        <a:rPr lang="en-US" sz="1500" b="1" i="0" u="none" strike="noStrike">
                          <a:solidFill>
                            <a:srgbClr val="FFFF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3366FF"/>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458453">
                <a:tc>
                  <a:txBody>
                    <a:bodyPr/>
                    <a:lstStyle/>
                    <a:p>
                      <a:pPr algn="ctr" rtl="0" fontAlgn="b"/>
                      <a:r>
                        <a:rPr lang="en-US" sz="1500" b="0" i="0" u="none" strike="noStrike">
                          <a:solidFill>
                            <a:srgbClr val="000000"/>
                          </a:solidFill>
                          <a:latin typeface="Arial"/>
                        </a:rPr>
                        <a:t> </a:t>
                      </a:r>
                      <a:r>
                        <a:rPr lang="en-US" sz="2200" b="0" i="0" u="none" strike="noStrike">
                          <a:solidFill>
                            <a:srgbClr val="000000"/>
                          </a:solidFill>
                          <a:latin typeface="Times New Roman"/>
                        </a:rPr>
                        <a:t> </a:t>
                      </a:r>
                      <a:r>
                        <a:rPr lang="en-US" sz="1500" b="0" i="0" u="none" strike="noStrike">
                          <a:solidFill>
                            <a:srgbClr val="000000"/>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0080"/>
                    </a:solidFill>
                  </a:tcPr>
                </a:tc>
                <a:tc gridSpan="2">
                  <a:txBody>
                    <a:bodyPr/>
                    <a:lstStyle/>
                    <a:p>
                      <a:pPr algn="ctr" rtl="0" fontAlgn="b"/>
                      <a:r>
                        <a:rPr lang="en-US" sz="1500" b="1" i="0" u="none" strike="noStrike">
                          <a:solidFill>
                            <a:srgbClr val="FFFFFF"/>
                          </a:solidFill>
                          <a:latin typeface="Arial"/>
                        </a:rPr>
                        <a:t>Q1 2010</a:t>
                      </a:r>
                      <a:r>
                        <a:rPr lang="en-US" sz="2200" b="0" i="0" u="none" strike="noStrike">
                          <a:solidFill>
                            <a:srgbClr val="000000"/>
                          </a:solidFill>
                          <a:latin typeface="Times New Roman"/>
                        </a:rPr>
                        <a:t> </a:t>
                      </a:r>
                      <a:r>
                        <a:rPr lang="en-US" sz="1500" b="1" i="0" u="none" strike="noStrike">
                          <a:solidFill>
                            <a:srgbClr val="FFFF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hMerge="1">
                  <a:txBody>
                    <a:bodyPr/>
                    <a:lstStyle/>
                    <a:p>
                      <a:endParaRPr lang="en-US"/>
                    </a:p>
                  </a:txBody>
                  <a:tcPr/>
                </a:tc>
                <a:tc gridSpan="2">
                  <a:txBody>
                    <a:bodyPr/>
                    <a:lstStyle/>
                    <a:p>
                      <a:pPr algn="ctr" rtl="0" fontAlgn="b"/>
                      <a:r>
                        <a:rPr lang="en-US" sz="1500" b="1" i="0" u="none" strike="noStrike">
                          <a:solidFill>
                            <a:srgbClr val="FFFFFF"/>
                          </a:solidFill>
                          <a:latin typeface="Arial"/>
                        </a:rPr>
                        <a:t>Q4 2009</a:t>
                      </a:r>
                      <a:r>
                        <a:rPr lang="en-US" sz="2200" b="0" i="0" u="none" strike="noStrike">
                          <a:solidFill>
                            <a:srgbClr val="000000"/>
                          </a:solidFill>
                          <a:latin typeface="Times New Roman"/>
                        </a:rPr>
                        <a:t> </a:t>
                      </a:r>
                      <a:r>
                        <a:rPr lang="en-US" sz="1500" b="1" i="0" u="none" strike="noStrike">
                          <a:solidFill>
                            <a:srgbClr val="FFFF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hMerge="1">
                  <a:txBody>
                    <a:bodyPr/>
                    <a:lstStyle/>
                    <a:p>
                      <a:endParaRPr lang="en-US"/>
                    </a:p>
                  </a:txBody>
                  <a:tcPr/>
                </a:tc>
              </a:tr>
              <a:tr h="458453">
                <a:tc>
                  <a:txBody>
                    <a:bodyPr/>
                    <a:lstStyle/>
                    <a:p>
                      <a:pPr algn="ctr" rtl="0" fontAlgn="b"/>
                      <a:r>
                        <a:rPr lang="en-US" sz="1500" b="0" i="0" u="none" strike="noStrike">
                          <a:solidFill>
                            <a:srgbClr val="FFFFFF"/>
                          </a:solidFill>
                          <a:latin typeface="Arial"/>
                        </a:rPr>
                        <a:t>Transaction</a:t>
                      </a:r>
                      <a:r>
                        <a:rPr lang="en-US" sz="2200" b="0" i="0" u="none" strike="noStrike">
                          <a:solidFill>
                            <a:srgbClr val="000000"/>
                          </a:solidFill>
                          <a:latin typeface="Times New Roman"/>
                        </a:rPr>
                        <a:t> </a:t>
                      </a:r>
                      <a:r>
                        <a:rPr lang="en-US" sz="1500" b="0" i="0" u="none" strike="noStrike">
                          <a:solidFill>
                            <a:srgbClr val="FFFF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500" b="0" i="0" u="none" strike="noStrike">
                          <a:solidFill>
                            <a:srgbClr val="FFFFFF"/>
                          </a:solidFill>
                          <a:latin typeface="Arial"/>
                        </a:rPr>
                        <a:t> Qty </a:t>
                      </a:r>
                      <a:r>
                        <a:rPr lang="en-US" sz="2200" b="0" i="0" u="none" strike="noStrike">
                          <a:solidFill>
                            <a:srgbClr val="000000"/>
                          </a:solidFill>
                          <a:latin typeface="Times New Roman"/>
                        </a:rPr>
                        <a:t> </a:t>
                      </a:r>
                      <a:r>
                        <a:rPr lang="en-US" sz="1500" b="0" i="0" u="none" strike="noStrike">
                          <a:solidFill>
                            <a:srgbClr val="FFFF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500" b="0" i="0" u="none" strike="noStrike">
                          <a:solidFill>
                            <a:srgbClr val="FFFFFF"/>
                          </a:solidFill>
                          <a:latin typeface="Arial"/>
                        </a:rPr>
                        <a:t>%</a:t>
                      </a:r>
                      <a:r>
                        <a:rPr lang="en-US" sz="2200" b="0" i="0" u="none" strike="noStrike">
                          <a:solidFill>
                            <a:srgbClr val="000000"/>
                          </a:solidFill>
                          <a:latin typeface="Times New Roman"/>
                        </a:rPr>
                        <a:t> </a:t>
                      </a:r>
                      <a:r>
                        <a:rPr lang="en-US" sz="1500" b="0" i="0" u="none" strike="noStrike">
                          <a:solidFill>
                            <a:srgbClr val="FFFFFF"/>
                          </a:solidFill>
                          <a:latin typeface="Arial"/>
                        </a:rPr>
                        <a:t> </a:t>
                      </a:r>
                    </a:p>
                  </a:txBody>
                  <a:tcPr marL="8826" marR="8826" marT="8826"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500" b="0" i="0" u="none" strike="noStrike">
                          <a:solidFill>
                            <a:srgbClr val="FFFFFF"/>
                          </a:solidFill>
                          <a:latin typeface="Arial"/>
                        </a:rPr>
                        <a:t> Qty </a:t>
                      </a:r>
                      <a:r>
                        <a:rPr lang="en-US" sz="2200" b="0" i="0" u="none" strike="noStrike">
                          <a:solidFill>
                            <a:srgbClr val="000000"/>
                          </a:solidFill>
                          <a:latin typeface="Times New Roman"/>
                        </a:rPr>
                        <a:t> </a:t>
                      </a:r>
                      <a:r>
                        <a:rPr lang="en-US" sz="1500" b="0" i="0" u="none" strike="noStrike">
                          <a:solidFill>
                            <a:srgbClr val="FFFF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c>
                  <a:txBody>
                    <a:bodyPr/>
                    <a:lstStyle/>
                    <a:p>
                      <a:pPr algn="ctr" rtl="0" fontAlgn="b"/>
                      <a:r>
                        <a:rPr lang="en-US" sz="1500" b="0" i="0" u="none" strike="noStrike">
                          <a:solidFill>
                            <a:srgbClr val="FFFFFF"/>
                          </a:solidFill>
                          <a:latin typeface="Arial"/>
                        </a:rPr>
                        <a:t>%</a:t>
                      </a:r>
                      <a:r>
                        <a:rPr lang="en-US" sz="2200" b="0" i="0" u="none" strike="noStrike">
                          <a:solidFill>
                            <a:srgbClr val="000000"/>
                          </a:solidFill>
                          <a:latin typeface="Times New Roman"/>
                        </a:rPr>
                        <a:t> </a:t>
                      </a:r>
                      <a:r>
                        <a:rPr lang="en-US" sz="1500" b="0" i="0" u="none" strike="noStrike">
                          <a:solidFill>
                            <a:srgbClr val="FFFFFF"/>
                          </a:solidFill>
                          <a:latin typeface="Arial"/>
                        </a:rPr>
                        <a:t> </a:t>
                      </a:r>
                    </a:p>
                  </a:txBody>
                  <a:tcPr marL="8826" marR="8826" marT="8826"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0080"/>
                    </a:solidFill>
                  </a:tcPr>
                </a:tc>
              </a:tr>
              <a:tr h="458453">
                <a:tc>
                  <a:txBody>
                    <a:bodyPr/>
                    <a:lstStyle/>
                    <a:p>
                      <a:pPr algn="ctr" rtl="0" fontAlgn="b"/>
                      <a:r>
                        <a:rPr lang="en-US" sz="1500" b="0" i="0" u="none" strike="noStrike">
                          <a:solidFill>
                            <a:srgbClr val="FFFFFF"/>
                          </a:solidFill>
                          <a:latin typeface="Arial"/>
                        </a:rPr>
                        <a:t>814_20 Create </a:t>
                      </a:r>
                      <a:r>
                        <a:rPr lang="en-US" sz="2200" b="0" i="0" u="none" strike="noStrike">
                          <a:solidFill>
                            <a:srgbClr val="000000"/>
                          </a:solidFill>
                          <a:latin typeface="Times New Roman"/>
                        </a:rPr>
                        <a:t> </a:t>
                      </a:r>
                      <a:r>
                        <a:rPr lang="en-US" sz="1500" b="0" i="0" u="none" strike="noStrike">
                          <a:solidFill>
                            <a:srgbClr val="FFFF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0080"/>
                    </a:solidFill>
                  </a:tcPr>
                </a:tc>
                <a:tc>
                  <a:txBody>
                    <a:bodyPr/>
                    <a:lstStyle/>
                    <a:p>
                      <a:pPr algn="r" rtl="0" fontAlgn="b"/>
                      <a:r>
                        <a:rPr lang="en-US" sz="1900" b="1" i="0" u="none" strike="noStrike">
                          <a:solidFill>
                            <a:srgbClr val="0000FF"/>
                          </a:solidFill>
                          <a:latin typeface="Arial"/>
                        </a:rPr>
                        <a:t>34,277</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900" b="1" i="0" u="none" strike="noStrike">
                          <a:solidFill>
                            <a:srgbClr val="0000FF"/>
                          </a:solidFill>
                          <a:latin typeface="Arial"/>
                        </a:rPr>
                        <a:t>-</a:t>
                      </a:r>
                      <a:r>
                        <a:rPr lang="en-US" sz="1900" b="0" i="0" u="none" strike="noStrike">
                          <a:solidFill>
                            <a:srgbClr val="000000"/>
                          </a:solidFill>
                          <a:latin typeface="Times New Roman"/>
                        </a:rPr>
                        <a:t> </a:t>
                      </a:r>
                      <a:r>
                        <a:rPr lang="en-US" sz="1900" b="1" i="0" u="none" strike="noStrike">
                          <a:solidFill>
                            <a:srgbClr val="0000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900" b="1" i="0" u="none" strike="noStrike">
                          <a:solidFill>
                            <a:srgbClr val="0000FF"/>
                          </a:solidFill>
                          <a:latin typeface="Arial"/>
                        </a:rPr>
                        <a:t>31,988</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900" b="1" i="0" u="none" strike="noStrike">
                          <a:solidFill>
                            <a:srgbClr val="0000FF"/>
                          </a:solidFill>
                          <a:latin typeface="Arial"/>
                        </a:rPr>
                        <a:t>-</a:t>
                      </a:r>
                      <a:r>
                        <a:rPr lang="en-US" sz="1900" b="0" i="0" u="none" strike="noStrike">
                          <a:solidFill>
                            <a:srgbClr val="000000"/>
                          </a:solidFill>
                          <a:latin typeface="Times New Roman"/>
                        </a:rPr>
                        <a:t> </a:t>
                      </a:r>
                      <a:r>
                        <a:rPr lang="en-US" sz="1900" b="1" i="0" u="none" strike="noStrike">
                          <a:solidFill>
                            <a:srgbClr val="0000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58453">
                <a:tc>
                  <a:txBody>
                    <a:bodyPr/>
                    <a:lstStyle/>
                    <a:p>
                      <a:pPr algn="ctr" rtl="0" fontAlgn="b"/>
                      <a:r>
                        <a:rPr lang="en-US" sz="1500" b="0" i="0" u="none" strike="noStrike">
                          <a:solidFill>
                            <a:srgbClr val="FFFFFF"/>
                          </a:solidFill>
                          <a:latin typeface="Arial"/>
                        </a:rPr>
                        <a:t>814_21 Create </a:t>
                      </a:r>
                      <a:r>
                        <a:rPr lang="en-US" sz="2200" b="0" i="0" u="none" strike="noStrike">
                          <a:solidFill>
                            <a:srgbClr val="000000"/>
                          </a:solidFill>
                          <a:latin typeface="Times New Roman"/>
                        </a:rPr>
                        <a:t> </a:t>
                      </a:r>
                      <a:r>
                        <a:rPr lang="en-US" sz="1500" b="0" i="0" u="none" strike="noStrike">
                          <a:solidFill>
                            <a:srgbClr val="FFFF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900" b="1" i="0" u="none" strike="noStrike">
                          <a:solidFill>
                            <a:srgbClr val="0000FF"/>
                          </a:solidFill>
                          <a:latin typeface="Arial"/>
                        </a:rPr>
                        <a:t>34,096</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900" b="1" i="0" u="none" strike="noStrike">
                          <a:solidFill>
                            <a:srgbClr val="0000FF"/>
                          </a:solidFill>
                          <a:latin typeface="Arial"/>
                        </a:rPr>
                        <a:t>100%</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900" b="1" i="0" u="none" strike="noStrike">
                          <a:solidFill>
                            <a:srgbClr val="0000FF"/>
                          </a:solidFill>
                          <a:latin typeface="Arial"/>
                        </a:rPr>
                        <a:t>31,843</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900" b="1" i="0" u="none" strike="noStrike">
                          <a:solidFill>
                            <a:srgbClr val="0000FF"/>
                          </a:solidFill>
                          <a:latin typeface="Arial"/>
                        </a:rPr>
                        <a:t>100%</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58453">
                <a:tc>
                  <a:txBody>
                    <a:bodyPr/>
                    <a:lstStyle/>
                    <a:p>
                      <a:pPr algn="ctr" rtl="0" fontAlgn="b"/>
                      <a:r>
                        <a:rPr lang="en-US" sz="1500" b="0" i="0" u="none" strike="noStrike">
                          <a:solidFill>
                            <a:srgbClr val="FFFFFF"/>
                          </a:solidFill>
                          <a:latin typeface="Arial"/>
                        </a:rPr>
                        <a:t>814_20 Maintain</a:t>
                      </a:r>
                      <a:r>
                        <a:rPr lang="en-US" sz="2200" b="0" i="0" u="none" strike="noStrike">
                          <a:solidFill>
                            <a:srgbClr val="000000"/>
                          </a:solidFill>
                          <a:latin typeface="Times New Roman"/>
                        </a:rPr>
                        <a:t> </a:t>
                      </a:r>
                      <a:r>
                        <a:rPr lang="en-US" sz="1500" b="0" i="0" u="none" strike="noStrike">
                          <a:solidFill>
                            <a:srgbClr val="FFFF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0080"/>
                    </a:solidFill>
                  </a:tcPr>
                </a:tc>
                <a:tc>
                  <a:txBody>
                    <a:bodyPr/>
                    <a:lstStyle/>
                    <a:p>
                      <a:pPr algn="r" rtl="0" fontAlgn="b"/>
                      <a:r>
                        <a:rPr lang="en-US" sz="1900" b="1" i="0" u="none" strike="noStrike">
                          <a:solidFill>
                            <a:srgbClr val="0000FF"/>
                          </a:solidFill>
                          <a:latin typeface="Arial"/>
                        </a:rPr>
                        <a:t>1,014,263</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900" b="1" i="0" u="none" strike="noStrike">
                          <a:solidFill>
                            <a:srgbClr val="0000FF"/>
                          </a:solidFill>
                          <a:latin typeface="Arial"/>
                        </a:rPr>
                        <a:t>-</a:t>
                      </a:r>
                      <a:r>
                        <a:rPr lang="en-US" sz="1900" b="0" i="0" u="none" strike="noStrike">
                          <a:solidFill>
                            <a:srgbClr val="000000"/>
                          </a:solidFill>
                          <a:latin typeface="Times New Roman"/>
                        </a:rPr>
                        <a:t> </a:t>
                      </a:r>
                      <a:r>
                        <a:rPr lang="en-US" sz="1900" b="1" i="0" u="none" strike="noStrike">
                          <a:solidFill>
                            <a:srgbClr val="0000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900" b="1" i="0" u="none" strike="noStrike">
                          <a:solidFill>
                            <a:srgbClr val="0000FF"/>
                          </a:solidFill>
                          <a:latin typeface="Arial"/>
                        </a:rPr>
                        <a:t>1,189,611</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900" b="1" i="0" u="none" strike="noStrike">
                          <a:solidFill>
                            <a:srgbClr val="0000FF"/>
                          </a:solidFill>
                          <a:latin typeface="Arial"/>
                        </a:rPr>
                        <a:t>-</a:t>
                      </a:r>
                      <a:r>
                        <a:rPr lang="en-US" sz="1900" b="0" i="0" u="none" strike="noStrike">
                          <a:solidFill>
                            <a:srgbClr val="000000"/>
                          </a:solidFill>
                          <a:latin typeface="Times New Roman"/>
                        </a:rPr>
                        <a:t> </a:t>
                      </a:r>
                      <a:r>
                        <a:rPr lang="en-US" sz="1900" b="1" i="0" u="none" strike="noStrike">
                          <a:solidFill>
                            <a:srgbClr val="0000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58453">
                <a:tc>
                  <a:txBody>
                    <a:bodyPr/>
                    <a:lstStyle/>
                    <a:p>
                      <a:pPr algn="ctr" rtl="0" fontAlgn="b"/>
                      <a:r>
                        <a:rPr lang="en-US" sz="1500" b="0" i="0" u="none" strike="noStrike">
                          <a:solidFill>
                            <a:srgbClr val="FFFFFF"/>
                          </a:solidFill>
                          <a:latin typeface="Arial"/>
                        </a:rPr>
                        <a:t>814_21 Maintain</a:t>
                      </a:r>
                      <a:r>
                        <a:rPr lang="en-US" sz="2200" b="0" i="0" u="none" strike="noStrike">
                          <a:solidFill>
                            <a:srgbClr val="000000"/>
                          </a:solidFill>
                          <a:latin typeface="Times New Roman"/>
                        </a:rPr>
                        <a:t> </a:t>
                      </a:r>
                      <a:r>
                        <a:rPr lang="en-US" sz="1500" b="0" i="0" u="none" strike="noStrike">
                          <a:solidFill>
                            <a:srgbClr val="FFFFFF"/>
                          </a:solidFill>
                          <a:latin typeface="Arial"/>
                        </a:rPr>
                        <a:t> </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0080"/>
                    </a:solidFill>
                  </a:tcPr>
                </a:tc>
                <a:tc>
                  <a:txBody>
                    <a:bodyPr/>
                    <a:lstStyle/>
                    <a:p>
                      <a:pPr algn="r" rtl="0" fontAlgn="b"/>
                      <a:r>
                        <a:rPr lang="en-US" sz="1900" b="1" i="0" u="none" strike="noStrike">
                          <a:solidFill>
                            <a:srgbClr val="0000FF"/>
                          </a:solidFill>
                          <a:latin typeface="Arial"/>
                        </a:rPr>
                        <a:t>1,026,886</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900" b="1" i="0" u="none" strike="noStrike">
                          <a:solidFill>
                            <a:srgbClr val="0000FF"/>
                          </a:solidFill>
                          <a:latin typeface="Arial"/>
                        </a:rPr>
                        <a:t>100%</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rtl="0" fontAlgn="b"/>
                      <a:r>
                        <a:rPr lang="en-US" sz="1900" b="1" i="0" u="none" strike="noStrike">
                          <a:solidFill>
                            <a:srgbClr val="0000FF"/>
                          </a:solidFill>
                          <a:latin typeface="Arial"/>
                        </a:rPr>
                        <a:t>1,184,668</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b"/>
                      <a:r>
                        <a:rPr lang="en-US" sz="1900" b="1" i="0" u="none" strike="noStrike" dirty="0">
                          <a:solidFill>
                            <a:srgbClr val="0000FF"/>
                          </a:solidFill>
                          <a:latin typeface="Arial"/>
                        </a:rPr>
                        <a:t>100%</a:t>
                      </a:r>
                    </a:p>
                  </a:txBody>
                  <a:tcPr marL="8826" marR="8826" marT="8826"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12"/>
          </p:nvPr>
        </p:nvSpPr>
        <p:spPr/>
        <p:txBody>
          <a:bodyPr/>
          <a:lstStyle/>
          <a:p>
            <a:pPr>
              <a:defRPr/>
            </a:pPr>
            <a:fld id="{FA1E0ACE-A421-4821-9B58-F1AC292C61BF}" type="slidenum">
              <a:rPr lang="en-US" smtClean="0"/>
              <a:pPr>
                <a:defRPr/>
              </a:pPr>
              <a:t>9</a:t>
            </a:fld>
            <a:endParaRPr lang="en-US"/>
          </a:p>
        </p:txBody>
      </p:sp>
      <p:sp>
        <p:nvSpPr>
          <p:cNvPr id="9" name="TextBox 8"/>
          <p:cNvSpPr txBox="1"/>
          <p:nvPr/>
        </p:nvSpPr>
        <p:spPr>
          <a:xfrm>
            <a:off x="1676400" y="2971800"/>
            <a:ext cx="5867400" cy="1107996"/>
          </a:xfrm>
          <a:prstGeom prst="rect">
            <a:avLst/>
          </a:prstGeom>
          <a:noFill/>
        </p:spPr>
        <p:txBody>
          <a:bodyPr wrap="square" rtlCol="0">
            <a:spAutoFit/>
          </a:bodyPr>
          <a:lstStyle/>
          <a:p>
            <a:r>
              <a:rPr lang="en-US" sz="6600" dirty="0" smtClean="0"/>
              <a:t>Questions? </a:t>
            </a:r>
            <a:endParaRPr lang="en-US" sz="6600" dirty="0"/>
          </a:p>
        </p:txBody>
      </p:sp>
    </p:spTree>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gradFill rotWithShape="0">
          <a:gsLst>
            <a:gs pos="0">
              <a:srgbClr val="009999"/>
            </a:gs>
            <a:gs pos="100000">
              <a:srgbClr val="009999">
                <a:gamma/>
                <a:tint val="49412"/>
                <a:invGamma/>
              </a:srgbClr>
            </a:gs>
          </a:gsLst>
          <a:lin ang="5400000" scaled="1"/>
        </a:gradFill>
        <a:ln w="9525" cap="flat" cmpd="sng" algn="ctr">
          <a:solidFill>
            <a:schemeClr val="tx1"/>
          </a:solidFill>
          <a:prstDash val="solid"/>
          <a:round/>
          <a:headEnd type="none" w="med" len="med"/>
          <a:tailEnd type="none" w="med" len="med"/>
        </a:ln>
        <a:effectLst>
          <a:outerShdw dist="35921" dir="2700000" algn="ctr" rotWithShape="0">
            <a:srgbClr val="FF9933"/>
          </a:outerShdw>
        </a:effectLst>
      </a:spPr>
      <a:bodyPr vert="horz" wrap="none" lIns="91440" tIns="45720" rIns="91440" bIns="45720" numCol="1" anchor="ctr"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800" b="0" i="0" u="none" strike="noStrike" cap="none" normalizeH="0" baseline="0" smtClean="0">
            <a:ln>
              <a:noFill/>
            </a:ln>
            <a:solidFill>
              <a:schemeClr val="tx2"/>
            </a:solidFill>
            <a:effectLst/>
            <a:latin typeface="Times New Roman" pitchFamily="18" charset="0"/>
          </a:defRPr>
        </a:defPPr>
      </a:lstStyle>
    </a:spDef>
    <a:lnDef>
      <a:spPr bwMode="auto">
        <a:xfrm>
          <a:off x="0" y="0"/>
          <a:ext cx="1" cy="1"/>
        </a:xfrm>
        <a:custGeom>
          <a:avLst/>
          <a:gdLst/>
          <a:ahLst/>
          <a:cxnLst/>
          <a:rect l="0" t="0" r="0" b="0"/>
          <a:pathLst/>
        </a:custGeom>
        <a:gradFill rotWithShape="0">
          <a:gsLst>
            <a:gs pos="0">
              <a:srgbClr val="009999"/>
            </a:gs>
            <a:gs pos="100000">
              <a:srgbClr val="009999">
                <a:gamma/>
                <a:tint val="49412"/>
                <a:invGamma/>
              </a:srgbClr>
            </a:gs>
          </a:gsLst>
          <a:lin ang="5400000" scaled="1"/>
        </a:gradFill>
        <a:ln w="9525" cap="flat" cmpd="sng" algn="ctr">
          <a:solidFill>
            <a:schemeClr val="tx1"/>
          </a:solidFill>
          <a:prstDash val="solid"/>
          <a:round/>
          <a:headEnd type="none" w="med" len="med"/>
          <a:tailEnd type="none" w="med" len="med"/>
        </a:ln>
        <a:effectLst>
          <a:outerShdw dist="35921" dir="2700000" algn="ctr" rotWithShape="0">
            <a:srgbClr val="FF9933"/>
          </a:outerShdw>
        </a:effectLst>
      </a:spPr>
      <a:bodyPr vert="horz" wrap="none" lIns="91440" tIns="45720" rIns="91440" bIns="45720" numCol="1" anchor="ctr"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800" b="0" i="0" u="none" strike="noStrike" cap="none" normalizeH="0" baseline="0" smtClean="0">
            <a:ln>
              <a:noFill/>
            </a:ln>
            <a:solidFill>
              <a:schemeClr val="tx2"/>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10157</TotalTime>
  <Words>513</Words>
  <Application>Microsoft Office PowerPoint</Application>
  <PresentationFormat>On-screen Show (4:3)</PresentationFormat>
  <Paragraphs>283</Paragraphs>
  <Slides>9</Slides>
  <Notes>1</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Default Design</vt:lpstr>
      <vt:lpstr>Retail Market Subcommittee June 9, 2010 Performance Measures 1st Quarter 2010 Transaction Comparison</vt:lpstr>
      <vt:lpstr>Reporting Issues</vt:lpstr>
      <vt:lpstr>Variance Explanation</vt:lpstr>
      <vt:lpstr>Switches</vt:lpstr>
      <vt:lpstr>Standard Move-In</vt:lpstr>
      <vt:lpstr>Priority Move-In</vt:lpstr>
      <vt:lpstr>Move-Out</vt:lpstr>
      <vt:lpstr>ESI ID Create/Maintain</vt:lpstr>
      <vt:lpstr>Slide 9</vt:lpstr>
    </vt:vector>
  </TitlesOfParts>
  <Company>ERCOT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kcotner</dc:creator>
  <cp:lastModifiedBy>MMcCarty</cp:lastModifiedBy>
  <cp:revision>516</cp:revision>
  <cp:lastPrinted>2002-09-24T18:27:58Z</cp:lastPrinted>
  <dcterms:created xsi:type="dcterms:W3CDTF">2002-07-29T21:45:07Z</dcterms:created>
  <dcterms:modified xsi:type="dcterms:W3CDTF">2010-06-02T17:39:19Z</dcterms:modified>
</cp:coreProperties>
</file>

<file path=docProps/thumbnail.jpeg>
</file>