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57" r:id="rId3"/>
    <p:sldId id="277" r:id="rId4"/>
    <p:sldId id="258" r:id="rId5"/>
    <p:sldId id="275" r:id="rId6"/>
    <p:sldId id="276" r:id="rId7"/>
    <p:sldId id="278" r:id="rId8"/>
    <p:sldId id="279" r:id="rId9"/>
    <p:sldId id="280" r:id="rId10"/>
    <p:sldId id="281" r:id="rId11"/>
    <p:sldId id="282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31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6CB03B-1540-488F-A158-8D7855A00036}" type="datetimeFigureOut">
              <a:rPr lang="en-US" smtClean="0"/>
              <a:pPr/>
              <a:t>6/7/2010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01B84F-B02D-4380-80F1-845D0D47077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6F9B8CD-342D-4579-98EC-A8FD6B7370E1}" type="datetimeFigureOut">
              <a:rPr lang="en-US" smtClean="0"/>
              <a:pPr/>
              <a:t>6/7/2010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6/7/2010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6/7/2010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6/7/2010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6F9B8CD-342D-4579-98EC-A8FD6B7370E1}" type="datetimeFigureOut">
              <a:rPr lang="en-US" smtClean="0"/>
              <a:pPr/>
              <a:t>6/7/2010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6/7/2010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6/7/2010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6/7/2010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6/7/2010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6/7/2010</a:t>
            </a:fld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6/7/2010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6/7/2010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Nodal Program Update to Cops </a:t>
            </a:r>
            <a:r>
              <a:rPr lang="en-US" dirty="0" smtClean="0"/>
              <a:t>06-08-2010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Jim Galvin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Settlements/</a:t>
            </a:r>
            <a:r>
              <a:rPr lang="en-US" dirty="0" err="1" smtClean="0"/>
              <a:t>Coms</a:t>
            </a:r>
            <a:r>
              <a:rPr lang="en-US" dirty="0" smtClean="0"/>
              <a:t>/Credit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Statements, Invoices and Extracts continue to be delivered under protocol timelines for Market Trial activity</a:t>
            </a:r>
          </a:p>
          <a:p>
            <a:r>
              <a:rPr lang="en-US" dirty="0" smtClean="0"/>
              <a:t>ERCOT provides a total dollar breakdown by charge type of settlement activity on the weekly call</a:t>
            </a:r>
          </a:p>
          <a:p>
            <a:r>
              <a:rPr lang="en-US" dirty="0" smtClean="0"/>
              <a:t>Most charge types are being calculated in Market Trials, examples of those not are BLT, Emergency Energy, DC Tie Export etc</a:t>
            </a:r>
          </a:p>
          <a:p>
            <a:r>
              <a:rPr lang="en-US" dirty="0" smtClean="0"/>
              <a:t>Settlements for BPD and RT Energy Imbalance appear high, but keep in mind that is based on actual Zonal output/demand compared to Nodal simulation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Settlement/COMS/Credit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Very few questions are coming through Market Trials program team regarding settlements</a:t>
            </a:r>
          </a:p>
          <a:p>
            <a:r>
              <a:rPr lang="en-US" dirty="0" smtClean="0"/>
              <a:t>Data made available in the COMS extracts appear to be complete with determinants available for all calculations</a:t>
            </a:r>
          </a:p>
          <a:p>
            <a:r>
              <a:rPr lang="en-US" dirty="0" smtClean="0"/>
              <a:t>There are differences in extract data, it is important for market participants to review and utilize extract information to get accustomed to Nodal data points</a:t>
            </a:r>
          </a:p>
          <a:p>
            <a:r>
              <a:rPr lang="en-US" dirty="0" smtClean="0"/>
              <a:t>Deeper dives in SEWG planned to look at data samples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1026" name="Picture 2" descr="C:\Documents and Settings\xqh5\Local Settings\Temporary Internet Files\Content.IE5\0ZRNYSP1\MCj0441428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428" y="1600428"/>
            <a:ext cx="3657143" cy="36571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Please refer to ERCOT presentations for readiness metrics and participation metrics</a:t>
            </a:r>
          </a:p>
          <a:p>
            <a:r>
              <a:rPr lang="en-US" dirty="0" smtClean="0"/>
              <a:t>Presentations to COPS going forward will focus on Market Trial items around</a:t>
            </a:r>
          </a:p>
          <a:p>
            <a:pPr lvl="1"/>
            <a:r>
              <a:rPr lang="en-US" dirty="0" smtClean="0"/>
              <a:t>DAM</a:t>
            </a:r>
          </a:p>
          <a:p>
            <a:pPr lvl="1"/>
            <a:r>
              <a:rPr lang="en-US" dirty="0" smtClean="0"/>
              <a:t>RTM and LFC</a:t>
            </a:r>
          </a:p>
          <a:p>
            <a:pPr lvl="1"/>
            <a:r>
              <a:rPr lang="en-US" dirty="0" smtClean="0"/>
              <a:t>CRR</a:t>
            </a:r>
          </a:p>
          <a:p>
            <a:pPr lvl="1"/>
            <a:r>
              <a:rPr lang="en-US" dirty="0" smtClean="0"/>
              <a:t>Settlements/COMS/Credit</a:t>
            </a: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No new issues reported</a:t>
            </a:r>
          </a:p>
          <a:p>
            <a:r>
              <a:rPr lang="en-US" dirty="0" smtClean="0"/>
              <a:t>ERCOT will this week:</a:t>
            </a:r>
          </a:p>
          <a:p>
            <a:pPr lvl="1"/>
            <a:r>
              <a:rPr lang="en-US" dirty="0" smtClean="0"/>
              <a:t>Post July Auction Notice</a:t>
            </a:r>
          </a:p>
          <a:p>
            <a:pPr lvl="1"/>
            <a:r>
              <a:rPr lang="en-US" dirty="0" smtClean="0"/>
              <a:t>Post the CRR Ownership File</a:t>
            </a:r>
          </a:p>
          <a:p>
            <a:pPr lvl="1"/>
            <a:r>
              <a:rPr lang="en-US" dirty="0" smtClean="0"/>
              <a:t>Allow NOIEs to begin submitting their nominations for 2011 and 2012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Phase 5 </a:t>
            </a:r>
            <a:r>
              <a:rPr lang="en-US" dirty="0" smtClean="0"/>
              <a:t>has ramped up to running 5x per week DAM with associated settlement</a:t>
            </a:r>
          </a:p>
          <a:p>
            <a:r>
              <a:rPr lang="en-US" dirty="0" smtClean="0"/>
              <a:t>DAM is including credit simulation</a:t>
            </a:r>
          </a:p>
          <a:p>
            <a:pPr lvl="1"/>
            <a:r>
              <a:rPr lang="en-US" dirty="0" smtClean="0"/>
              <a:t>Credit reports on available credit are available prior to DAM</a:t>
            </a:r>
          </a:p>
          <a:p>
            <a:pPr lvl="1"/>
            <a:r>
              <a:rPr lang="en-US" dirty="0" smtClean="0"/>
              <a:t>Update exposure reports provide changes based on market simulation activity</a:t>
            </a:r>
          </a:p>
          <a:p>
            <a:pPr lvl="1"/>
            <a:r>
              <a:rPr lang="en-US" dirty="0" smtClean="0"/>
              <a:t>Participants can increase their credit limits at their discretion</a:t>
            </a:r>
          </a:p>
          <a:p>
            <a:r>
              <a:rPr lang="en-US" dirty="0" smtClean="0"/>
              <a:t>Participation remains good, prices are modest ranging from $20 to $50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Issues-</a:t>
            </a:r>
          </a:p>
          <a:p>
            <a:pPr lvl="1"/>
            <a:r>
              <a:rPr lang="en-US" dirty="0" smtClean="0"/>
              <a:t>RUC Commitments are still high, ERCOT says they are not operationally approved but communicating the commitments for experience for participants</a:t>
            </a:r>
          </a:p>
          <a:p>
            <a:pPr lvl="1"/>
            <a:r>
              <a:rPr lang="en-US" dirty="0" smtClean="0"/>
              <a:t>Focus on data issues pertaining to breaker statuses, line ratings and load distribution factors in resolving the high RUC commitments</a:t>
            </a:r>
          </a:p>
          <a:p>
            <a:pPr lvl="1"/>
            <a:r>
              <a:rPr lang="en-US" dirty="0" smtClean="0"/>
              <a:t>Various one off issues around COP updates are being addressed with participants also contributing to high commitment of RUC units</a:t>
            </a:r>
          </a:p>
          <a:p>
            <a:pPr lvl="1"/>
            <a:r>
              <a:rPr lang="en-US" dirty="0" smtClean="0"/>
              <a:t>Credit exposure calculations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Upcoming Weeks</a:t>
            </a:r>
          </a:p>
          <a:p>
            <a:pPr lvl="1"/>
            <a:r>
              <a:rPr lang="en-US" dirty="0" smtClean="0"/>
              <a:t>No guardrails- ERCOT requests bids and offers to be reasonable</a:t>
            </a:r>
          </a:p>
          <a:p>
            <a:pPr lvl="1"/>
            <a:r>
              <a:rPr lang="en-US" dirty="0" smtClean="0"/>
              <a:t>DAM failure simulation (6/8/10)</a:t>
            </a:r>
          </a:p>
          <a:p>
            <a:pPr lvl="1"/>
            <a:r>
              <a:rPr lang="en-US" dirty="0" smtClean="0"/>
              <a:t>SASM twice within the same operating interval (Hour) and increase in load forecast between DAM and DRUC/HRUC (6/10/10)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RTM/LFC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New Issues center around 4 certified reports and changes to them:</a:t>
            </a:r>
          </a:p>
          <a:p>
            <a:pPr lvl="1"/>
            <a:r>
              <a:rPr lang="en-US" dirty="0" smtClean="0"/>
              <a:t>NP8-143 QSE Ancillary Service Capacity </a:t>
            </a:r>
            <a:r>
              <a:rPr lang="en-US" dirty="0" smtClean="0"/>
              <a:t>Monitor</a:t>
            </a:r>
          </a:p>
          <a:p>
            <a:pPr lvl="1"/>
            <a:r>
              <a:rPr lang="en-US" dirty="0" smtClean="0"/>
              <a:t>NP6-552-Group 1 and Group 2 Load Resources for </a:t>
            </a:r>
            <a:r>
              <a:rPr lang="en-US" dirty="0" smtClean="0"/>
              <a:t>RRS</a:t>
            </a:r>
          </a:p>
          <a:p>
            <a:pPr lvl="1"/>
            <a:r>
              <a:rPr lang="en-US" dirty="0" smtClean="0"/>
              <a:t>NP8-501 Monthly Resource Energy Deployment Performance </a:t>
            </a:r>
            <a:r>
              <a:rPr lang="en-US" dirty="0" smtClean="0"/>
              <a:t>Report</a:t>
            </a:r>
          </a:p>
          <a:p>
            <a:pPr lvl="1"/>
            <a:r>
              <a:rPr lang="en-US" dirty="0" smtClean="0"/>
              <a:t>NP8-143-Ancillary Services Capacity Monitor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RTM/LFC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LFC Test May 20, 2010:</a:t>
            </a:r>
          </a:p>
          <a:p>
            <a:pPr lvl="1"/>
            <a:r>
              <a:rPr lang="en-US" dirty="0" smtClean="0"/>
              <a:t>System on full Nodal control from 11:55 am to 12:25 pm</a:t>
            </a:r>
          </a:p>
          <a:p>
            <a:pPr lvl="1"/>
            <a:r>
              <a:rPr lang="en-US" dirty="0" smtClean="0"/>
              <a:t>Nodal prices trended approximately $10 higher than Zonal prices with the exception of the Houston Zone</a:t>
            </a:r>
          </a:p>
          <a:p>
            <a:pPr lvl="1"/>
            <a:r>
              <a:rPr lang="en-US" dirty="0" smtClean="0"/>
              <a:t>Houston Zone experienced congestion Houston Hub price cleared $40 less than Houston Load Zone price</a:t>
            </a:r>
          </a:p>
          <a:p>
            <a:pPr lvl="1"/>
            <a:r>
              <a:rPr lang="en-US" dirty="0" smtClean="0"/>
              <a:t>ERCOT has provided more analysis on the prices during LFC test, presentation is available at the </a:t>
            </a:r>
            <a:r>
              <a:rPr lang="en-US" dirty="0" smtClean="0"/>
              <a:t>following link: http://www.ercot.com/calendar/2010/06/20100604-MT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RTM/LFC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Real Time prices are seeing some volatility both negative and positive</a:t>
            </a:r>
          </a:p>
          <a:p>
            <a:pPr lvl="1"/>
            <a:r>
              <a:rPr lang="en-US" dirty="0" smtClean="0"/>
              <a:t>May 27 example in RTM/LFC presentation from Friday call</a:t>
            </a:r>
          </a:p>
          <a:p>
            <a:r>
              <a:rPr lang="en-US" dirty="0" smtClean="0"/>
              <a:t>Prices still reflect information submitted for market trial purposes that may be insufficient for declaring them “reasonable”</a:t>
            </a:r>
          </a:p>
          <a:p>
            <a:r>
              <a:rPr lang="en-US" dirty="0" smtClean="0"/>
              <a:t>8-hour LFC test workshop on June 8 with 8-hour test to be conducted June 16-18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1002</TotalTime>
  <Words>559</Words>
  <Application>Microsoft Office PowerPoint</Application>
  <PresentationFormat>On-screen Show (4:3)</PresentationFormat>
  <Paragraphs>65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Oriel</vt:lpstr>
      <vt:lpstr>Nodal Program Update to Cops 06-08-2010</vt:lpstr>
      <vt:lpstr>Program Status</vt:lpstr>
      <vt:lpstr>CRR</vt:lpstr>
      <vt:lpstr>DAM</vt:lpstr>
      <vt:lpstr>DAM</vt:lpstr>
      <vt:lpstr>DAM</vt:lpstr>
      <vt:lpstr>RTM/LFC</vt:lpstr>
      <vt:lpstr>RTM/LFC</vt:lpstr>
      <vt:lpstr>RTM/LFC</vt:lpstr>
      <vt:lpstr>Settlements/Coms/Credit</vt:lpstr>
      <vt:lpstr>Settlement/COMS/Credit</vt:lpstr>
      <vt:lpstr>Questions?</vt:lpstr>
    </vt:vector>
  </TitlesOfParts>
  <Company>Energy Future Holdings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Nodal Program Update</dc:title>
  <dc:creator>xqh5</dc:creator>
  <cp:lastModifiedBy>xqh5</cp:lastModifiedBy>
  <cp:revision>133</cp:revision>
  <dcterms:created xsi:type="dcterms:W3CDTF">2010-02-08T18:44:47Z</dcterms:created>
  <dcterms:modified xsi:type="dcterms:W3CDTF">2010-06-07T20:54:18Z</dcterms:modified>
</cp:coreProperties>
</file>