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3"/>
  </p:notesMasterIdLst>
  <p:sldIdLst>
    <p:sldId id="258" r:id="rId2"/>
    <p:sldId id="284" r:id="rId3"/>
    <p:sldId id="286" r:id="rId4"/>
    <p:sldId id="270" r:id="rId5"/>
    <p:sldId id="269" r:id="rId6"/>
    <p:sldId id="268" r:id="rId7"/>
    <p:sldId id="275" r:id="rId8"/>
    <p:sldId id="267" r:id="rId9"/>
    <p:sldId id="266" r:id="rId10"/>
    <p:sldId id="265" r:id="rId11"/>
    <p:sldId id="264" r:id="rId12"/>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294171"/>
    <a:srgbClr val="5469A2"/>
    <a:srgbClr val="40949A"/>
    <a:srgbClr val="0000CC"/>
    <a:srgbClr val="FF3300"/>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08" autoAdjust="0"/>
  </p:normalViewPr>
  <p:slideViewPr>
    <p:cSldViewPr>
      <p:cViewPr>
        <p:scale>
          <a:sx n="66" d="100"/>
          <a:sy n="66" d="100"/>
        </p:scale>
        <p:origin x="-1290" y="-678"/>
      </p:cViewPr>
      <p:guideLst>
        <p:guide orient="horz" pos="4224"/>
        <p:guide pos="1536"/>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vl1pPr>
          </a:lstStyle>
          <a:p>
            <a:pPr>
              <a:defRPr/>
            </a:pPr>
            <a:endParaRPr lang="en-US"/>
          </a:p>
        </p:txBody>
      </p:sp>
      <p:sp>
        <p:nvSpPr>
          <p:cNvPr id="2150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pPr>
              <a:defRPr/>
            </a:pPr>
            <a:fld id="{76CFE663-AAB4-4044-8E31-597E4F9F0B5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t>June 15, </a:t>
            </a:r>
            <a:r>
              <a:rPr lang="en-US" dirty="0"/>
              <a:t>2010</a:t>
            </a: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a:t>ERCOT Board of Directors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June 15, </a:t>
            </a:r>
            <a:r>
              <a:rPr lang="en-US" dirty="0"/>
              <a:t>2010</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June 15, </a:t>
            </a:r>
            <a:r>
              <a:rPr lang="en-US" dirty="0"/>
              <a:t>2010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June 15, </a:t>
            </a:r>
            <a:r>
              <a:rPr lang="en-US" dirty="0"/>
              <a:t>2010</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June 15, </a:t>
            </a:r>
            <a:r>
              <a:rPr lang="en-US" dirty="0"/>
              <a:t>2010</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smtClean="0"/>
              <a:t>June 15, </a:t>
            </a:r>
            <a:r>
              <a:rPr lang="en-US" dirty="0"/>
              <a:t>2010</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9" name="Rectangle 4"/>
          <p:cNvSpPr>
            <a:spLocks noGrp="1" noChangeArrowheads="1"/>
          </p:cNvSpPr>
          <p:nvPr>
            <p:ph type="dt" sz="half" idx="12"/>
          </p:nvPr>
        </p:nvSpPr>
        <p:spPr>
          <a:ln/>
        </p:spPr>
        <p:txBody>
          <a:bodyPr/>
          <a:lstStyle>
            <a:lvl1pPr>
              <a:defRPr/>
            </a:lvl1pPr>
          </a:lstStyle>
          <a:p>
            <a:pPr>
              <a:defRPr/>
            </a:pPr>
            <a:r>
              <a:rPr lang="en-US" dirty="0" smtClean="0"/>
              <a:t>June 15, </a:t>
            </a:r>
            <a:r>
              <a:rPr lang="en-US" dirty="0"/>
              <a:t>2010</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5" name="Rectangle 4"/>
          <p:cNvSpPr>
            <a:spLocks noGrp="1" noChangeArrowheads="1"/>
          </p:cNvSpPr>
          <p:nvPr>
            <p:ph type="dt" sz="half" idx="12"/>
          </p:nvPr>
        </p:nvSpPr>
        <p:spPr>
          <a:ln/>
        </p:spPr>
        <p:txBody>
          <a:bodyPr/>
          <a:lstStyle>
            <a:lvl1pPr>
              <a:defRPr/>
            </a:lvl1pPr>
          </a:lstStyle>
          <a:p>
            <a:pPr>
              <a:defRPr/>
            </a:pPr>
            <a:r>
              <a:rPr lang="en-US" dirty="0" smtClean="0"/>
              <a:t>June 15, </a:t>
            </a:r>
            <a:r>
              <a:rPr lang="en-US" dirty="0"/>
              <a:t>2010</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4" name="Rectangle 4"/>
          <p:cNvSpPr>
            <a:spLocks noGrp="1" noChangeArrowheads="1"/>
          </p:cNvSpPr>
          <p:nvPr>
            <p:ph type="dt" sz="half" idx="12"/>
          </p:nvPr>
        </p:nvSpPr>
        <p:spPr>
          <a:ln/>
        </p:spPr>
        <p:txBody>
          <a:bodyPr/>
          <a:lstStyle>
            <a:lvl1pPr>
              <a:defRPr/>
            </a:lvl1pPr>
          </a:lstStyle>
          <a:p>
            <a:pPr>
              <a:defRPr/>
            </a:pPr>
            <a:r>
              <a:rPr lang="en-US" dirty="0" smtClean="0"/>
              <a:t>June 15, </a:t>
            </a:r>
            <a:r>
              <a:rPr lang="en-US" dirty="0"/>
              <a:t>2010</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smtClean="0"/>
              <a:t>June 15, </a:t>
            </a:r>
            <a:r>
              <a:rPr lang="en-US" dirty="0"/>
              <a:t>2010</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ERCOT Board of Directors</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smtClean="0"/>
              <a:t>June 15, </a:t>
            </a:r>
            <a:r>
              <a:rPr lang="en-US" dirty="0"/>
              <a:t>2010</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EA109CD-0CE8-4E67-A0F2-82C2605B44D6}"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userDrawn="1"/>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ERCOT Board of Directors</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dirty="0" smtClean="0"/>
              <a:t>June 15, </a:t>
            </a:r>
            <a:r>
              <a:rPr lang="en-US" dirty="0"/>
              <a:t>2010</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D2989BAF-C2AA-45EC-8156-C20218F5086D}"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4056"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0"/>
          <p:cNvSpPr>
            <a:spLocks noGrp="1" noChangeArrowheads="1"/>
          </p:cNvSpPr>
          <p:nvPr>
            <p:ph type="dt" sz="quarter" idx="10"/>
          </p:nvPr>
        </p:nvSpPr>
        <p:spPr>
          <a:noFill/>
        </p:spPr>
        <p:txBody>
          <a:bodyPr/>
          <a:lstStyle/>
          <a:p>
            <a:r>
              <a:rPr lang="en-US" dirty="0" smtClean="0"/>
              <a:t>June </a:t>
            </a:r>
            <a:r>
              <a:rPr lang="en-US" dirty="0" smtClean="0"/>
              <a:t>2010</a:t>
            </a:r>
            <a:endParaRPr lang="en-US" dirty="0" smtClean="0"/>
          </a:p>
        </p:txBody>
      </p:sp>
      <p:sp>
        <p:nvSpPr>
          <p:cNvPr id="3075" name="Rectangle 15"/>
          <p:cNvSpPr>
            <a:spLocks noGrp="1" noChangeArrowheads="1"/>
          </p:cNvSpPr>
          <p:nvPr>
            <p:ph type="ftr" sz="quarter" idx="11"/>
          </p:nvPr>
        </p:nvSpPr>
        <p:spPr>
          <a:noFill/>
        </p:spPr>
        <p:txBody>
          <a:bodyPr/>
          <a:lstStyle/>
          <a:p>
            <a:r>
              <a:rPr lang="en-US" dirty="0" smtClean="0"/>
              <a:t>COPS/RMS</a:t>
            </a:r>
            <a:endParaRPr lang="en-US" dirty="0" smtClean="0"/>
          </a:p>
        </p:txBody>
      </p:sp>
      <p:sp>
        <p:nvSpPr>
          <p:cNvPr id="3076" name="Rectangle 18"/>
          <p:cNvSpPr>
            <a:spLocks noGrp="1" noChangeArrowheads="1"/>
          </p:cNvSpPr>
          <p:nvPr>
            <p:ph type="ctrTitle"/>
          </p:nvPr>
        </p:nvSpPr>
        <p:spPr>
          <a:xfrm>
            <a:off x="2333625" y="1905000"/>
            <a:ext cx="6019800" cy="1238250"/>
          </a:xfrm>
        </p:spPr>
        <p:txBody>
          <a:bodyPr/>
          <a:lstStyle/>
          <a:p>
            <a:pPr eaLnBrk="1" hangingPunct="1"/>
            <a:r>
              <a:rPr lang="en-US" dirty="0" smtClean="0"/>
              <a:t>Information Technology Report</a:t>
            </a:r>
          </a:p>
        </p:txBody>
      </p:sp>
      <p:sp>
        <p:nvSpPr>
          <p:cNvPr id="3077" name="Rectangle 20"/>
          <p:cNvSpPr>
            <a:spLocks noGrp="1" noChangeArrowheads="1"/>
          </p:cNvSpPr>
          <p:nvPr>
            <p:ph type="subTitle" idx="1"/>
          </p:nvPr>
        </p:nvSpPr>
        <p:spPr/>
        <p:txBody>
          <a:bodyPr/>
          <a:lstStyle/>
          <a:p>
            <a:pPr eaLnBrk="1" hangingPunct="1"/>
            <a:r>
              <a:rPr lang="en-US" dirty="0" smtClean="0"/>
              <a:t>Trey Felton</a:t>
            </a:r>
          </a:p>
          <a:p>
            <a:pPr eaLnBrk="1" hangingPunct="1"/>
            <a:r>
              <a:rPr lang="en-US" dirty="0" smtClean="0"/>
              <a:t>Manager, IT Administration</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4"/>
          <p:cNvSpPr>
            <a:spLocks noGrp="1"/>
          </p:cNvSpPr>
          <p:nvPr>
            <p:ph type="ftr" sz="quarter" idx="11"/>
          </p:nvPr>
        </p:nvSpPr>
        <p:spPr>
          <a:noFill/>
        </p:spPr>
        <p:txBody>
          <a:bodyPr/>
          <a:lstStyle/>
          <a:p>
            <a:r>
              <a:rPr lang="en-US" smtClean="0"/>
              <a:t>ERCOT Board of Directors</a:t>
            </a:r>
          </a:p>
        </p:txBody>
      </p:sp>
      <p:sp>
        <p:nvSpPr>
          <p:cNvPr id="12292" name="Rectangle 2"/>
          <p:cNvSpPr>
            <a:spLocks noGrp="1" noChangeArrowheads="1"/>
          </p:cNvSpPr>
          <p:nvPr>
            <p:ph type="title"/>
          </p:nvPr>
        </p:nvSpPr>
        <p:spPr/>
        <p:txBody>
          <a:bodyPr/>
          <a:lstStyle/>
          <a:p>
            <a:pPr eaLnBrk="1" hangingPunct="1"/>
            <a:r>
              <a:rPr lang="en-US" smtClean="0"/>
              <a:t>TML Report Explorer Availability Summary</a:t>
            </a:r>
          </a:p>
        </p:txBody>
      </p:sp>
      <p:sp>
        <p:nvSpPr>
          <p:cNvPr id="6" name="Date Placeholder 5"/>
          <p:cNvSpPr>
            <a:spLocks noGrp="1"/>
          </p:cNvSpPr>
          <p:nvPr>
            <p:ph type="dt" sz="quarter" idx="12"/>
          </p:nvPr>
        </p:nvSpPr>
        <p:spPr>
          <a:xfrm>
            <a:off x="1143000" y="6457950"/>
            <a:ext cx="2133600" cy="476250"/>
          </a:xfrm>
          <a:noFill/>
        </p:spPr>
        <p:txBody>
          <a:bodyPr/>
          <a:lstStyle/>
          <a:p>
            <a:r>
              <a:rPr lang="en-US" dirty="0" smtClean="0"/>
              <a:t>June 15, 2010</a:t>
            </a:r>
          </a:p>
        </p:txBody>
      </p:sp>
      <p:pic>
        <p:nvPicPr>
          <p:cNvPr id="7170" name="Picture 2"/>
          <p:cNvPicPr>
            <a:picLocks noChangeAspect="1" noChangeArrowheads="1"/>
          </p:cNvPicPr>
          <p:nvPr/>
        </p:nvPicPr>
        <p:blipFill>
          <a:blip r:embed="rId2" cstate="print"/>
          <a:srcRect/>
          <a:stretch>
            <a:fillRect/>
          </a:stretch>
        </p:blipFill>
        <p:spPr bwMode="auto">
          <a:xfrm>
            <a:off x="990601" y="818898"/>
            <a:ext cx="7315199" cy="533775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4"/>
          <p:cNvSpPr>
            <a:spLocks noGrp="1"/>
          </p:cNvSpPr>
          <p:nvPr>
            <p:ph type="ftr" sz="quarter" idx="11"/>
          </p:nvPr>
        </p:nvSpPr>
        <p:spPr>
          <a:noFill/>
        </p:spPr>
        <p:txBody>
          <a:bodyPr/>
          <a:lstStyle/>
          <a:p>
            <a:r>
              <a:rPr lang="en-US" smtClean="0"/>
              <a:t>ERCOT Board of Directors</a:t>
            </a:r>
          </a:p>
        </p:txBody>
      </p:sp>
      <p:sp>
        <p:nvSpPr>
          <p:cNvPr id="13316" name="Rectangle 2"/>
          <p:cNvSpPr>
            <a:spLocks noGrp="1" noChangeArrowheads="1"/>
          </p:cNvSpPr>
          <p:nvPr>
            <p:ph type="title"/>
          </p:nvPr>
        </p:nvSpPr>
        <p:spPr/>
        <p:txBody>
          <a:bodyPr/>
          <a:lstStyle/>
          <a:p>
            <a:pPr eaLnBrk="1" hangingPunct="1"/>
            <a:r>
              <a:rPr lang="en-US" smtClean="0"/>
              <a:t>Retail API Availability Summary</a:t>
            </a:r>
          </a:p>
        </p:txBody>
      </p:sp>
      <p:sp>
        <p:nvSpPr>
          <p:cNvPr id="6" name="Date Placeholder 5"/>
          <p:cNvSpPr>
            <a:spLocks noGrp="1"/>
          </p:cNvSpPr>
          <p:nvPr>
            <p:ph type="dt" sz="quarter" idx="12"/>
          </p:nvPr>
        </p:nvSpPr>
        <p:spPr>
          <a:xfrm>
            <a:off x="1143000" y="6457950"/>
            <a:ext cx="2133600" cy="476250"/>
          </a:xfrm>
          <a:noFill/>
        </p:spPr>
        <p:txBody>
          <a:bodyPr/>
          <a:lstStyle/>
          <a:p>
            <a:r>
              <a:rPr lang="en-US" dirty="0" smtClean="0"/>
              <a:t>June 15, 2010</a:t>
            </a:r>
          </a:p>
        </p:txBody>
      </p:sp>
      <p:pic>
        <p:nvPicPr>
          <p:cNvPr id="8199" name="Picture 7"/>
          <p:cNvPicPr>
            <a:picLocks noChangeAspect="1" noChangeArrowheads="1"/>
          </p:cNvPicPr>
          <p:nvPr/>
        </p:nvPicPr>
        <p:blipFill>
          <a:blip r:embed="rId2" cstate="print"/>
          <a:srcRect/>
          <a:stretch>
            <a:fillRect/>
          </a:stretch>
        </p:blipFill>
        <p:spPr bwMode="auto">
          <a:xfrm>
            <a:off x="979136" y="838199"/>
            <a:ext cx="7402864" cy="534471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oter Placeholder 4"/>
          <p:cNvSpPr>
            <a:spLocks noGrp="1"/>
          </p:cNvSpPr>
          <p:nvPr>
            <p:ph type="ftr" sz="quarter" idx="11"/>
          </p:nvPr>
        </p:nvSpPr>
        <p:spPr>
          <a:noFill/>
        </p:spPr>
        <p:txBody>
          <a:bodyPr/>
          <a:lstStyle/>
          <a:p>
            <a:r>
              <a:rPr lang="en-US" smtClean="0"/>
              <a:t>ERCOT Board of Directors</a:t>
            </a:r>
          </a:p>
        </p:txBody>
      </p:sp>
      <p:sp>
        <p:nvSpPr>
          <p:cNvPr id="5124" name="Rectangle 2"/>
          <p:cNvSpPr>
            <a:spLocks noGrp="1" noChangeArrowheads="1"/>
          </p:cNvSpPr>
          <p:nvPr>
            <p:ph type="title"/>
          </p:nvPr>
        </p:nvSpPr>
        <p:spPr/>
        <p:txBody>
          <a:bodyPr/>
          <a:lstStyle/>
          <a:p>
            <a:pPr eaLnBrk="1" hangingPunct="1"/>
            <a:r>
              <a:rPr lang="en-US" dirty="0" smtClean="0"/>
              <a:t>Agenda and Commentary (continued)</a:t>
            </a:r>
          </a:p>
        </p:txBody>
      </p:sp>
      <p:sp>
        <p:nvSpPr>
          <p:cNvPr id="5125" name="Rectangle 3"/>
          <p:cNvSpPr>
            <a:spLocks noGrp="1" noChangeArrowheads="1"/>
          </p:cNvSpPr>
          <p:nvPr>
            <p:ph type="body" idx="1"/>
          </p:nvPr>
        </p:nvSpPr>
        <p:spPr>
          <a:xfrm>
            <a:off x="457200" y="838200"/>
            <a:ext cx="8229600" cy="5334000"/>
          </a:xfrm>
        </p:spPr>
        <p:txBody>
          <a:bodyPr/>
          <a:lstStyle/>
          <a:p>
            <a:pPr>
              <a:spcBef>
                <a:spcPts val="400"/>
              </a:spcBef>
              <a:buFont typeface="Wingdings" pitchFamily="2" charset="2"/>
              <a:buChar char="§"/>
            </a:pPr>
            <a:endParaRPr lang="en-US" sz="1400" dirty="0" smtClean="0"/>
          </a:p>
          <a:p>
            <a:pPr>
              <a:spcBef>
                <a:spcPts val="400"/>
              </a:spcBef>
              <a:buFont typeface="Wingdings" pitchFamily="2" charset="2"/>
              <a:buChar char="§"/>
            </a:pPr>
            <a:r>
              <a:rPr lang="en-US" sz="1400" dirty="0" smtClean="0"/>
              <a:t>Retail transaction processing </a:t>
            </a:r>
            <a:r>
              <a:rPr lang="en-US" sz="1400" dirty="0" smtClean="0"/>
              <a:t>unplanned outages  </a:t>
            </a:r>
            <a:endParaRPr lang="en-US" sz="1400" dirty="0" smtClean="0"/>
          </a:p>
          <a:p>
            <a:pPr lvl="1">
              <a:spcBef>
                <a:spcPts val="400"/>
              </a:spcBef>
              <a:buFont typeface="Courier New" pitchFamily="49" charset="0"/>
              <a:buChar char="o"/>
            </a:pPr>
            <a:r>
              <a:rPr lang="en-US" sz="1400" b="0" dirty="0" smtClean="0"/>
              <a:t>5/2 (166 Minutes) –  A server was started incorrectly during system restoration after the prior weekend’s planed maintenance effort, causing outage of the application.  Application services were restarted correctly to resolve the issue.  </a:t>
            </a:r>
          </a:p>
          <a:p>
            <a:pPr lvl="1">
              <a:spcBef>
                <a:spcPts val="400"/>
              </a:spcBef>
              <a:buFont typeface="Courier New" pitchFamily="49" charset="0"/>
              <a:buChar char="o"/>
            </a:pPr>
            <a:endParaRPr lang="en-US" sz="1400" b="0" dirty="0" smtClean="0"/>
          </a:p>
          <a:p>
            <a:pPr lvl="1">
              <a:spcBef>
                <a:spcPts val="400"/>
              </a:spcBef>
              <a:buFont typeface="Courier New" pitchFamily="49" charset="0"/>
              <a:buChar char="o"/>
            </a:pPr>
            <a:r>
              <a:rPr lang="en-US" sz="1400" b="0" dirty="0" smtClean="0"/>
              <a:t>5/7 (315 Minutes) – Disk space constraints during an EDI archiving process caused transaction failure resulting in outage of the application. Files were purged to retrieve disk space and monitoring was implemented to generate advance alerts. Also vendor has been contacted for a permanent resolution.  </a:t>
            </a:r>
          </a:p>
          <a:p>
            <a:pPr lvl="1">
              <a:spcBef>
                <a:spcPts val="400"/>
              </a:spcBef>
              <a:buFont typeface="Courier New" pitchFamily="49" charset="0"/>
              <a:buChar char="o"/>
            </a:pPr>
            <a:endParaRPr lang="en-US" sz="1400" b="0" dirty="0" smtClean="0"/>
          </a:p>
          <a:p>
            <a:pPr lvl="1">
              <a:spcBef>
                <a:spcPts val="400"/>
              </a:spcBef>
              <a:buFont typeface="Courier New" pitchFamily="49" charset="0"/>
              <a:buChar char="o"/>
            </a:pPr>
            <a:r>
              <a:rPr lang="en-US" sz="1400" b="0" dirty="0" smtClean="0"/>
              <a:t>5/25 (179 Minutes) – A troubleshooting effort to enhance batch job performance on 5/24 caused incorrect closure of the day’s batch run, resulting in batch restart failure on 5/25. The issue was resolved by Database performance tuning and reset of the batch job. </a:t>
            </a:r>
          </a:p>
          <a:p>
            <a:pPr lvl="1">
              <a:spcBef>
                <a:spcPts val="400"/>
              </a:spcBef>
              <a:buNone/>
            </a:pPr>
            <a:endParaRPr lang="en-US" sz="1400" b="0" dirty="0" smtClean="0"/>
          </a:p>
          <a:p>
            <a:pPr>
              <a:spcBef>
                <a:spcPts val="400"/>
              </a:spcBef>
              <a:buNone/>
            </a:pPr>
            <a:endParaRPr lang="en-US" sz="1400" dirty="0" smtClean="0"/>
          </a:p>
          <a:p>
            <a:pPr eaLnBrk="1" hangingPunct="1">
              <a:spcAft>
                <a:spcPts val="600"/>
              </a:spcAft>
              <a:buFontTx/>
              <a:buNone/>
            </a:pPr>
            <a:endParaRPr lang="en-US" sz="1800" dirty="0" smtClean="0"/>
          </a:p>
          <a:p>
            <a:pPr eaLnBrk="1" hangingPunct="1">
              <a:spcAft>
                <a:spcPts val="600"/>
              </a:spcAft>
              <a:buFontTx/>
              <a:buNone/>
            </a:pPr>
            <a:endParaRPr lang="en-US" sz="1800" dirty="0" smtClean="0"/>
          </a:p>
        </p:txBody>
      </p:sp>
      <p:sp>
        <p:nvSpPr>
          <p:cNvPr id="6" name="Date Placeholder 5"/>
          <p:cNvSpPr txBox="1">
            <a:spLocks/>
          </p:cNvSpPr>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1"/>
                </a:solidFill>
                <a:effectLst/>
                <a:uLnTx/>
                <a:uFillTx/>
                <a:latin typeface="Arial" charset="0"/>
                <a:ea typeface="+mn-ea"/>
                <a:cs typeface="+mn-cs"/>
              </a:rPr>
              <a:t>June 15, 2010</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oter Placeholder 4"/>
          <p:cNvSpPr>
            <a:spLocks noGrp="1"/>
          </p:cNvSpPr>
          <p:nvPr>
            <p:ph type="ftr" sz="quarter" idx="11"/>
          </p:nvPr>
        </p:nvSpPr>
        <p:spPr>
          <a:noFill/>
        </p:spPr>
        <p:txBody>
          <a:bodyPr/>
          <a:lstStyle/>
          <a:p>
            <a:r>
              <a:rPr lang="en-US" dirty="0" smtClean="0"/>
              <a:t>ERCOT Board of Directors</a:t>
            </a:r>
          </a:p>
        </p:txBody>
      </p:sp>
      <p:sp>
        <p:nvSpPr>
          <p:cNvPr id="5124" name="Rectangle 2"/>
          <p:cNvSpPr>
            <a:spLocks noGrp="1" noChangeArrowheads="1"/>
          </p:cNvSpPr>
          <p:nvPr>
            <p:ph type="title"/>
          </p:nvPr>
        </p:nvSpPr>
        <p:spPr/>
        <p:txBody>
          <a:bodyPr/>
          <a:lstStyle/>
          <a:p>
            <a:pPr eaLnBrk="1" hangingPunct="1"/>
            <a:r>
              <a:rPr lang="en-US" dirty="0" smtClean="0"/>
              <a:t>Agenda and Commentary (continued)</a:t>
            </a:r>
          </a:p>
        </p:txBody>
      </p:sp>
      <p:sp>
        <p:nvSpPr>
          <p:cNvPr id="5125" name="Rectangle 3"/>
          <p:cNvSpPr>
            <a:spLocks noGrp="1" noChangeArrowheads="1"/>
          </p:cNvSpPr>
          <p:nvPr>
            <p:ph type="body" idx="1"/>
          </p:nvPr>
        </p:nvSpPr>
        <p:spPr>
          <a:xfrm>
            <a:off x="457200" y="838200"/>
            <a:ext cx="8229600" cy="5334000"/>
          </a:xfrm>
        </p:spPr>
        <p:txBody>
          <a:bodyPr/>
          <a:lstStyle/>
          <a:p>
            <a:pPr eaLnBrk="1" hangingPunct="1">
              <a:spcAft>
                <a:spcPts val="600"/>
              </a:spcAft>
              <a:buFontTx/>
              <a:buNone/>
            </a:pPr>
            <a:r>
              <a:rPr lang="en-US" sz="1800" dirty="0" smtClean="0"/>
              <a:t>Highlights</a:t>
            </a:r>
            <a:endParaRPr lang="en-US" sz="1400" dirty="0" smtClean="0"/>
          </a:p>
          <a:p>
            <a:pPr>
              <a:buFont typeface="Wingdings" pitchFamily="2" charset="2"/>
              <a:buChar char="§"/>
            </a:pPr>
            <a:r>
              <a:rPr lang="en-US" sz="1400" dirty="0" smtClean="0"/>
              <a:t>Texas Market Link (TML) and TML Report Explorer unplanned outages: </a:t>
            </a:r>
            <a:r>
              <a:rPr lang="en-US" sz="1400" b="0" dirty="0" smtClean="0"/>
              <a:t>Enterprise Application Integration (EAI) services became unresponsive causing application failure on 5/6 (36 Minutes), 5/12 (110 Minutes), 5/13 (28 Minutes) and 5/17 (121 Minutes).  Application changes made during the prior planned release effort caused  Database performance issues leading to EAI response failure.  EAI services were recycled to restore the application.  As a full resolution, application changes were rolled back; fixes to the changes are currently in testing phase. </a:t>
            </a:r>
          </a:p>
          <a:p>
            <a:pPr>
              <a:buFont typeface="Wingdings" pitchFamily="2" charset="2"/>
              <a:buChar char="§"/>
            </a:pPr>
            <a:endParaRPr lang="en-US" sz="1400" dirty="0" smtClean="0"/>
          </a:p>
          <a:p>
            <a:pPr>
              <a:buFont typeface="Wingdings" pitchFamily="2" charset="2"/>
              <a:buChar char="§"/>
            </a:pPr>
            <a:r>
              <a:rPr lang="en-US" sz="1400" dirty="0" smtClean="0"/>
              <a:t>TML Report Explorer Degradation:</a:t>
            </a:r>
            <a:r>
              <a:rPr lang="en-US" sz="1400" b="0" dirty="0" smtClean="0"/>
              <a:t> Database configuration changes during the prior weekend’s planned maintenance effort caused performance degradation of TML Report Explorer on 5/2 for 734 Minutes.  Configuration was rectified to resolve the issue. </a:t>
            </a:r>
          </a:p>
          <a:p>
            <a:pPr>
              <a:spcBef>
                <a:spcPts val="400"/>
              </a:spcBef>
              <a:buNone/>
            </a:pPr>
            <a:endParaRPr lang="en-US" sz="1400" b="0" dirty="0" smtClean="0">
              <a:solidFill>
                <a:srgbClr val="FF0000"/>
              </a:solidFill>
            </a:endParaRPr>
          </a:p>
          <a:p>
            <a:pPr lvl="1">
              <a:spcBef>
                <a:spcPts val="400"/>
              </a:spcBef>
              <a:buNone/>
            </a:pPr>
            <a:endParaRPr lang="en-US" sz="1400" b="0" dirty="0" smtClean="0"/>
          </a:p>
          <a:p>
            <a:pPr>
              <a:spcBef>
                <a:spcPts val="400"/>
              </a:spcBef>
              <a:buNone/>
            </a:pPr>
            <a:endParaRPr lang="en-US" sz="1400" dirty="0" smtClean="0"/>
          </a:p>
          <a:p>
            <a:pPr eaLnBrk="1" hangingPunct="1">
              <a:spcAft>
                <a:spcPts val="600"/>
              </a:spcAft>
              <a:buFontTx/>
              <a:buNone/>
            </a:pPr>
            <a:endParaRPr lang="en-US" sz="1800" dirty="0" smtClean="0"/>
          </a:p>
          <a:p>
            <a:pPr eaLnBrk="1" hangingPunct="1">
              <a:spcAft>
                <a:spcPts val="600"/>
              </a:spcAft>
              <a:buFontTx/>
              <a:buNone/>
            </a:pPr>
            <a:endParaRPr lang="en-US" sz="1800" dirty="0" smtClean="0"/>
          </a:p>
        </p:txBody>
      </p:sp>
      <p:sp>
        <p:nvSpPr>
          <p:cNvPr id="6" name="Date Placeholder 5"/>
          <p:cNvSpPr txBox="1">
            <a:spLocks/>
          </p:cNvSpPr>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1"/>
                </a:solidFill>
                <a:effectLst/>
                <a:uLnTx/>
                <a:uFillTx/>
                <a:latin typeface="Arial" charset="0"/>
                <a:ea typeface="+mn-ea"/>
                <a:cs typeface="+mn-cs"/>
              </a:rPr>
              <a:t>June 15, 2010</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4"/>
          <p:cNvSpPr>
            <a:spLocks noGrp="1"/>
          </p:cNvSpPr>
          <p:nvPr>
            <p:ph type="ftr" sz="quarter" idx="11"/>
          </p:nvPr>
        </p:nvSpPr>
        <p:spPr>
          <a:noFill/>
        </p:spPr>
        <p:txBody>
          <a:bodyPr/>
          <a:lstStyle/>
          <a:p>
            <a:r>
              <a:rPr lang="en-US" smtClean="0"/>
              <a:t>ERCOT Board of Directors</a:t>
            </a:r>
          </a:p>
        </p:txBody>
      </p:sp>
      <p:sp>
        <p:nvSpPr>
          <p:cNvPr id="6148" name="Rectangle 2"/>
          <p:cNvSpPr>
            <a:spLocks noGrp="1" noChangeArrowheads="1"/>
          </p:cNvSpPr>
          <p:nvPr>
            <p:ph type="title"/>
          </p:nvPr>
        </p:nvSpPr>
        <p:spPr/>
        <p:txBody>
          <a:bodyPr/>
          <a:lstStyle/>
          <a:p>
            <a:pPr eaLnBrk="1" hangingPunct="1"/>
            <a:r>
              <a:rPr lang="en-US" smtClean="0"/>
              <a:t>2010 Net Service Availability</a:t>
            </a:r>
          </a:p>
        </p:txBody>
      </p:sp>
      <p:sp>
        <p:nvSpPr>
          <p:cNvPr id="6" name="Date Placeholder 5"/>
          <p:cNvSpPr>
            <a:spLocks noGrp="1"/>
          </p:cNvSpPr>
          <p:nvPr>
            <p:ph type="dt" sz="quarter" idx="12"/>
          </p:nvPr>
        </p:nvSpPr>
        <p:spPr>
          <a:xfrm>
            <a:off x="1143000" y="6457950"/>
            <a:ext cx="2133600" cy="476250"/>
          </a:xfrm>
          <a:noFill/>
        </p:spPr>
        <p:txBody>
          <a:bodyPr/>
          <a:lstStyle/>
          <a:p>
            <a:r>
              <a:rPr lang="en-US" dirty="0" smtClean="0"/>
              <a:t>June 15, 2010</a:t>
            </a:r>
          </a:p>
        </p:txBody>
      </p:sp>
      <p:pic>
        <p:nvPicPr>
          <p:cNvPr id="1026" name="Picture 2"/>
          <p:cNvPicPr>
            <a:picLocks noChangeAspect="1" noChangeArrowheads="1"/>
          </p:cNvPicPr>
          <p:nvPr/>
        </p:nvPicPr>
        <p:blipFill>
          <a:blip r:embed="rId2" cstate="print"/>
          <a:srcRect/>
          <a:stretch>
            <a:fillRect/>
          </a:stretch>
        </p:blipFill>
        <p:spPr bwMode="auto">
          <a:xfrm>
            <a:off x="457200" y="838200"/>
            <a:ext cx="8203077" cy="4724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4"/>
          <p:cNvSpPr>
            <a:spLocks noGrp="1"/>
          </p:cNvSpPr>
          <p:nvPr>
            <p:ph type="ftr" sz="quarter" idx="11"/>
          </p:nvPr>
        </p:nvSpPr>
        <p:spPr>
          <a:noFill/>
        </p:spPr>
        <p:txBody>
          <a:bodyPr/>
          <a:lstStyle/>
          <a:p>
            <a:r>
              <a:rPr lang="en-US" smtClean="0"/>
              <a:t>ERCOT Board of Directors</a:t>
            </a:r>
          </a:p>
        </p:txBody>
      </p:sp>
      <p:sp>
        <p:nvSpPr>
          <p:cNvPr id="7172" name="Rectangle 2"/>
          <p:cNvSpPr>
            <a:spLocks noGrp="1" noChangeArrowheads="1"/>
          </p:cNvSpPr>
          <p:nvPr>
            <p:ph type="title"/>
          </p:nvPr>
        </p:nvSpPr>
        <p:spPr/>
        <p:txBody>
          <a:bodyPr/>
          <a:lstStyle/>
          <a:p>
            <a:pPr eaLnBrk="1" hangingPunct="1"/>
            <a:r>
              <a:rPr lang="en-US" dirty="0" smtClean="0"/>
              <a:t>May 2010 Net Service Availability</a:t>
            </a:r>
          </a:p>
        </p:txBody>
      </p:sp>
      <p:sp>
        <p:nvSpPr>
          <p:cNvPr id="6" name="Date Placeholder 5"/>
          <p:cNvSpPr>
            <a:spLocks noGrp="1"/>
          </p:cNvSpPr>
          <p:nvPr>
            <p:ph type="dt" sz="quarter" idx="12"/>
          </p:nvPr>
        </p:nvSpPr>
        <p:spPr>
          <a:xfrm>
            <a:off x="1143000" y="6457950"/>
            <a:ext cx="2133600" cy="476250"/>
          </a:xfrm>
          <a:noFill/>
        </p:spPr>
        <p:txBody>
          <a:bodyPr/>
          <a:lstStyle/>
          <a:p>
            <a:r>
              <a:rPr lang="en-US" dirty="0" smtClean="0"/>
              <a:t>June 15, 2010</a:t>
            </a:r>
          </a:p>
        </p:txBody>
      </p:sp>
      <p:pic>
        <p:nvPicPr>
          <p:cNvPr id="2050" name="Picture 2"/>
          <p:cNvPicPr>
            <a:picLocks noChangeAspect="1" noChangeArrowheads="1"/>
          </p:cNvPicPr>
          <p:nvPr/>
        </p:nvPicPr>
        <p:blipFill>
          <a:blip r:embed="rId2" cstate="print"/>
          <a:srcRect/>
          <a:stretch>
            <a:fillRect/>
          </a:stretch>
        </p:blipFill>
        <p:spPr bwMode="auto">
          <a:xfrm>
            <a:off x="533400" y="838200"/>
            <a:ext cx="8001278" cy="46859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4"/>
          <p:cNvSpPr>
            <a:spLocks noGrp="1"/>
          </p:cNvSpPr>
          <p:nvPr>
            <p:ph type="ftr" sz="quarter" idx="11"/>
          </p:nvPr>
        </p:nvSpPr>
        <p:spPr>
          <a:noFill/>
        </p:spPr>
        <p:txBody>
          <a:bodyPr/>
          <a:lstStyle/>
          <a:p>
            <a:r>
              <a:rPr lang="en-US" smtClean="0"/>
              <a:t>ERCOT Board of Directors</a:t>
            </a:r>
          </a:p>
        </p:txBody>
      </p:sp>
      <p:sp>
        <p:nvSpPr>
          <p:cNvPr id="8196" name="Rectangle 2"/>
          <p:cNvSpPr>
            <a:spLocks noGrp="1" noChangeArrowheads="1"/>
          </p:cNvSpPr>
          <p:nvPr>
            <p:ph type="title"/>
          </p:nvPr>
        </p:nvSpPr>
        <p:spPr/>
        <p:txBody>
          <a:bodyPr/>
          <a:lstStyle/>
          <a:p>
            <a:pPr eaLnBrk="1" hangingPunct="1"/>
            <a:r>
              <a:rPr lang="en-US" smtClean="0"/>
              <a:t>Retail Transaction Processing Availability Summary</a:t>
            </a:r>
          </a:p>
        </p:txBody>
      </p:sp>
      <p:sp>
        <p:nvSpPr>
          <p:cNvPr id="6" name="Date Placeholder 5"/>
          <p:cNvSpPr>
            <a:spLocks noGrp="1"/>
          </p:cNvSpPr>
          <p:nvPr>
            <p:ph type="dt" sz="quarter" idx="12"/>
          </p:nvPr>
        </p:nvSpPr>
        <p:spPr>
          <a:xfrm>
            <a:off x="1143000" y="6457950"/>
            <a:ext cx="2133600" cy="476250"/>
          </a:xfrm>
          <a:noFill/>
        </p:spPr>
        <p:txBody>
          <a:bodyPr/>
          <a:lstStyle/>
          <a:p>
            <a:r>
              <a:rPr lang="en-US" dirty="0" smtClean="0"/>
              <a:t>June 15, 2010</a:t>
            </a:r>
          </a:p>
        </p:txBody>
      </p:sp>
      <p:pic>
        <p:nvPicPr>
          <p:cNvPr id="3074" name="Picture 2"/>
          <p:cNvPicPr>
            <a:picLocks noChangeAspect="1" noChangeArrowheads="1"/>
          </p:cNvPicPr>
          <p:nvPr/>
        </p:nvPicPr>
        <p:blipFill>
          <a:blip r:embed="rId2" cstate="print"/>
          <a:srcRect/>
          <a:stretch>
            <a:fillRect/>
          </a:stretch>
        </p:blipFill>
        <p:spPr bwMode="auto">
          <a:xfrm>
            <a:off x="593885" y="811663"/>
            <a:ext cx="7940515" cy="51750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4"/>
          <p:cNvSpPr>
            <a:spLocks noGrp="1"/>
          </p:cNvSpPr>
          <p:nvPr>
            <p:ph type="ftr" sz="quarter" idx="11"/>
          </p:nvPr>
        </p:nvSpPr>
        <p:spPr>
          <a:noFill/>
        </p:spPr>
        <p:txBody>
          <a:bodyPr/>
          <a:lstStyle/>
          <a:p>
            <a:r>
              <a:rPr lang="en-US" smtClean="0"/>
              <a:t>ERCOT Board of Directors</a:t>
            </a:r>
          </a:p>
        </p:txBody>
      </p:sp>
      <p:sp>
        <p:nvSpPr>
          <p:cNvPr id="9220" name="Rectangle 2"/>
          <p:cNvSpPr>
            <a:spLocks noGrp="1" noChangeArrowheads="1"/>
          </p:cNvSpPr>
          <p:nvPr>
            <p:ph type="title"/>
          </p:nvPr>
        </p:nvSpPr>
        <p:spPr>
          <a:xfrm>
            <a:off x="152400" y="0"/>
            <a:ext cx="8839200" cy="685800"/>
          </a:xfrm>
        </p:spPr>
        <p:txBody>
          <a:bodyPr/>
          <a:lstStyle/>
          <a:p>
            <a:pPr eaLnBrk="1" hangingPunct="1"/>
            <a:r>
              <a:rPr lang="en-US" smtClean="0"/>
              <a:t>Retail Transaction Processing Availability Summary (contd.)</a:t>
            </a:r>
          </a:p>
        </p:txBody>
      </p:sp>
      <p:sp>
        <p:nvSpPr>
          <p:cNvPr id="6" name="Date Placeholder 5"/>
          <p:cNvSpPr>
            <a:spLocks noGrp="1"/>
          </p:cNvSpPr>
          <p:nvPr>
            <p:ph type="dt" sz="quarter" idx="12"/>
          </p:nvPr>
        </p:nvSpPr>
        <p:spPr>
          <a:xfrm>
            <a:off x="1143000" y="6457950"/>
            <a:ext cx="2133600" cy="476250"/>
          </a:xfrm>
          <a:noFill/>
        </p:spPr>
        <p:txBody>
          <a:bodyPr/>
          <a:lstStyle/>
          <a:p>
            <a:r>
              <a:rPr lang="en-US" dirty="0" smtClean="0"/>
              <a:t>June 15, 2010</a:t>
            </a:r>
          </a:p>
        </p:txBody>
      </p:sp>
      <p:pic>
        <p:nvPicPr>
          <p:cNvPr id="4098" name="Picture 2"/>
          <p:cNvPicPr>
            <a:picLocks noChangeAspect="1" noChangeArrowheads="1"/>
          </p:cNvPicPr>
          <p:nvPr/>
        </p:nvPicPr>
        <p:blipFill>
          <a:blip r:embed="rId2" cstate="print"/>
          <a:srcRect/>
          <a:stretch>
            <a:fillRect/>
          </a:stretch>
        </p:blipFill>
        <p:spPr bwMode="auto">
          <a:xfrm>
            <a:off x="609600" y="819015"/>
            <a:ext cx="7924800" cy="52247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4"/>
          <p:cNvSpPr>
            <a:spLocks noGrp="1"/>
          </p:cNvSpPr>
          <p:nvPr>
            <p:ph type="ftr" sz="quarter" idx="11"/>
          </p:nvPr>
        </p:nvSpPr>
        <p:spPr>
          <a:noFill/>
        </p:spPr>
        <p:txBody>
          <a:bodyPr/>
          <a:lstStyle/>
          <a:p>
            <a:r>
              <a:rPr lang="en-US" dirty="0" smtClean="0"/>
              <a:t>ERCOT Board of Directors</a:t>
            </a:r>
          </a:p>
        </p:txBody>
      </p:sp>
      <p:sp>
        <p:nvSpPr>
          <p:cNvPr id="10244" name="Rectangle 2"/>
          <p:cNvSpPr>
            <a:spLocks noGrp="1" noChangeArrowheads="1"/>
          </p:cNvSpPr>
          <p:nvPr>
            <p:ph type="title"/>
          </p:nvPr>
        </p:nvSpPr>
        <p:spPr/>
        <p:txBody>
          <a:bodyPr/>
          <a:lstStyle/>
          <a:p>
            <a:pPr eaLnBrk="1" hangingPunct="1"/>
            <a:r>
              <a:rPr lang="en-US" smtClean="0"/>
              <a:t>TML Availability Summary</a:t>
            </a:r>
          </a:p>
        </p:txBody>
      </p:sp>
      <p:sp>
        <p:nvSpPr>
          <p:cNvPr id="6" name="Date Placeholder 5"/>
          <p:cNvSpPr>
            <a:spLocks noGrp="1"/>
          </p:cNvSpPr>
          <p:nvPr>
            <p:ph type="dt" sz="quarter" idx="12"/>
          </p:nvPr>
        </p:nvSpPr>
        <p:spPr>
          <a:xfrm>
            <a:off x="1143000" y="6457950"/>
            <a:ext cx="2133600" cy="476250"/>
          </a:xfrm>
          <a:noFill/>
        </p:spPr>
        <p:txBody>
          <a:bodyPr/>
          <a:lstStyle/>
          <a:p>
            <a:r>
              <a:rPr lang="en-US" dirty="0" smtClean="0"/>
              <a:t>June 15, 2010</a:t>
            </a:r>
          </a:p>
        </p:txBody>
      </p:sp>
      <p:pic>
        <p:nvPicPr>
          <p:cNvPr id="5122" name="Picture 2"/>
          <p:cNvPicPr>
            <a:picLocks noChangeAspect="1" noChangeArrowheads="1"/>
          </p:cNvPicPr>
          <p:nvPr/>
        </p:nvPicPr>
        <p:blipFill>
          <a:blip r:embed="rId2" cstate="print"/>
          <a:srcRect/>
          <a:stretch>
            <a:fillRect/>
          </a:stretch>
        </p:blipFill>
        <p:spPr bwMode="auto">
          <a:xfrm>
            <a:off x="1143001" y="865894"/>
            <a:ext cx="7010400" cy="524621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4"/>
          <p:cNvSpPr>
            <a:spLocks noGrp="1"/>
          </p:cNvSpPr>
          <p:nvPr>
            <p:ph type="ftr" sz="quarter" idx="11"/>
          </p:nvPr>
        </p:nvSpPr>
        <p:spPr>
          <a:noFill/>
        </p:spPr>
        <p:txBody>
          <a:bodyPr/>
          <a:lstStyle/>
          <a:p>
            <a:r>
              <a:rPr lang="en-US" smtClean="0"/>
              <a:t>ERCOT Board of Directors</a:t>
            </a:r>
          </a:p>
        </p:txBody>
      </p:sp>
      <p:sp>
        <p:nvSpPr>
          <p:cNvPr id="11268" name="Rectangle 2"/>
          <p:cNvSpPr>
            <a:spLocks noGrp="1" noChangeArrowheads="1"/>
          </p:cNvSpPr>
          <p:nvPr>
            <p:ph type="title"/>
          </p:nvPr>
        </p:nvSpPr>
        <p:spPr/>
        <p:txBody>
          <a:bodyPr/>
          <a:lstStyle/>
          <a:p>
            <a:pPr eaLnBrk="1" hangingPunct="1"/>
            <a:r>
              <a:rPr lang="en-US" dirty="0" smtClean="0"/>
              <a:t>MarkeTrak Availability Summary</a:t>
            </a:r>
          </a:p>
        </p:txBody>
      </p:sp>
      <p:sp>
        <p:nvSpPr>
          <p:cNvPr id="6" name="Date Placeholder 5"/>
          <p:cNvSpPr>
            <a:spLocks noGrp="1"/>
          </p:cNvSpPr>
          <p:nvPr>
            <p:ph type="dt" sz="quarter" idx="12"/>
          </p:nvPr>
        </p:nvSpPr>
        <p:spPr>
          <a:xfrm>
            <a:off x="1143000" y="6457950"/>
            <a:ext cx="2133600" cy="476250"/>
          </a:xfrm>
          <a:noFill/>
        </p:spPr>
        <p:txBody>
          <a:bodyPr/>
          <a:lstStyle/>
          <a:p>
            <a:r>
              <a:rPr lang="en-US" dirty="0" smtClean="0"/>
              <a:t>June 15, 2010</a:t>
            </a:r>
          </a:p>
        </p:txBody>
      </p:sp>
      <p:pic>
        <p:nvPicPr>
          <p:cNvPr id="6146" name="Picture 2"/>
          <p:cNvPicPr>
            <a:picLocks noChangeAspect="1" noChangeArrowheads="1"/>
          </p:cNvPicPr>
          <p:nvPr/>
        </p:nvPicPr>
        <p:blipFill>
          <a:blip r:embed="rId2" cstate="print"/>
          <a:srcRect/>
          <a:stretch>
            <a:fillRect/>
          </a:stretch>
        </p:blipFill>
        <p:spPr bwMode="auto">
          <a:xfrm>
            <a:off x="1524000" y="834472"/>
            <a:ext cx="6172200" cy="52587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4861</TotalTime>
  <Words>415</Words>
  <Application>Microsoft Office PowerPoint</Application>
  <PresentationFormat>On-screen Show (4:3)</PresentationFormat>
  <Paragraphs>51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Custom Design</vt:lpstr>
      <vt:lpstr>Information Technology Report</vt:lpstr>
      <vt:lpstr>Agenda and Commentary (continued)</vt:lpstr>
      <vt:lpstr>Agenda and Commentary (continued)</vt:lpstr>
      <vt:lpstr>2010 Net Service Availability</vt:lpstr>
      <vt:lpstr>May 2010 Net Service Availability</vt:lpstr>
      <vt:lpstr>Retail Transaction Processing Availability Summary</vt:lpstr>
      <vt:lpstr>Retail Transaction Processing Availability Summary (contd.)</vt:lpstr>
      <vt:lpstr>TML Availability Summary</vt:lpstr>
      <vt:lpstr>MarkeTrak Availability Summary</vt:lpstr>
      <vt:lpstr>TML Report Explorer Availability Summary</vt:lpstr>
      <vt:lpstr>Retail API Availability Summary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tfelton</cp:lastModifiedBy>
  <cp:revision>356</cp:revision>
  <dcterms:created xsi:type="dcterms:W3CDTF">2005-04-21T14:28:35Z</dcterms:created>
  <dcterms:modified xsi:type="dcterms:W3CDTF">2010-06-04T19:25:51Z</dcterms:modified>
</cp:coreProperties>
</file>