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52"/>
  </p:notesMasterIdLst>
  <p:handoutMasterIdLst>
    <p:handoutMasterId r:id="rId53"/>
  </p:handoutMasterIdLst>
  <p:sldIdLst>
    <p:sldId id="458" r:id="rId2"/>
    <p:sldId id="459" r:id="rId3"/>
    <p:sldId id="548" r:id="rId4"/>
    <p:sldId id="579" r:id="rId5"/>
    <p:sldId id="580" r:id="rId6"/>
    <p:sldId id="586" r:id="rId7"/>
    <p:sldId id="587" r:id="rId8"/>
    <p:sldId id="581" r:id="rId9"/>
    <p:sldId id="560" r:id="rId10"/>
    <p:sldId id="559" r:id="rId11"/>
    <p:sldId id="582" r:id="rId12"/>
    <p:sldId id="585" r:id="rId13"/>
    <p:sldId id="588" r:id="rId14"/>
    <p:sldId id="626" r:id="rId15"/>
    <p:sldId id="634" r:id="rId16"/>
    <p:sldId id="635" r:id="rId17"/>
    <p:sldId id="636" r:id="rId18"/>
    <p:sldId id="633" r:id="rId19"/>
    <p:sldId id="595" r:id="rId20"/>
    <p:sldId id="598" r:id="rId21"/>
    <p:sldId id="599" r:id="rId22"/>
    <p:sldId id="607" r:id="rId23"/>
    <p:sldId id="609" r:id="rId24"/>
    <p:sldId id="611" r:id="rId25"/>
    <p:sldId id="612" r:id="rId26"/>
    <p:sldId id="613" r:id="rId27"/>
    <p:sldId id="614" r:id="rId28"/>
    <p:sldId id="615" r:id="rId29"/>
    <p:sldId id="619" r:id="rId30"/>
    <p:sldId id="620" r:id="rId31"/>
    <p:sldId id="470" r:id="rId32"/>
    <p:sldId id="577" r:id="rId33"/>
    <p:sldId id="537" r:id="rId34"/>
    <p:sldId id="568" r:id="rId35"/>
    <p:sldId id="569" r:id="rId36"/>
    <p:sldId id="570" r:id="rId37"/>
    <p:sldId id="571" r:id="rId38"/>
    <p:sldId id="572" r:id="rId39"/>
    <p:sldId id="573" r:id="rId40"/>
    <p:sldId id="574" r:id="rId41"/>
    <p:sldId id="575" r:id="rId42"/>
    <p:sldId id="576" r:id="rId43"/>
    <p:sldId id="481" r:id="rId44"/>
    <p:sldId id="500" r:id="rId45"/>
    <p:sldId id="510" r:id="rId46"/>
    <p:sldId id="628" r:id="rId47"/>
    <p:sldId id="629" r:id="rId48"/>
    <p:sldId id="630" r:id="rId49"/>
    <p:sldId id="631" r:id="rId50"/>
    <p:sldId id="632" r:id="rId51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949A"/>
    <a:srgbClr val="F2F2F2"/>
    <a:srgbClr val="0000CC"/>
    <a:srgbClr val="FF3300"/>
    <a:srgbClr val="FF9900"/>
    <a:srgbClr val="5469A2"/>
    <a:srgbClr val="294171"/>
    <a:srgbClr val="DDDDD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444" autoAdjust="0"/>
  </p:normalViewPr>
  <p:slideViewPr>
    <p:cSldViewPr>
      <p:cViewPr varScale="1">
        <p:scale>
          <a:sx n="100" d="100"/>
          <a:sy n="100" d="100"/>
        </p:scale>
        <p:origin x="-216" y="-96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jbohart\My%20Documents\Presentations\Market%20Trials\DAM%20Result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jbohart\My%20Documents\Presentations\Market%20Trials\DAM%20Resul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DAM</a:t>
            </a:r>
            <a:r>
              <a:rPr lang="en-US" baseline="0"/>
              <a:t> Combined Prices </a:t>
            </a:r>
            <a:r>
              <a:rPr lang="en-US" sz="1000" baseline="0"/>
              <a:t>(Last 10 DAM runs)</a:t>
            </a:r>
            <a:endParaRPr lang="en-US"/>
          </a:p>
        </c:rich>
      </c:tx>
      <c:layout>
        <c:manualLayout>
          <c:xMode val="edge"/>
          <c:yMode val="edge"/>
          <c:x val="0.21773224369681143"/>
          <c:y val="1.4619883040935682E-2"/>
        </c:manualLayout>
      </c:layout>
      <c:overlay val="1"/>
    </c:title>
    <c:plotArea>
      <c:layout>
        <c:manualLayout>
          <c:layoutTarget val="inner"/>
          <c:xMode val="edge"/>
          <c:yMode val="edge"/>
          <c:x val="0.12610594130279171"/>
          <c:y val="0.11621536891222004"/>
          <c:w val="0.75555953233119144"/>
          <c:h val="0.75680219797086767"/>
        </c:manualLayout>
      </c:layout>
      <c:barChart>
        <c:barDir val="col"/>
        <c:grouping val="clustered"/>
        <c:ser>
          <c:idx val="0"/>
          <c:order val="0"/>
          <c:tx>
            <c:strRef>
              <c:f>Summary!$G$3</c:f>
              <c:strCache>
                <c:ptCount val="1"/>
                <c:pt idx="0">
                  <c:v>Max</c:v>
                </c:pt>
              </c:strCache>
            </c:strRef>
          </c:tx>
          <c:cat>
            <c:strRef>
              <c:f>Summary!$B$11:$B$20</c:f>
              <c:strCache>
                <c:ptCount val="10"/>
                <c:pt idx="0">
                  <c:v>4/28</c:v>
                </c:pt>
                <c:pt idx="1">
                  <c:v>4/30</c:v>
                </c:pt>
                <c:pt idx="2">
                  <c:v>5/05</c:v>
                </c:pt>
                <c:pt idx="3">
                  <c:v>5/07</c:v>
                </c:pt>
                <c:pt idx="4">
                  <c:v>5/12</c:v>
                </c:pt>
                <c:pt idx="5">
                  <c:v>5/14</c:v>
                </c:pt>
                <c:pt idx="6">
                  <c:v>5/19</c:v>
                </c:pt>
                <c:pt idx="7">
                  <c:v>5/20</c:v>
                </c:pt>
                <c:pt idx="8">
                  <c:v>5/21</c:v>
                </c:pt>
                <c:pt idx="9">
                  <c:v>5/24</c:v>
                </c:pt>
              </c:strCache>
            </c:strRef>
          </c:cat>
          <c:val>
            <c:numRef>
              <c:f>Summary!$G$11:$G$20</c:f>
              <c:numCache>
                <c:formatCode>_("$"* #,##0.00_);_("$"* \(#,##0.00\);_("$"* "-"??_);_(@_)</c:formatCode>
                <c:ptCount val="10"/>
                <c:pt idx="0">
                  <c:v>24.8325</c:v>
                </c:pt>
                <c:pt idx="1">
                  <c:v>37.410000000000004</c:v>
                </c:pt>
                <c:pt idx="2">
                  <c:v>36.587499999999999</c:v>
                </c:pt>
                <c:pt idx="3">
                  <c:v>39.525000000000013</c:v>
                </c:pt>
                <c:pt idx="4">
                  <c:v>33.572500000000012</c:v>
                </c:pt>
                <c:pt idx="5">
                  <c:v>37.07</c:v>
                </c:pt>
                <c:pt idx="6">
                  <c:v>40.760000000000012</c:v>
                </c:pt>
                <c:pt idx="7">
                  <c:v>37.015000000000001</c:v>
                </c:pt>
                <c:pt idx="8">
                  <c:v>39.770000000000003</c:v>
                </c:pt>
                <c:pt idx="9">
                  <c:v>31.152500000000003</c:v>
                </c:pt>
              </c:numCache>
            </c:numRef>
          </c:val>
        </c:ser>
        <c:ser>
          <c:idx val="1"/>
          <c:order val="1"/>
          <c:tx>
            <c:strRef>
              <c:f>Summary!$H$3</c:f>
              <c:strCache>
                <c:ptCount val="1"/>
                <c:pt idx="0">
                  <c:v>Avg</c:v>
                </c:pt>
              </c:strCache>
            </c:strRef>
          </c:tx>
          <c:cat>
            <c:strRef>
              <c:f>Summary!$B$11:$B$20</c:f>
              <c:strCache>
                <c:ptCount val="10"/>
                <c:pt idx="0">
                  <c:v>4/28</c:v>
                </c:pt>
                <c:pt idx="1">
                  <c:v>4/30</c:v>
                </c:pt>
                <c:pt idx="2">
                  <c:v>5/05</c:v>
                </c:pt>
                <c:pt idx="3">
                  <c:v>5/07</c:v>
                </c:pt>
                <c:pt idx="4">
                  <c:v>5/12</c:v>
                </c:pt>
                <c:pt idx="5">
                  <c:v>5/14</c:v>
                </c:pt>
                <c:pt idx="6">
                  <c:v>5/19</c:v>
                </c:pt>
                <c:pt idx="7">
                  <c:v>5/20</c:v>
                </c:pt>
                <c:pt idx="8">
                  <c:v>5/21</c:v>
                </c:pt>
                <c:pt idx="9">
                  <c:v>5/24</c:v>
                </c:pt>
              </c:strCache>
            </c:strRef>
          </c:cat>
          <c:val>
            <c:numRef>
              <c:f>Summary!$H$11:$H$20</c:f>
              <c:numCache>
                <c:formatCode>_("$"* #,##0.00_);_("$"* \(#,##0.00\);_("$"* "-"??_);_(@_)</c:formatCode>
                <c:ptCount val="10"/>
                <c:pt idx="0">
                  <c:v>20.936041666666664</c:v>
                </c:pt>
                <c:pt idx="1">
                  <c:v>33.938229166666638</c:v>
                </c:pt>
                <c:pt idx="2">
                  <c:v>29.240208333333314</c:v>
                </c:pt>
                <c:pt idx="3">
                  <c:v>32.536666666666633</c:v>
                </c:pt>
                <c:pt idx="4">
                  <c:v>25.391041666666673</c:v>
                </c:pt>
                <c:pt idx="5">
                  <c:v>31.937708333333322</c:v>
                </c:pt>
                <c:pt idx="6">
                  <c:v>33.620625000000011</c:v>
                </c:pt>
                <c:pt idx="7">
                  <c:v>29.433125</c:v>
                </c:pt>
                <c:pt idx="8">
                  <c:v>34.001770833333325</c:v>
                </c:pt>
                <c:pt idx="9">
                  <c:v>25.158854166666682</c:v>
                </c:pt>
              </c:numCache>
            </c:numRef>
          </c:val>
        </c:ser>
        <c:ser>
          <c:idx val="2"/>
          <c:order val="2"/>
          <c:tx>
            <c:strRef>
              <c:f>Summary!$I$3</c:f>
              <c:strCache>
                <c:ptCount val="1"/>
                <c:pt idx="0">
                  <c:v>Min</c:v>
                </c:pt>
              </c:strCache>
            </c:strRef>
          </c:tx>
          <c:spPr>
            <a:solidFill>
              <a:srgbClr val="40949A"/>
            </a:solidFill>
          </c:spPr>
          <c:cat>
            <c:strRef>
              <c:f>Summary!$B$11:$B$20</c:f>
              <c:strCache>
                <c:ptCount val="10"/>
                <c:pt idx="0">
                  <c:v>4/28</c:v>
                </c:pt>
                <c:pt idx="1">
                  <c:v>4/30</c:v>
                </c:pt>
                <c:pt idx="2">
                  <c:v>5/05</c:v>
                </c:pt>
                <c:pt idx="3">
                  <c:v>5/07</c:v>
                </c:pt>
                <c:pt idx="4">
                  <c:v>5/12</c:v>
                </c:pt>
                <c:pt idx="5">
                  <c:v>5/14</c:v>
                </c:pt>
                <c:pt idx="6">
                  <c:v>5/19</c:v>
                </c:pt>
                <c:pt idx="7">
                  <c:v>5/20</c:v>
                </c:pt>
                <c:pt idx="8">
                  <c:v>5/21</c:v>
                </c:pt>
                <c:pt idx="9">
                  <c:v>5/24</c:v>
                </c:pt>
              </c:strCache>
            </c:strRef>
          </c:cat>
          <c:val>
            <c:numRef>
              <c:f>Summary!$I$11:$I$20</c:f>
              <c:numCache>
                <c:formatCode>_("$"* #,##0.00_);_("$"* \(#,##0.00\);_("$"* "-"??_);_(@_)</c:formatCode>
                <c:ptCount val="10"/>
                <c:pt idx="0">
                  <c:v>16.997500000000002</c:v>
                </c:pt>
                <c:pt idx="1">
                  <c:v>27.77249999999999</c:v>
                </c:pt>
                <c:pt idx="2">
                  <c:v>22.414999999999999</c:v>
                </c:pt>
                <c:pt idx="3">
                  <c:v>22.69</c:v>
                </c:pt>
                <c:pt idx="4">
                  <c:v>18.04</c:v>
                </c:pt>
                <c:pt idx="5">
                  <c:v>25.47</c:v>
                </c:pt>
                <c:pt idx="6">
                  <c:v>26.09</c:v>
                </c:pt>
                <c:pt idx="7">
                  <c:v>22.147500000000001</c:v>
                </c:pt>
                <c:pt idx="8">
                  <c:v>24.88249999999999</c:v>
                </c:pt>
                <c:pt idx="9">
                  <c:v>19.970000000000002</c:v>
                </c:pt>
              </c:numCache>
            </c:numRef>
          </c:val>
        </c:ser>
        <c:axId val="57885824"/>
        <c:axId val="57887360"/>
      </c:barChart>
      <c:catAx>
        <c:axId val="57885824"/>
        <c:scaling>
          <c:orientation val="minMax"/>
        </c:scaling>
        <c:axPos val="b"/>
        <c:numFmt formatCode="d\-mmm" sourceLinked="1"/>
        <c:tickLblPos val="nextTo"/>
        <c:crossAx val="57887360"/>
        <c:crosses val="autoZero"/>
        <c:auto val="1"/>
        <c:lblAlgn val="ctr"/>
        <c:lblOffset val="100"/>
      </c:catAx>
      <c:valAx>
        <c:axId val="57887360"/>
        <c:scaling>
          <c:orientation val="minMax"/>
          <c:max val="50"/>
        </c:scaling>
        <c:axPos val="l"/>
        <c:majorGridlines/>
        <c:numFmt formatCode="_(&quot;$&quot;* #,##0.00_);_(&quot;$&quot;* \(#,##0.00\);_(&quot;$&quot;* &quot;-&quot;??_);_(@_)" sourceLinked="1"/>
        <c:tickLblPos val="nextTo"/>
        <c:crossAx val="57885824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QSE Participation</a:t>
            </a:r>
          </a:p>
        </c:rich>
      </c:tx>
      <c:layout/>
      <c:overlay val="1"/>
    </c:title>
    <c:plotArea>
      <c:layout>
        <c:manualLayout>
          <c:layoutTarget val="inner"/>
          <c:xMode val="edge"/>
          <c:yMode val="edge"/>
          <c:x val="9.8571741032371027E-2"/>
          <c:y val="0.13473388743073791"/>
          <c:w val="0.87087270341207401"/>
          <c:h val="0.63622229512977613"/>
        </c:manualLayout>
      </c:layout>
      <c:barChart>
        <c:barDir val="col"/>
        <c:grouping val="clustered"/>
        <c:ser>
          <c:idx val="0"/>
          <c:order val="0"/>
          <c:tx>
            <c:strRef>
              <c:f>'QSE''s'!$C$4</c:f>
              <c:strCache>
                <c:ptCount val="1"/>
                <c:pt idx="0">
                  <c:v>QSE Participation</c:v>
                </c:pt>
              </c:strCache>
            </c:strRef>
          </c:tx>
          <c:spPr>
            <a:solidFill>
              <a:srgbClr val="40949A"/>
            </a:solidFill>
          </c:spPr>
          <c:cat>
            <c:strRef>
              <c:f>'QSE''s'!$B$5:$B$21</c:f>
              <c:strCache>
                <c:ptCount val="17"/>
                <c:pt idx="0">
                  <c:v>4/2</c:v>
                </c:pt>
                <c:pt idx="1">
                  <c:v>4/7</c:v>
                </c:pt>
                <c:pt idx="2">
                  <c:v>4/9</c:v>
                </c:pt>
                <c:pt idx="3">
                  <c:v>4/14</c:v>
                </c:pt>
                <c:pt idx="4">
                  <c:v>4/16</c:v>
                </c:pt>
                <c:pt idx="5">
                  <c:v>4/20</c:v>
                </c:pt>
                <c:pt idx="6">
                  <c:v>4/22</c:v>
                </c:pt>
                <c:pt idx="7">
                  <c:v>4/27</c:v>
                </c:pt>
                <c:pt idx="8">
                  <c:v>4/29</c:v>
                </c:pt>
                <c:pt idx="9">
                  <c:v>5/4</c:v>
                </c:pt>
                <c:pt idx="10">
                  <c:v>5/6</c:v>
                </c:pt>
                <c:pt idx="11">
                  <c:v>5/11</c:v>
                </c:pt>
                <c:pt idx="12">
                  <c:v>5/13</c:v>
                </c:pt>
                <c:pt idx="13">
                  <c:v>5/18</c:v>
                </c:pt>
                <c:pt idx="14">
                  <c:v>5/19</c:v>
                </c:pt>
                <c:pt idx="15">
                  <c:v>5/20</c:v>
                </c:pt>
                <c:pt idx="16">
                  <c:v>5/24</c:v>
                </c:pt>
              </c:strCache>
            </c:strRef>
          </c:cat>
          <c:val>
            <c:numRef>
              <c:f>'QSE''s'!$C$5:$C$21</c:f>
              <c:numCache>
                <c:formatCode>General</c:formatCode>
                <c:ptCount val="17"/>
                <c:pt idx="0">
                  <c:v>112</c:v>
                </c:pt>
                <c:pt idx="1">
                  <c:v>150</c:v>
                </c:pt>
                <c:pt idx="2">
                  <c:v>153</c:v>
                </c:pt>
                <c:pt idx="3">
                  <c:v>156</c:v>
                </c:pt>
                <c:pt idx="4">
                  <c:v>179</c:v>
                </c:pt>
                <c:pt idx="5">
                  <c:v>209</c:v>
                </c:pt>
                <c:pt idx="6">
                  <c:v>216</c:v>
                </c:pt>
                <c:pt idx="7">
                  <c:v>214</c:v>
                </c:pt>
                <c:pt idx="8">
                  <c:v>191</c:v>
                </c:pt>
                <c:pt idx="9">
                  <c:v>174</c:v>
                </c:pt>
                <c:pt idx="10">
                  <c:v>176</c:v>
                </c:pt>
                <c:pt idx="11">
                  <c:v>192</c:v>
                </c:pt>
                <c:pt idx="12">
                  <c:v>198</c:v>
                </c:pt>
                <c:pt idx="13">
                  <c:v>200</c:v>
                </c:pt>
                <c:pt idx="14">
                  <c:v>180</c:v>
                </c:pt>
                <c:pt idx="15">
                  <c:v>194</c:v>
                </c:pt>
                <c:pt idx="16">
                  <c:v>171</c:v>
                </c:pt>
              </c:numCache>
            </c:numRef>
          </c:val>
        </c:ser>
        <c:axId val="57900416"/>
        <c:axId val="57906304"/>
      </c:barChart>
      <c:lineChart>
        <c:grouping val="standard"/>
        <c:ser>
          <c:idx val="1"/>
          <c:order val="1"/>
          <c:tx>
            <c:strRef>
              <c:f>'QSE''s'!$D$4</c:f>
              <c:strCache>
                <c:ptCount val="1"/>
                <c:pt idx="0">
                  <c:v>Avg Participation</c:v>
                </c:pt>
              </c:strCache>
            </c:strRef>
          </c:tx>
          <c:marker>
            <c:symbol val="none"/>
          </c:marker>
          <c:val>
            <c:numRef>
              <c:f>'QSE''s'!$D$5:$D$21</c:f>
              <c:numCache>
                <c:formatCode>_(* #,##0_);_(* \(#,##0\);_(* "-"??_);_(@_)</c:formatCode>
                <c:ptCount val="17"/>
                <c:pt idx="0">
                  <c:v>112</c:v>
                </c:pt>
                <c:pt idx="1">
                  <c:v>131</c:v>
                </c:pt>
                <c:pt idx="2">
                  <c:v>138.3333333333334</c:v>
                </c:pt>
                <c:pt idx="3">
                  <c:v>142.75</c:v>
                </c:pt>
                <c:pt idx="4">
                  <c:v>150</c:v>
                </c:pt>
                <c:pt idx="5">
                  <c:v>159.8333333333334</c:v>
                </c:pt>
                <c:pt idx="6">
                  <c:v>167.85714285714292</c:v>
                </c:pt>
                <c:pt idx="7">
                  <c:v>173.625</c:v>
                </c:pt>
                <c:pt idx="8">
                  <c:v>175.55555555555549</c:v>
                </c:pt>
                <c:pt idx="9">
                  <c:v>175.4</c:v>
                </c:pt>
                <c:pt idx="10">
                  <c:v>175.45454545454541</c:v>
                </c:pt>
                <c:pt idx="11">
                  <c:v>176.8333333333334</c:v>
                </c:pt>
                <c:pt idx="12">
                  <c:v>178.46153846153845</c:v>
                </c:pt>
                <c:pt idx="13">
                  <c:v>180</c:v>
                </c:pt>
                <c:pt idx="14">
                  <c:v>180</c:v>
                </c:pt>
                <c:pt idx="15">
                  <c:v>180.875</c:v>
                </c:pt>
                <c:pt idx="16">
                  <c:v>180.29411764705878</c:v>
                </c:pt>
              </c:numCache>
            </c:numRef>
          </c:val>
        </c:ser>
        <c:marker val="1"/>
        <c:axId val="57900416"/>
        <c:axId val="57906304"/>
      </c:lineChart>
      <c:catAx>
        <c:axId val="57900416"/>
        <c:scaling>
          <c:orientation val="minMax"/>
        </c:scaling>
        <c:axPos val="b"/>
        <c:tickLblPos val="nextTo"/>
        <c:crossAx val="57906304"/>
        <c:crosses val="autoZero"/>
        <c:auto val="1"/>
        <c:lblAlgn val="ctr"/>
        <c:lblOffset val="100"/>
      </c:catAx>
      <c:valAx>
        <c:axId val="57906304"/>
        <c:scaling>
          <c:orientation val="minMax"/>
        </c:scaling>
        <c:axPos val="l"/>
        <c:majorGridlines/>
        <c:numFmt formatCode="General" sourceLinked="1"/>
        <c:tickLblPos val="nextTo"/>
        <c:crossAx val="5790041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8767497812773404"/>
          <c:y val="0.90702354913969052"/>
          <c:w val="0.62465004374453248"/>
          <c:h val="8.3717191601049942E-2"/>
        </c:manualLayout>
      </c:layout>
    </c:legend>
    <c:plotVisOnly val="1"/>
    <c:dispBlanksAs val="gap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D7778A0-C678-4B1E-9115-2D5C22369A06}" type="doc">
      <dgm:prSet loTypeId="urn:microsoft.com/office/officeart/2005/8/layout/lProcess3" loCatId="process" qsTypeId="urn:microsoft.com/office/officeart/2005/8/quickstyle/3d1" qsCatId="3D" csTypeId="urn:microsoft.com/office/officeart/2005/8/colors/accent6_4" csCatId="accent6" phldr="1"/>
      <dgm:spPr/>
      <dgm:t>
        <a:bodyPr/>
        <a:lstStyle/>
        <a:p>
          <a:endParaRPr lang="en-US"/>
        </a:p>
      </dgm:t>
    </dgm:pt>
    <dgm:pt modelId="{5FBBE5D8-5419-4E40-B1B4-2219DA0F83D3}">
      <dgm:prSet phldrT="[Text]" custT="1"/>
      <dgm:spPr/>
      <dgm:t>
        <a:bodyPr/>
        <a:lstStyle/>
        <a:p>
          <a:r>
            <a:rPr lang="en-US" sz="1200" dirty="0" smtClean="0"/>
            <a:t>Network Model</a:t>
          </a:r>
          <a:endParaRPr lang="en-US" sz="1200" dirty="0"/>
        </a:p>
      </dgm:t>
    </dgm:pt>
    <dgm:pt modelId="{BCB2527D-165F-4A30-AEC6-68070625AA04}" type="parTrans" cxnId="{E25E3A1B-DB42-41C4-AA01-314DA5E1F841}">
      <dgm:prSet/>
      <dgm:spPr/>
      <dgm:t>
        <a:bodyPr/>
        <a:lstStyle/>
        <a:p>
          <a:endParaRPr lang="en-US"/>
        </a:p>
      </dgm:t>
    </dgm:pt>
    <dgm:pt modelId="{067B38B7-6E37-467D-8E91-03FBC1A9CBDC}" type="sibTrans" cxnId="{E25E3A1B-DB42-41C4-AA01-314DA5E1F841}">
      <dgm:prSet/>
      <dgm:spPr/>
      <dgm:t>
        <a:bodyPr/>
        <a:lstStyle/>
        <a:p>
          <a:endParaRPr lang="en-US"/>
        </a:p>
      </dgm:t>
    </dgm:pt>
    <dgm:pt modelId="{3533EF6F-845F-4B37-A966-C16624252641}">
      <dgm:prSet phldrT="[Text]" custT="1"/>
      <dgm:spPr/>
      <dgm:t>
        <a:bodyPr/>
        <a:lstStyle/>
        <a:p>
          <a:r>
            <a:rPr lang="en-US" sz="850" dirty="0" smtClean="0"/>
            <a:t>Deadline to Submit  Changes for December Model</a:t>
          </a:r>
          <a:endParaRPr lang="en-US" sz="850" dirty="0"/>
        </a:p>
      </dgm:t>
    </dgm:pt>
    <dgm:pt modelId="{DCE6293A-F67A-4741-A6EB-EBAF8A776684}" type="parTrans" cxnId="{CC37627E-90AF-4CD3-A884-E4C9DADDCB82}">
      <dgm:prSet/>
      <dgm:spPr/>
      <dgm:t>
        <a:bodyPr/>
        <a:lstStyle/>
        <a:p>
          <a:endParaRPr lang="en-US"/>
        </a:p>
      </dgm:t>
    </dgm:pt>
    <dgm:pt modelId="{7810835A-35AC-4EA4-A43F-35E047903D43}" type="sibTrans" cxnId="{CC37627E-90AF-4CD3-A884-E4C9DADDCB82}">
      <dgm:prSet/>
      <dgm:spPr/>
      <dgm:t>
        <a:bodyPr/>
        <a:lstStyle/>
        <a:p>
          <a:endParaRPr lang="en-US"/>
        </a:p>
      </dgm:t>
    </dgm:pt>
    <dgm:pt modelId="{240D4FDE-2B97-42DA-B647-8641874012B9}">
      <dgm:prSet phldrT="[Text]" custT="1"/>
      <dgm:spPr/>
      <dgm:t>
        <a:bodyPr/>
        <a:lstStyle/>
        <a:p>
          <a:r>
            <a:rPr lang="en-US" sz="850" dirty="0" smtClean="0"/>
            <a:t>Network Model Posted to Market</a:t>
          </a:r>
          <a:endParaRPr lang="en-US" sz="850" dirty="0"/>
        </a:p>
      </dgm:t>
    </dgm:pt>
    <dgm:pt modelId="{BCD3A2C4-2783-4698-8FB8-2B5682A204D9}" type="parTrans" cxnId="{6A1FAEE2-583C-4FE2-BA62-3EE0E8861932}">
      <dgm:prSet/>
      <dgm:spPr/>
      <dgm:t>
        <a:bodyPr/>
        <a:lstStyle/>
        <a:p>
          <a:endParaRPr lang="en-US"/>
        </a:p>
      </dgm:t>
    </dgm:pt>
    <dgm:pt modelId="{5E0FC9CC-CA99-43BE-B29B-7CF5EE1B762B}" type="sibTrans" cxnId="{6A1FAEE2-583C-4FE2-BA62-3EE0E8861932}">
      <dgm:prSet/>
      <dgm:spPr/>
      <dgm:t>
        <a:bodyPr/>
        <a:lstStyle/>
        <a:p>
          <a:endParaRPr lang="en-US"/>
        </a:p>
      </dgm:t>
    </dgm:pt>
    <dgm:pt modelId="{CB02CA2C-1D80-4FC1-AA00-C1285BBFE80C}">
      <dgm:prSet phldrT="[Text]" custT="1"/>
      <dgm:spPr/>
      <dgm:t>
        <a:bodyPr/>
        <a:lstStyle/>
        <a:p>
          <a:r>
            <a:rPr lang="en-US" sz="850" dirty="0" smtClean="0"/>
            <a:t>Enter Production Outages for December and Beyond</a:t>
          </a:r>
          <a:endParaRPr lang="en-US" sz="850" dirty="0"/>
        </a:p>
      </dgm:t>
    </dgm:pt>
    <dgm:pt modelId="{969F6C4B-0793-4157-A416-83FD6FDCF5F4}" type="parTrans" cxnId="{000EC267-1E7D-4E46-A3CB-FC4F0026AF99}">
      <dgm:prSet/>
      <dgm:spPr/>
      <dgm:t>
        <a:bodyPr/>
        <a:lstStyle/>
        <a:p>
          <a:endParaRPr lang="en-US"/>
        </a:p>
      </dgm:t>
    </dgm:pt>
    <dgm:pt modelId="{73C8FF42-9ADC-47C2-8310-B2275373DDD1}" type="sibTrans" cxnId="{000EC267-1E7D-4E46-A3CB-FC4F0026AF99}">
      <dgm:prSet/>
      <dgm:spPr/>
      <dgm:t>
        <a:bodyPr/>
        <a:lstStyle/>
        <a:p>
          <a:endParaRPr lang="en-US"/>
        </a:p>
      </dgm:t>
    </dgm:pt>
    <dgm:pt modelId="{0B97BBC1-89E8-4821-8702-AEBFBEF0FBF6}">
      <dgm:prSet phldrT="[Text]" custT="1"/>
      <dgm:spPr/>
      <dgm:t>
        <a:bodyPr/>
        <a:lstStyle/>
        <a:p>
          <a:r>
            <a:rPr lang="en-US" sz="1200" dirty="0" smtClean="0"/>
            <a:t>CMM</a:t>
          </a:r>
          <a:endParaRPr lang="en-US" sz="1200" dirty="0"/>
        </a:p>
      </dgm:t>
    </dgm:pt>
    <dgm:pt modelId="{9F903C51-1132-436F-8BDC-9A484DE75793}" type="parTrans" cxnId="{C3359606-4DE0-47B1-BDDF-C3518D082DB5}">
      <dgm:prSet/>
      <dgm:spPr/>
      <dgm:t>
        <a:bodyPr/>
        <a:lstStyle/>
        <a:p>
          <a:endParaRPr lang="en-US"/>
        </a:p>
      </dgm:t>
    </dgm:pt>
    <dgm:pt modelId="{89C847F4-E9D6-4181-9884-3A95218305D7}" type="sibTrans" cxnId="{C3359606-4DE0-47B1-BDDF-C3518D082DB5}">
      <dgm:prSet/>
      <dgm:spPr/>
      <dgm:t>
        <a:bodyPr/>
        <a:lstStyle/>
        <a:p>
          <a:endParaRPr lang="en-US"/>
        </a:p>
      </dgm:t>
    </dgm:pt>
    <dgm:pt modelId="{AE2BD1F7-1135-4444-B374-D6F69D7EEA68}">
      <dgm:prSet/>
      <dgm:spPr/>
      <dgm:t>
        <a:bodyPr/>
        <a:lstStyle/>
        <a:p>
          <a:endParaRPr lang="en-US" dirty="0"/>
        </a:p>
      </dgm:t>
    </dgm:pt>
    <dgm:pt modelId="{E1AD3FF2-AFF0-4F9A-BA61-C776351AB6B9}" type="parTrans" cxnId="{A73BB4D9-510A-4EF0-A082-F5D69B4F8566}">
      <dgm:prSet/>
      <dgm:spPr/>
      <dgm:t>
        <a:bodyPr/>
        <a:lstStyle/>
        <a:p>
          <a:endParaRPr lang="en-US"/>
        </a:p>
      </dgm:t>
    </dgm:pt>
    <dgm:pt modelId="{17F44557-D562-496B-AE0E-705BC6055852}" type="sibTrans" cxnId="{A73BB4D9-510A-4EF0-A082-F5D69B4F8566}">
      <dgm:prSet/>
      <dgm:spPr/>
      <dgm:t>
        <a:bodyPr/>
        <a:lstStyle/>
        <a:p>
          <a:endParaRPr lang="en-US"/>
        </a:p>
      </dgm:t>
    </dgm:pt>
    <dgm:pt modelId="{3CC9A447-CF90-4785-ADEA-CB5AFD928C8C}">
      <dgm:prSet/>
      <dgm:spPr/>
      <dgm:t>
        <a:bodyPr/>
        <a:lstStyle/>
        <a:p>
          <a:endParaRPr lang="en-US" dirty="0"/>
        </a:p>
      </dgm:t>
    </dgm:pt>
    <dgm:pt modelId="{397DE585-1623-49DF-B074-17B8CF9DA042}" type="parTrans" cxnId="{7B43D443-5F6F-4F7C-ADB4-39880311882E}">
      <dgm:prSet/>
      <dgm:spPr/>
      <dgm:t>
        <a:bodyPr/>
        <a:lstStyle/>
        <a:p>
          <a:endParaRPr lang="en-US"/>
        </a:p>
      </dgm:t>
    </dgm:pt>
    <dgm:pt modelId="{4FACA793-AB25-456D-A828-ABDFC4912930}" type="sibTrans" cxnId="{7B43D443-5F6F-4F7C-ADB4-39880311882E}">
      <dgm:prSet/>
      <dgm:spPr/>
      <dgm:t>
        <a:bodyPr/>
        <a:lstStyle/>
        <a:p>
          <a:endParaRPr lang="en-US"/>
        </a:p>
      </dgm:t>
    </dgm:pt>
    <dgm:pt modelId="{68484880-5413-4225-84DC-FCA739D5732E}">
      <dgm:prSet/>
      <dgm:spPr/>
      <dgm:t>
        <a:bodyPr/>
        <a:lstStyle/>
        <a:p>
          <a:endParaRPr lang="en-US" dirty="0"/>
        </a:p>
      </dgm:t>
    </dgm:pt>
    <dgm:pt modelId="{0DE4BF1B-5D55-46CA-AB94-5150EE135CFF}" type="parTrans" cxnId="{31595F47-AD87-4AB0-862B-908AF6CBFD0E}">
      <dgm:prSet/>
      <dgm:spPr/>
      <dgm:t>
        <a:bodyPr/>
        <a:lstStyle/>
        <a:p>
          <a:endParaRPr lang="en-US"/>
        </a:p>
      </dgm:t>
    </dgm:pt>
    <dgm:pt modelId="{F6C0FE15-CB93-427C-9E3B-17778EDCEC4D}" type="sibTrans" cxnId="{31595F47-AD87-4AB0-862B-908AF6CBFD0E}">
      <dgm:prSet/>
      <dgm:spPr/>
      <dgm:t>
        <a:bodyPr/>
        <a:lstStyle/>
        <a:p>
          <a:endParaRPr lang="en-US"/>
        </a:p>
      </dgm:t>
    </dgm:pt>
    <dgm:pt modelId="{EBE70761-F0E4-49EC-B67D-830604FC9DA2}">
      <dgm:prSet custT="1"/>
      <dgm:spPr/>
      <dgm:t>
        <a:bodyPr/>
        <a:lstStyle/>
        <a:p>
          <a:r>
            <a:rPr lang="en-US" sz="850" dirty="0" smtClean="0"/>
            <a:t>Can Post Additional Collateral for December 2010 Auction</a:t>
          </a:r>
          <a:endParaRPr lang="en-US" sz="850" dirty="0"/>
        </a:p>
      </dgm:t>
    </dgm:pt>
    <dgm:pt modelId="{916F2237-8C30-421F-9F0D-D88ACD482C3B}" type="parTrans" cxnId="{AEED74F9-5474-4FAC-A8AF-3438CB803CAC}">
      <dgm:prSet/>
      <dgm:spPr/>
      <dgm:t>
        <a:bodyPr/>
        <a:lstStyle/>
        <a:p>
          <a:endParaRPr lang="en-US"/>
        </a:p>
      </dgm:t>
    </dgm:pt>
    <dgm:pt modelId="{D854F62F-FFF3-4F5E-B715-DF056E84DEE3}" type="sibTrans" cxnId="{AEED74F9-5474-4FAC-A8AF-3438CB803CAC}">
      <dgm:prSet/>
      <dgm:spPr/>
      <dgm:t>
        <a:bodyPr/>
        <a:lstStyle/>
        <a:p>
          <a:endParaRPr lang="en-US"/>
        </a:p>
      </dgm:t>
    </dgm:pt>
    <dgm:pt modelId="{87402BC1-D689-41E2-A4B5-F9F712440B81}">
      <dgm:prSet custT="1"/>
      <dgm:spPr/>
      <dgm:t>
        <a:bodyPr/>
        <a:lstStyle/>
        <a:p>
          <a:endParaRPr lang="en-US" sz="850" dirty="0"/>
        </a:p>
      </dgm:t>
    </dgm:pt>
    <dgm:pt modelId="{5E1B883B-9E4A-48EB-BF51-D587C65215B5}" type="parTrans" cxnId="{0DE64C0E-1B81-4DE0-A58E-F5905F6A2ED3}">
      <dgm:prSet/>
      <dgm:spPr/>
      <dgm:t>
        <a:bodyPr/>
        <a:lstStyle/>
        <a:p>
          <a:endParaRPr lang="en-US"/>
        </a:p>
      </dgm:t>
    </dgm:pt>
    <dgm:pt modelId="{5C890B8A-673C-4246-8EB0-4C934D81DE3B}" type="sibTrans" cxnId="{0DE64C0E-1B81-4DE0-A58E-F5905F6A2ED3}">
      <dgm:prSet/>
      <dgm:spPr/>
      <dgm:t>
        <a:bodyPr/>
        <a:lstStyle/>
        <a:p>
          <a:endParaRPr lang="en-US"/>
        </a:p>
      </dgm:t>
    </dgm:pt>
    <dgm:pt modelId="{79B31DBE-4450-4879-A605-86436394987C}">
      <dgm:prSet custT="1"/>
      <dgm:spPr/>
      <dgm:t>
        <a:bodyPr/>
        <a:lstStyle/>
        <a:p>
          <a:r>
            <a:rPr lang="en-US" sz="1200" dirty="0" smtClean="0"/>
            <a:t>CRR</a:t>
          </a:r>
          <a:endParaRPr lang="en-US" sz="1200" dirty="0"/>
        </a:p>
      </dgm:t>
    </dgm:pt>
    <dgm:pt modelId="{006EA860-C975-4726-81D9-E29CAC24ED1E}" type="parTrans" cxnId="{4ED5220C-688D-4594-8B79-9FF2C9012B9F}">
      <dgm:prSet/>
      <dgm:spPr/>
      <dgm:t>
        <a:bodyPr/>
        <a:lstStyle/>
        <a:p>
          <a:endParaRPr lang="en-US"/>
        </a:p>
      </dgm:t>
    </dgm:pt>
    <dgm:pt modelId="{F4EB39E1-0B44-446D-8209-8E37325856AE}" type="sibTrans" cxnId="{4ED5220C-688D-4594-8B79-9FF2C9012B9F}">
      <dgm:prSet/>
      <dgm:spPr/>
      <dgm:t>
        <a:bodyPr/>
        <a:lstStyle/>
        <a:p>
          <a:endParaRPr lang="en-US"/>
        </a:p>
      </dgm:t>
    </dgm:pt>
    <dgm:pt modelId="{F27CF25E-38D1-4A85-BD8C-2065C0EE9D5F}">
      <dgm:prSet custT="1"/>
      <dgm:spPr/>
      <dgm:t>
        <a:bodyPr/>
        <a:lstStyle/>
        <a:p>
          <a:r>
            <a:rPr lang="en-US" sz="1200" dirty="0" smtClean="0"/>
            <a:t>Settlements &amp; Billing</a:t>
          </a:r>
          <a:endParaRPr lang="en-US" sz="1200" dirty="0"/>
        </a:p>
      </dgm:t>
    </dgm:pt>
    <dgm:pt modelId="{B12CA128-B494-4FE8-B810-3334E920B46B}" type="parTrans" cxnId="{1EDB7875-BCC7-4B55-A999-EA6F308AC50C}">
      <dgm:prSet/>
      <dgm:spPr/>
      <dgm:t>
        <a:bodyPr/>
        <a:lstStyle/>
        <a:p>
          <a:endParaRPr lang="en-US"/>
        </a:p>
      </dgm:t>
    </dgm:pt>
    <dgm:pt modelId="{CB7A9117-48A6-4B38-A469-72374BECAE3C}" type="sibTrans" cxnId="{1EDB7875-BCC7-4B55-A999-EA6F308AC50C}">
      <dgm:prSet/>
      <dgm:spPr/>
      <dgm:t>
        <a:bodyPr/>
        <a:lstStyle/>
        <a:p>
          <a:endParaRPr lang="en-US"/>
        </a:p>
      </dgm:t>
    </dgm:pt>
    <dgm:pt modelId="{D3E57E82-5CA5-4E15-BC24-A77B17FF3297}">
      <dgm:prSet/>
      <dgm:spPr/>
      <dgm:t>
        <a:bodyPr/>
        <a:lstStyle/>
        <a:p>
          <a:endParaRPr lang="en-US" dirty="0"/>
        </a:p>
      </dgm:t>
    </dgm:pt>
    <dgm:pt modelId="{F9309E32-862A-4E19-B9D9-D84182E408C9}" type="parTrans" cxnId="{276D5FD4-C46E-4AC6-B5F4-A94B3D1F1FE5}">
      <dgm:prSet/>
      <dgm:spPr/>
      <dgm:t>
        <a:bodyPr/>
        <a:lstStyle/>
        <a:p>
          <a:endParaRPr lang="en-US"/>
        </a:p>
      </dgm:t>
    </dgm:pt>
    <dgm:pt modelId="{DE59F178-DE1F-45B2-A88E-FF709621362B}" type="sibTrans" cxnId="{276D5FD4-C46E-4AC6-B5F4-A94B3D1F1FE5}">
      <dgm:prSet/>
      <dgm:spPr/>
      <dgm:t>
        <a:bodyPr/>
        <a:lstStyle/>
        <a:p>
          <a:endParaRPr lang="en-US"/>
        </a:p>
      </dgm:t>
    </dgm:pt>
    <dgm:pt modelId="{AD0D3888-ABBE-4880-B080-C059218BD442}">
      <dgm:prSet/>
      <dgm:spPr/>
      <dgm:t>
        <a:bodyPr/>
        <a:lstStyle/>
        <a:p>
          <a:endParaRPr lang="en-US" dirty="0"/>
        </a:p>
      </dgm:t>
    </dgm:pt>
    <dgm:pt modelId="{226DDA03-48CF-4D80-B03A-E87E3F95DC07}" type="parTrans" cxnId="{E6DD8E90-13DD-4ABA-8966-336C4DC793B5}">
      <dgm:prSet/>
      <dgm:spPr/>
      <dgm:t>
        <a:bodyPr/>
        <a:lstStyle/>
        <a:p>
          <a:endParaRPr lang="en-US"/>
        </a:p>
      </dgm:t>
    </dgm:pt>
    <dgm:pt modelId="{FC8B5700-0721-4256-AAD1-DA1B106A444B}" type="sibTrans" cxnId="{E6DD8E90-13DD-4ABA-8966-336C4DC793B5}">
      <dgm:prSet/>
      <dgm:spPr/>
      <dgm:t>
        <a:bodyPr/>
        <a:lstStyle/>
        <a:p>
          <a:endParaRPr lang="en-US"/>
        </a:p>
      </dgm:t>
    </dgm:pt>
    <dgm:pt modelId="{32FE5455-D2C0-400B-A49F-2B692DDDA003}">
      <dgm:prSet custT="1"/>
      <dgm:spPr/>
      <dgm:t>
        <a:bodyPr/>
        <a:lstStyle/>
        <a:p>
          <a:r>
            <a:rPr lang="en-US" sz="850" dirty="0" smtClean="0"/>
            <a:t>Payment Due for December 2010 CRR Auction</a:t>
          </a:r>
          <a:endParaRPr lang="en-US" sz="850" dirty="0"/>
        </a:p>
      </dgm:t>
    </dgm:pt>
    <dgm:pt modelId="{5AF4D7C5-A580-4500-B37B-27BCF17152D1}" type="parTrans" cxnId="{F39E8C3E-1FC2-4223-BB85-4772F5A6B6A3}">
      <dgm:prSet/>
      <dgm:spPr/>
      <dgm:t>
        <a:bodyPr/>
        <a:lstStyle/>
        <a:p>
          <a:endParaRPr lang="en-US"/>
        </a:p>
      </dgm:t>
    </dgm:pt>
    <dgm:pt modelId="{E4C66CEA-BDAF-45AA-9074-937F5B77FF1F}" type="sibTrans" cxnId="{F39E8C3E-1FC2-4223-BB85-4772F5A6B6A3}">
      <dgm:prSet/>
      <dgm:spPr/>
      <dgm:t>
        <a:bodyPr/>
        <a:lstStyle/>
        <a:p>
          <a:endParaRPr lang="en-US"/>
        </a:p>
      </dgm:t>
    </dgm:pt>
    <dgm:pt modelId="{A0FD52F2-536B-426C-B482-488BE1BBF508}">
      <dgm:prSet custT="1"/>
      <dgm:spPr/>
      <dgm:t>
        <a:bodyPr/>
        <a:lstStyle/>
        <a:p>
          <a:r>
            <a:rPr lang="en-US" sz="850" dirty="0" smtClean="0"/>
            <a:t>ERCOT Financially Cut-Over to Nodal</a:t>
          </a:r>
          <a:endParaRPr lang="en-US" sz="850" dirty="0"/>
        </a:p>
      </dgm:t>
    </dgm:pt>
    <dgm:pt modelId="{674FA843-55CD-49EC-8794-F3E6D46F1C90}" type="parTrans" cxnId="{0223C3A2-040C-4858-A37E-6B5D71713F22}">
      <dgm:prSet/>
      <dgm:spPr/>
      <dgm:t>
        <a:bodyPr/>
        <a:lstStyle/>
        <a:p>
          <a:endParaRPr lang="en-US"/>
        </a:p>
      </dgm:t>
    </dgm:pt>
    <dgm:pt modelId="{0F1CA646-81C9-4BD3-9905-F007ABDA4FD5}" type="sibTrans" cxnId="{0223C3A2-040C-4858-A37E-6B5D71713F22}">
      <dgm:prSet/>
      <dgm:spPr/>
      <dgm:t>
        <a:bodyPr/>
        <a:lstStyle/>
        <a:p>
          <a:endParaRPr lang="en-US"/>
        </a:p>
      </dgm:t>
    </dgm:pt>
    <dgm:pt modelId="{41F47337-AD85-4805-8EE0-F802D038D782}">
      <dgm:prSet/>
      <dgm:spPr/>
      <dgm:t>
        <a:bodyPr/>
        <a:lstStyle/>
        <a:p>
          <a:endParaRPr lang="en-US" dirty="0"/>
        </a:p>
      </dgm:t>
    </dgm:pt>
    <dgm:pt modelId="{781A9B36-8AD4-4A48-BB43-6535572A924D}" type="parTrans" cxnId="{ECED277A-254F-4116-BBB5-816C8CF2C0AC}">
      <dgm:prSet/>
      <dgm:spPr/>
      <dgm:t>
        <a:bodyPr/>
        <a:lstStyle/>
        <a:p>
          <a:endParaRPr lang="en-US"/>
        </a:p>
      </dgm:t>
    </dgm:pt>
    <dgm:pt modelId="{969AFBDE-C782-4860-8CD7-F1800D2E31E7}" type="sibTrans" cxnId="{ECED277A-254F-4116-BBB5-816C8CF2C0AC}">
      <dgm:prSet/>
      <dgm:spPr/>
      <dgm:t>
        <a:bodyPr/>
        <a:lstStyle/>
        <a:p>
          <a:endParaRPr lang="en-US"/>
        </a:p>
      </dgm:t>
    </dgm:pt>
    <dgm:pt modelId="{AA1BC59E-700F-483B-8FFB-28DCBC6CAB83}">
      <dgm:prSet custT="1"/>
      <dgm:spPr/>
      <dgm:t>
        <a:bodyPr/>
        <a:lstStyle/>
        <a:p>
          <a:r>
            <a:rPr lang="en-US" sz="850" dirty="0" smtClean="0"/>
            <a:t>Begin Accepting PCRR Nominations for December 2010 Auction</a:t>
          </a:r>
          <a:endParaRPr lang="en-US" sz="850" dirty="0"/>
        </a:p>
      </dgm:t>
    </dgm:pt>
    <dgm:pt modelId="{8F282D84-07A6-4154-B85C-EF33E8BA0073}" type="parTrans" cxnId="{674AEDFE-9E5A-4EA2-8B41-3186CB7F9192}">
      <dgm:prSet/>
      <dgm:spPr/>
      <dgm:t>
        <a:bodyPr/>
        <a:lstStyle/>
        <a:p>
          <a:endParaRPr lang="en-US"/>
        </a:p>
      </dgm:t>
    </dgm:pt>
    <dgm:pt modelId="{43E20002-2EF4-4D8E-BE20-DFABEB328F3E}" type="sibTrans" cxnId="{674AEDFE-9E5A-4EA2-8B41-3186CB7F9192}">
      <dgm:prSet/>
      <dgm:spPr/>
      <dgm:t>
        <a:bodyPr/>
        <a:lstStyle/>
        <a:p>
          <a:endParaRPr lang="en-US"/>
        </a:p>
      </dgm:t>
    </dgm:pt>
    <dgm:pt modelId="{02864C72-4894-4F3B-A1A6-7387A0395706}">
      <dgm:prSet custT="1"/>
      <dgm:spPr/>
      <dgm:t>
        <a:bodyPr/>
        <a:lstStyle/>
        <a:p>
          <a:r>
            <a:rPr lang="en-US" sz="850" dirty="0" smtClean="0"/>
            <a:t>Run December 2010 CRR Auction</a:t>
          </a:r>
          <a:endParaRPr lang="en-US" sz="850" dirty="0"/>
        </a:p>
      </dgm:t>
    </dgm:pt>
    <dgm:pt modelId="{A51870E8-F91F-4E8A-8685-26F9BFC2E300}" type="parTrans" cxnId="{A2ECC1C8-9372-496F-B686-00F8568342FC}">
      <dgm:prSet/>
      <dgm:spPr/>
      <dgm:t>
        <a:bodyPr/>
        <a:lstStyle/>
        <a:p>
          <a:endParaRPr lang="en-US"/>
        </a:p>
      </dgm:t>
    </dgm:pt>
    <dgm:pt modelId="{C55BD180-8157-49EA-9F7B-FF153E3560E2}" type="sibTrans" cxnId="{A2ECC1C8-9372-496F-B686-00F8568342FC}">
      <dgm:prSet/>
      <dgm:spPr/>
      <dgm:t>
        <a:bodyPr/>
        <a:lstStyle/>
        <a:p>
          <a:endParaRPr lang="en-US"/>
        </a:p>
      </dgm:t>
    </dgm:pt>
    <dgm:pt modelId="{1858A15A-A80A-43E3-AE42-E977361A2BD0}">
      <dgm:prSet/>
      <dgm:spPr/>
      <dgm:t>
        <a:bodyPr/>
        <a:lstStyle/>
        <a:p>
          <a:endParaRPr lang="en-US" dirty="0"/>
        </a:p>
      </dgm:t>
    </dgm:pt>
    <dgm:pt modelId="{6413DE7B-C9CF-4E47-AA0F-8F4BE98D09C2}" type="parTrans" cxnId="{78281D16-99CF-4661-8040-E19E5F0FEF2C}">
      <dgm:prSet/>
      <dgm:spPr/>
      <dgm:t>
        <a:bodyPr/>
        <a:lstStyle/>
        <a:p>
          <a:endParaRPr lang="en-US"/>
        </a:p>
      </dgm:t>
    </dgm:pt>
    <dgm:pt modelId="{1DC92E06-8A04-48FA-87D4-B0D76BD952B0}" type="sibTrans" cxnId="{78281D16-99CF-4661-8040-E19E5F0FEF2C}">
      <dgm:prSet/>
      <dgm:spPr/>
      <dgm:t>
        <a:bodyPr/>
        <a:lstStyle/>
        <a:p>
          <a:endParaRPr lang="en-US"/>
        </a:p>
      </dgm:t>
    </dgm:pt>
    <dgm:pt modelId="{BC1F80AD-7C3A-4DB8-B8D5-10CC7E61E71B}">
      <dgm:prSet custT="1"/>
      <dgm:spPr/>
      <dgm:t>
        <a:bodyPr/>
        <a:lstStyle/>
        <a:p>
          <a:r>
            <a:rPr lang="en-US" sz="1200" dirty="0" smtClean="0"/>
            <a:t>DAM</a:t>
          </a:r>
          <a:endParaRPr lang="en-US" sz="1200" dirty="0"/>
        </a:p>
      </dgm:t>
    </dgm:pt>
    <dgm:pt modelId="{D7AC6B01-58C8-452D-9C94-311E3BA8D12C}" type="parTrans" cxnId="{3E9847E2-6EA3-416D-A05B-B4C2E5485554}">
      <dgm:prSet/>
      <dgm:spPr/>
      <dgm:t>
        <a:bodyPr/>
        <a:lstStyle/>
        <a:p>
          <a:endParaRPr lang="en-US"/>
        </a:p>
      </dgm:t>
    </dgm:pt>
    <dgm:pt modelId="{54B53922-F256-449F-8095-535C6DDF7AE6}" type="sibTrans" cxnId="{3E9847E2-6EA3-416D-A05B-B4C2E5485554}">
      <dgm:prSet/>
      <dgm:spPr/>
      <dgm:t>
        <a:bodyPr/>
        <a:lstStyle/>
        <a:p>
          <a:endParaRPr lang="en-US"/>
        </a:p>
      </dgm:t>
    </dgm:pt>
    <dgm:pt modelId="{F937E0E7-2167-46CD-AF9C-661569AC1C55}">
      <dgm:prSet/>
      <dgm:spPr/>
      <dgm:t>
        <a:bodyPr/>
        <a:lstStyle/>
        <a:p>
          <a:endParaRPr lang="en-US" dirty="0"/>
        </a:p>
      </dgm:t>
    </dgm:pt>
    <dgm:pt modelId="{6ECE34F5-5A28-403D-BC3A-577D4868E44D}" type="parTrans" cxnId="{C085EF15-80B4-42FE-9872-87AB004752AF}">
      <dgm:prSet/>
      <dgm:spPr/>
      <dgm:t>
        <a:bodyPr/>
        <a:lstStyle/>
        <a:p>
          <a:endParaRPr lang="en-US"/>
        </a:p>
      </dgm:t>
    </dgm:pt>
    <dgm:pt modelId="{388DC917-C7A7-45F4-AF6D-4BA2E966C792}" type="sibTrans" cxnId="{C085EF15-80B4-42FE-9872-87AB004752AF}">
      <dgm:prSet/>
      <dgm:spPr/>
      <dgm:t>
        <a:bodyPr/>
        <a:lstStyle/>
        <a:p>
          <a:endParaRPr lang="en-US"/>
        </a:p>
      </dgm:t>
    </dgm:pt>
    <dgm:pt modelId="{C996E19A-348B-4899-BA5F-BE15AF629EEA}">
      <dgm:prSet/>
      <dgm:spPr/>
      <dgm:t>
        <a:bodyPr/>
        <a:lstStyle/>
        <a:p>
          <a:endParaRPr lang="en-US" dirty="0"/>
        </a:p>
      </dgm:t>
    </dgm:pt>
    <dgm:pt modelId="{5AABD742-52D8-404F-B79B-861BEEE741A4}" type="parTrans" cxnId="{3C2F6A3E-7F8C-458D-809E-76F0D0A16E36}">
      <dgm:prSet/>
      <dgm:spPr/>
      <dgm:t>
        <a:bodyPr/>
        <a:lstStyle/>
        <a:p>
          <a:endParaRPr lang="en-US"/>
        </a:p>
      </dgm:t>
    </dgm:pt>
    <dgm:pt modelId="{7598D7DD-4884-4B57-BB9F-3DF9A9BD111B}" type="sibTrans" cxnId="{3C2F6A3E-7F8C-458D-809E-76F0D0A16E36}">
      <dgm:prSet/>
      <dgm:spPr/>
      <dgm:t>
        <a:bodyPr/>
        <a:lstStyle/>
        <a:p>
          <a:endParaRPr lang="en-US"/>
        </a:p>
      </dgm:t>
    </dgm:pt>
    <dgm:pt modelId="{1E3E9749-F422-46D3-8AE8-DDE6CFB5D949}">
      <dgm:prSet custT="1"/>
      <dgm:spPr/>
      <dgm:t>
        <a:bodyPr/>
        <a:lstStyle/>
        <a:p>
          <a:r>
            <a:rPr lang="en-US" sz="850" dirty="0" smtClean="0"/>
            <a:t>Market Submission Opens</a:t>
          </a:r>
          <a:endParaRPr lang="en-US" sz="850" dirty="0"/>
        </a:p>
      </dgm:t>
    </dgm:pt>
    <dgm:pt modelId="{6BCD68F8-8622-4961-9204-BC8D1789A33E}" type="parTrans" cxnId="{D4283A5F-B6C2-4D82-B6FC-B2EED93FBA87}">
      <dgm:prSet/>
      <dgm:spPr/>
      <dgm:t>
        <a:bodyPr/>
        <a:lstStyle/>
        <a:p>
          <a:endParaRPr lang="en-US"/>
        </a:p>
      </dgm:t>
    </dgm:pt>
    <dgm:pt modelId="{0B9AF1BB-6235-4625-A62D-877298BEB612}" type="sibTrans" cxnId="{D4283A5F-B6C2-4D82-B6FC-B2EED93FBA87}">
      <dgm:prSet/>
      <dgm:spPr/>
      <dgm:t>
        <a:bodyPr/>
        <a:lstStyle/>
        <a:p>
          <a:endParaRPr lang="en-US"/>
        </a:p>
      </dgm:t>
    </dgm:pt>
    <dgm:pt modelId="{D01ED8AE-6718-4F5C-B77D-905FAD605D22}">
      <dgm:prSet custT="1"/>
      <dgm:spPr/>
      <dgm:t>
        <a:bodyPr/>
        <a:lstStyle/>
        <a:p>
          <a:r>
            <a:rPr lang="en-US" sz="850" dirty="0" smtClean="0"/>
            <a:t>DAM Live</a:t>
          </a:r>
          <a:endParaRPr lang="en-US" sz="850" dirty="0"/>
        </a:p>
      </dgm:t>
    </dgm:pt>
    <dgm:pt modelId="{0162CC77-5D79-44F3-B6B5-A5F4B5C4F740}" type="parTrans" cxnId="{8A30CCF4-08B6-44CB-AB4A-E7BBD9FD3E52}">
      <dgm:prSet/>
      <dgm:spPr/>
      <dgm:t>
        <a:bodyPr/>
        <a:lstStyle/>
        <a:p>
          <a:endParaRPr lang="en-US"/>
        </a:p>
      </dgm:t>
    </dgm:pt>
    <dgm:pt modelId="{1A5A52AD-B477-43C5-9697-158F0650BDA8}" type="sibTrans" cxnId="{8A30CCF4-08B6-44CB-AB4A-E7BBD9FD3E52}">
      <dgm:prSet/>
      <dgm:spPr/>
      <dgm:t>
        <a:bodyPr/>
        <a:lstStyle/>
        <a:p>
          <a:endParaRPr lang="en-US"/>
        </a:p>
      </dgm:t>
    </dgm:pt>
    <dgm:pt modelId="{BC1376DD-F1E5-4F24-A119-9B84B99B1E66}">
      <dgm:prSet phldrT="[Text]" custT="1"/>
      <dgm:spPr/>
      <dgm:t>
        <a:bodyPr/>
        <a:lstStyle/>
        <a:p>
          <a:r>
            <a:rPr lang="en-US" sz="850" dirty="0" smtClean="0"/>
            <a:t> Post ACL</a:t>
          </a:r>
          <a:endParaRPr lang="en-US" sz="850" dirty="0"/>
        </a:p>
      </dgm:t>
    </dgm:pt>
    <dgm:pt modelId="{838FB525-E341-497A-B0A9-3F4681AAEE27}" type="sibTrans" cxnId="{6DED7367-A1C4-438E-AB76-7DE7EE640813}">
      <dgm:prSet/>
      <dgm:spPr/>
      <dgm:t>
        <a:bodyPr/>
        <a:lstStyle/>
        <a:p>
          <a:endParaRPr lang="en-US"/>
        </a:p>
      </dgm:t>
    </dgm:pt>
    <dgm:pt modelId="{A89D2EA7-E13D-446D-AE0E-80747193D6D3}" type="parTrans" cxnId="{6DED7367-A1C4-438E-AB76-7DE7EE640813}">
      <dgm:prSet/>
      <dgm:spPr/>
      <dgm:t>
        <a:bodyPr/>
        <a:lstStyle/>
        <a:p>
          <a:endParaRPr lang="en-US"/>
        </a:p>
      </dgm:t>
    </dgm:pt>
    <dgm:pt modelId="{C59B28AC-873F-4030-85A3-21F2C4F82EFD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ADC66176-229E-404C-9EC0-80922965010D}" type="sibTrans" cxnId="{C40348E7-529D-4985-B585-5AF75CB9FE39}">
      <dgm:prSet/>
      <dgm:spPr/>
      <dgm:t>
        <a:bodyPr/>
        <a:lstStyle/>
        <a:p>
          <a:endParaRPr lang="en-US"/>
        </a:p>
      </dgm:t>
    </dgm:pt>
    <dgm:pt modelId="{456E2710-DE00-4C82-8281-58C1E1424D62}" type="parTrans" cxnId="{C40348E7-529D-4985-B585-5AF75CB9FE39}">
      <dgm:prSet/>
      <dgm:spPr/>
      <dgm:t>
        <a:bodyPr/>
        <a:lstStyle/>
        <a:p>
          <a:endParaRPr lang="en-US"/>
        </a:p>
      </dgm:t>
    </dgm:pt>
    <dgm:pt modelId="{C6783D11-48E7-4F35-9743-ED3C4FA1AA87}">
      <dgm:prSet custT="1"/>
      <dgm:spPr/>
      <dgm:t>
        <a:bodyPr/>
        <a:lstStyle/>
        <a:p>
          <a:r>
            <a:rPr lang="en-US" sz="1200" dirty="0" smtClean="0"/>
            <a:t>RTM</a:t>
          </a:r>
          <a:endParaRPr lang="en-US" sz="1200" dirty="0"/>
        </a:p>
      </dgm:t>
    </dgm:pt>
    <dgm:pt modelId="{61AAF228-EC43-441E-9355-EB83BBC8331E}" type="parTrans" cxnId="{8B859A74-EA25-4561-B307-6C1FA1839B9A}">
      <dgm:prSet/>
      <dgm:spPr/>
      <dgm:t>
        <a:bodyPr/>
        <a:lstStyle/>
        <a:p>
          <a:endParaRPr lang="en-US"/>
        </a:p>
      </dgm:t>
    </dgm:pt>
    <dgm:pt modelId="{D977F109-EFE3-4F5A-BBD4-769EED6523C4}" type="sibTrans" cxnId="{8B859A74-EA25-4561-B307-6C1FA1839B9A}">
      <dgm:prSet/>
      <dgm:spPr/>
      <dgm:t>
        <a:bodyPr/>
        <a:lstStyle/>
        <a:p>
          <a:endParaRPr lang="en-US"/>
        </a:p>
      </dgm:t>
    </dgm:pt>
    <dgm:pt modelId="{5BA15F2A-172D-4D4A-9ABE-7295459865B2}">
      <dgm:prSet/>
      <dgm:spPr/>
      <dgm:t>
        <a:bodyPr/>
        <a:lstStyle/>
        <a:p>
          <a:endParaRPr lang="en-US" dirty="0"/>
        </a:p>
      </dgm:t>
    </dgm:pt>
    <dgm:pt modelId="{DFD46F0D-2530-4661-8452-E5925C677AAB}" type="parTrans" cxnId="{0E314FCA-7064-4F03-8C35-D679CC4BB2B0}">
      <dgm:prSet/>
      <dgm:spPr/>
      <dgm:t>
        <a:bodyPr/>
        <a:lstStyle/>
        <a:p>
          <a:endParaRPr lang="en-US"/>
        </a:p>
      </dgm:t>
    </dgm:pt>
    <dgm:pt modelId="{0DAD6068-B726-485E-9E13-13BC66C95F76}" type="sibTrans" cxnId="{0E314FCA-7064-4F03-8C35-D679CC4BB2B0}">
      <dgm:prSet/>
      <dgm:spPr/>
      <dgm:t>
        <a:bodyPr/>
        <a:lstStyle/>
        <a:p>
          <a:endParaRPr lang="en-US"/>
        </a:p>
      </dgm:t>
    </dgm:pt>
    <dgm:pt modelId="{491F0D08-815B-4C6A-BB30-D9ED3ABB7F5F}">
      <dgm:prSet/>
      <dgm:spPr/>
      <dgm:t>
        <a:bodyPr/>
        <a:lstStyle/>
        <a:p>
          <a:endParaRPr lang="en-US" dirty="0"/>
        </a:p>
      </dgm:t>
    </dgm:pt>
    <dgm:pt modelId="{24AEF917-CA00-4D75-A122-565BCEA4308E}" type="parTrans" cxnId="{B25E884E-8EAD-4B9A-856A-B96E6EF8A7B3}">
      <dgm:prSet/>
      <dgm:spPr/>
      <dgm:t>
        <a:bodyPr/>
        <a:lstStyle/>
        <a:p>
          <a:endParaRPr lang="en-US"/>
        </a:p>
      </dgm:t>
    </dgm:pt>
    <dgm:pt modelId="{7BC5030A-2148-47C5-91B9-198430A5ADBA}" type="sibTrans" cxnId="{B25E884E-8EAD-4B9A-856A-B96E6EF8A7B3}">
      <dgm:prSet/>
      <dgm:spPr/>
      <dgm:t>
        <a:bodyPr/>
        <a:lstStyle/>
        <a:p>
          <a:endParaRPr lang="en-US"/>
        </a:p>
      </dgm:t>
    </dgm:pt>
    <dgm:pt modelId="{1123217D-9438-4648-BCE2-5EA06ABDEA55}">
      <dgm:prSet custT="1"/>
      <dgm:spPr/>
      <dgm:t>
        <a:bodyPr/>
        <a:lstStyle/>
        <a:p>
          <a:r>
            <a:rPr lang="en-US" sz="850" dirty="0" smtClean="0"/>
            <a:t>Market Submission Opens</a:t>
          </a:r>
          <a:endParaRPr lang="en-US" sz="850" dirty="0"/>
        </a:p>
      </dgm:t>
    </dgm:pt>
    <dgm:pt modelId="{B3C3B164-2E3E-4193-93EE-14BCEADD9A16}" type="parTrans" cxnId="{00C04A59-D16F-4BF8-9DDE-4BFF89BE7CD6}">
      <dgm:prSet/>
      <dgm:spPr/>
      <dgm:t>
        <a:bodyPr/>
        <a:lstStyle/>
        <a:p>
          <a:endParaRPr lang="en-US"/>
        </a:p>
      </dgm:t>
    </dgm:pt>
    <dgm:pt modelId="{7FD68DF0-8320-4936-AFD4-075C47BA8EB6}" type="sibTrans" cxnId="{00C04A59-D16F-4BF8-9DDE-4BFF89BE7CD6}">
      <dgm:prSet/>
      <dgm:spPr/>
      <dgm:t>
        <a:bodyPr/>
        <a:lstStyle/>
        <a:p>
          <a:endParaRPr lang="en-US"/>
        </a:p>
      </dgm:t>
    </dgm:pt>
    <dgm:pt modelId="{733F70B3-304F-42E1-B7F5-FF2FAD8EAA53}">
      <dgm:prSet custT="1"/>
      <dgm:spPr/>
      <dgm:t>
        <a:bodyPr/>
        <a:lstStyle/>
        <a:p>
          <a:r>
            <a:rPr lang="en-US" sz="850" dirty="0" smtClean="0"/>
            <a:t>SCED Live  (Set All Competitive Constraints as Non-Competitive)</a:t>
          </a:r>
          <a:endParaRPr lang="en-US" sz="850" dirty="0"/>
        </a:p>
      </dgm:t>
    </dgm:pt>
    <dgm:pt modelId="{25B84B46-547B-4050-95A8-115E4DF166E0}" type="parTrans" cxnId="{D3025C76-E7CF-463D-96B5-ECA7E951BF43}">
      <dgm:prSet/>
      <dgm:spPr/>
      <dgm:t>
        <a:bodyPr/>
        <a:lstStyle/>
        <a:p>
          <a:endParaRPr lang="en-US"/>
        </a:p>
      </dgm:t>
    </dgm:pt>
    <dgm:pt modelId="{FBDF1724-2AF3-4099-8C15-E9D77A890000}" type="sibTrans" cxnId="{D3025C76-E7CF-463D-96B5-ECA7E951BF43}">
      <dgm:prSet/>
      <dgm:spPr/>
      <dgm:t>
        <a:bodyPr/>
        <a:lstStyle/>
        <a:p>
          <a:endParaRPr lang="en-US"/>
        </a:p>
      </dgm:t>
    </dgm:pt>
    <dgm:pt modelId="{4CF10010-233E-4186-AF78-8C62DE775BC1}">
      <dgm:prSet/>
      <dgm:spPr/>
      <dgm:t>
        <a:bodyPr/>
        <a:lstStyle/>
        <a:p>
          <a:endParaRPr lang="en-US" dirty="0"/>
        </a:p>
      </dgm:t>
    </dgm:pt>
    <dgm:pt modelId="{EE14EB13-BEAA-41FB-9F66-AC4D3CD2798B}" type="parTrans" cxnId="{D2C6A866-ECDC-4288-8096-6CE46ED1CF80}">
      <dgm:prSet/>
      <dgm:spPr/>
      <dgm:t>
        <a:bodyPr/>
        <a:lstStyle/>
        <a:p>
          <a:endParaRPr lang="en-US"/>
        </a:p>
      </dgm:t>
    </dgm:pt>
    <dgm:pt modelId="{210CEE5F-73A6-4148-AA6A-7B765401EC73}" type="sibTrans" cxnId="{D2C6A866-ECDC-4288-8096-6CE46ED1CF80}">
      <dgm:prSet/>
      <dgm:spPr/>
      <dgm:t>
        <a:bodyPr/>
        <a:lstStyle/>
        <a:p>
          <a:endParaRPr lang="en-US"/>
        </a:p>
      </dgm:t>
    </dgm:pt>
    <dgm:pt modelId="{6DF7564D-6023-47D5-A726-993DD6A130D6}">
      <dgm:prSet phldrT="[Text]" custT="1"/>
      <dgm:spPr/>
      <dgm:t>
        <a:bodyPr/>
        <a:lstStyle/>
        <a:p>
          <a:r>
            <a:rPr lang="en-US" sz="1200" dirty="0" smtClean="0"/>
            <a:t>Outage Scheduler</a:t>
          </a:r>
          <a:endParaRPr lang="en-US" sz="1200" dirty="0"/>
        </a:p>
      </dgm:t>
    </dgm:pt>
    <dgm:pt modelId="{328F36B9-D9E2-4197-95C0-BC94CB4EE874}" type="sibTrans" cxnId="{8CC2B5A6-51BD-4F5E-B37F-01CEF4908355}">
      <dgm:prSet/>
      <dgm:spPr/>
      <dgm:t>
        <a:bodyPr/>
        <a:lstStyle/>
        <a:p>
          <a:endParaRPr lang="en-US"/>
        </a:p>
      </dgm:t>
    </dgm:pt>
    <dgm:pt modelId="{7047E1BE-3077-4326-952D-D926ADE45E88}" type="parTrans" cxnId="{8CC2B5A6-51BD-4F5E-B37F-01CEF4908355}">
      <dgm:prSet/>
      <dgm:spPr/>
      <dgm:t>
        <a:bodyPr/>
        <a:lstStyle/>
        <a:p>
          <a:endParaRPr lang="en-US"/>
        </a:p>
      </dgm:t>
    </dgm:pt>
    <dgm:pt modelId="{C758646B-9E98-4FE5-8E78-ED4416E445E7}">
      <dgm:prSet custT="1"/>
      <dgm:spPr/>
      <dgm:t>
        <a:bodyPr/>
        <a:lstStyle/>
        <a:p>
          <a:r>
            <a:rPr lang="en-US" sz="850" dirty="0" smtClean="0"/>
            <a:t>December  Network Model in Production</a:t>
          </a:r>
          <a:endParaRPr lang="en-US" sz="850" dirty="0"/>
        </a:p>
      </dgm:t>
    </dgm:pt>
    <dgm:pt modelId="{AB11538D-E46C-4C99-94B6-795C2753902D}" type="sibTrans" cxnId="{0546B307-D017-4658-B8DD-54F74B746E95}">
      <dgm:prSet/>
      <dgm:spPr/>
      <dgm:t>
        <a:bodyPr/>
        <a:lstStyle/>
        <a:p>
          <a:endParaRPr lang="en-US"/>
        </a:p>
      </dgm:t>
    </dgm:pt>
    <dgm:pt modelId="{4C38A268-7EEF-4CA5-9D04-3BAAA63B0376}" type="parTrans" cxnId="{0546B307-D017-4658-B8DD-54F74B746E95}">
      <dgm:prSet/>
      <dgm:spPr/>
      <dgm:t>
        <a:bodyPr/>
        <a:lstStyle/>
        <a:p>
          <a:endParaRPr lang="en-US"/>
        </a:p>
      </dgm:t>
    </dgm:pt>
    <dgm:pt modelId="{7AD870F9-340A-4711-AAB5-E1F35DD2A914}">
      <dgm:prSet custT="1"/>
      <dgm:spPr/>
      <dgm:t>
        <a:bodyPr/>
        <a:lstStyle/>
        <a:p>
          <a:r>
            <a:rPr lang="en-US" sz="1200" dirty="0" smtClean="0"/>
            <a:t>Market Trials</a:t>
          </a:r>
          <a:endParaRPr lang="en-US" sz="1200" dirty="0"/>
        </a:p>
      </dgm:t>
    </dgm:pt>
    <dgm:pt modelId="{934F481E-20AB-4B40-9002-D7BBFD3268E7}" type="parTrans" cxnId="{2BFE04FF-9DE3-451E-85CE-32EB24A8F135}">
      <dgm:prSet/>
      <dgm:spPr/>
      <dgm:t>
        <a:bodyPr/>
        <a:lstStyle/>
        <a:p>
          <a:endParaRPr lang="en-US"/>
        </a:p>
      </dgm:t>
    </dgm:pt>
    <dgm:pt modelId="{F81B40DE-A4C1-4653-8C1C-9D2314E63382}" type="sibTrans" cxnId="{2BFE04FF-9DE3-451E-85CE-32EB24A8F135}">
      <dgm:prSet/>
      <dgm:spPr/>
      <dgm:t>
        <a:bodyPr/>
        <a:lstStyle/>
        <a:p>
          <a:endParaRPr lang="en-US"/>
        </a:p>
      </dgm:t>
    </dgm:pt>
    <dgm:pt modelId="{605ED3BF-6516-4F57-9189-5192FDA395DF}">
      <dgm:prSet custT="1"/>
      <dgm:spPr/>
      <dgm:t>
        <a:bodyPr/>
        <a:lstStyle/>
        <a:p>
          <a:r>
            <a:rPr lang="en-US" sz="850" dirty="0" smtClean="0"/>
            <a:t>Market Trials Completes</a:t>
          </a:r>
          <a:endParaRPr lang="en-US" sz="850" dirty="0"/>
        </a:p>
      </dgm:t>
    </dgm:pt>
    <dgm:pt modelId="{B0996550-6749-4CA2-A74F-1984790CF10D}" type="parTrans" cxnId="{5AC1CBF5-443C-4928-9FBB-0272AD1992E7}">
      <dgm:prSet/>
      <dgm:spPr/>
      <dgm:t>
        <a:bodyPr/>
        <a:lstStyle/>
        <a:p>
          <a:endParaRPr lang="en-US"/>
        </a:p>
      </dgm:t>
    </dgm:pt>
    <dgm:pt modelId="{8D44AED7-2DC8-49EA-952D-64F09D3CB0B0}" type="sibTrans" cxnId="{5AC1CBF5-443C-4928-9FBB-0272AD1992E7}">
      <dgm:prSet/>
      <dgm:spPr/>
      <dgm:t>
        <a:bodyPr/>
        <a:lstStyle/>
        <a:p>
          <a:endParaRPr lang="en-US"/>
        </a:p>
      </dgm:t>
    </dgm:pt>
    <dgm:pt modelId="{D6E54B37-3F56-447C-8CA0-94ADB8370DD5}">
      <dgm:prSet/>
      <dgm:spPr/>
      <dgm:t>
        <a:bodyPr/>
        <a:lstStyle/>
        <a:p>
          <a:endParaRPr lang="en-US" dirty="0"/>
        </a:p>
      </dgm:t>
    </dgm:pt>
    <dgm:pt modelId="{D2B1D624-6D99-465F-93DD-B8481573B53B}" type="parTrans" cxnId="{1416CC03-50EB-4050-AF1F-1B32F81540DD}">
      <dgm:prSet/>
      <dgm:spPr/>
      <dgm:t>
        <a:bodyPr/>
        <a:lstStyle/>
        <a:p>
          <a:endParaRPr lang="en-US"/>
        </a:p>
      </dgm:t>
    </dgm:pt>
    <dgm:pt modelId="{8C0D9859-7DB7-4254-A2C8-EC7724EF9560}" type="sibTrans" cxnId="{1416CC03-50EB-4050-AF1F-1B32F81540DD}">
      <dgm:prSet/>
      <dgm:spPr/>
      <dgm:t>
        <a:bodyPr/>
        <a:lstStyle/>
        <a:p>
          <a:endParaRPr lang="en-US"/>
        </a:p>
      </dgm:t>
    </dgm:pt>
    <dgm:pt modelId="{DC0218E9-5FB2-4E6E-AC9B-BBEF7C4BB159}">
      <dgm:prSet/>
      <dgm:spPr/>
      <dgm:t>
        <a:bodyPr/>
        <a:lstStyle/>
        <a:p>
          <a:endParaRPr lang="en-US" dirty="0"/>
        </a:p>
      </dgm:t>
    </dgm:pt>
    <dgm:pt modelId="{C483793A-7411-4A68-A4DB-6F4C5453129E}" type="parTrans" cxnId="{11D0281D-8850-4830-AB04-74030F15FEE2}">
      <dgm:prSet/>
      <dgm:spPr/>
      <dgm:t>
        <a:bodyPr/>
        <a:lstStyle/>
        <a:p>
          <a:endParaRPr lang="en-US"/>
        </a:p>
      </dgm:t>
    </dgm:pt>
    <dgm:pt modelId="{1E866836-0E78-4A04-823E-C8712DD2A291}" type="sibTrans" cxnId="{11D0281D-8850-4830-AB04-74030F15FEE2}">
      <dgm:prSet/>
      <dgm:spPr/>
      <dgm:t>
        <a:bodyPr/>
        <a:lstStyle/>
        <a:p>
          <a:endParaRPr lang="en-US"/>
        </a:p>
      </dgm:t>
    </dgm:pt>
    <dgm:pt modelId="{42B10347-215B-4227-A6D1-74DFB7FE4803}">
      <dgm:prSet/>
      <dgm:spPr/>
      <dgm:t>
        <a:bodyPr/>
        <a:lstStyle/>
        <a:p>
          <a:endParaRPr lang="en-US" dirty="0"/>
        </a:p>
      </dgm:t>
    </dgm:pt>
    <dgm:pt modelId="{16A12B6E-B77B-4E07-874E-0B99BB889E75}" type="parTrans" cxnId="{5E5CB0AE-8DA0-4291-9522-E61BA85BA749}">
      <dgm:prSet/>
      <dgm:spPr/>
      <dgm:t>
        <a:bodyPr/>
        <a:lstStyle/>
        <a:p>
          <a:endParaRPr lang="en-US"/>
        </a:p>
      </dgm:t>
    </dgm:pt>
    <dgm:pt modelId="{C20A0190-1FC7-4FEB-A8C1-FDFB35B684F5}" type="sibTrans" cxnId="{5E5CB0AE-8DA0-4291-9522-E61BA85BA749}">
      <dgm:prSet/>
      <dgm:spPr/>
      <dgm:t>
        <a:bodyPr/>
        <a:lstStyle/>
        <a:p>
          <a:endParaRPr lang="en-US"/>
        </a:p>
      </dgm:t>
    </dgm:pt>
    <dgm:pt modelId="{EA90A741-174F-4CE4-AF71-F2DA4E98F480}" type="pres">
      <dgm:prSet presAssocID="{5D7778A0-C678-4B1E-9115-2D5C22369A06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71BF4BCF-70A3-4704-B971-7261C4D7026F}" type="pres">
      <dgm:prSet presAssocID="{7AD870F9-340A-4711-AAB5-E1F35DD2A914}" presName="horFlow" presStyleCnt="0"/>
      <dgm:spPr/>
      <dgm:t>
        <a:bodyPr/>
        <a:lstStyle/>
        <a:p>
          <a:endParaRPr lang="en-US"/>
        </a:p>
      </dgm:t>
    </dgm:pt>
    <dgm:pt modelId="{EC0D14D4-2361-47F0-AD55-F410B5A2D38F}" type="pres">
      <dgm:prSet presAssocID="{7AD870F9-340A-4711-AAB5-E1F35DD2A914}" presName="bigChev" presStyleLbl="node1" presStyleIdx="0" presStyleCnt="8" custScaleX="123549"/>
      <dgm:spPr/>
      <dgm:t>
        <a:bodyPr/>
        <a:lstStyle/>
        <a:p>
          <a:endParaRPr lang="en-US"/>
        </a:p>
      </dgm:t>
    </dgm:pt>
    <dgm:pt modelId="{3E191C85-2D0F-492E-ABEB-20E4E4831D5B}" type="pres">
      <dgm:prSet presAssocID="{B0996550-6749-4CA2-A74F-1984790CF10D}" presName="parTrans" presStyleCnt="0"/>
      <dgm:spPr/>
      <dgm:t>
        <a:bodyPr/>
        <a:lstStyle/>
        <a:p>
          <a:endParaRPr lang="en-US"/>
        </a:p>
      </dgm:t>
    </dgm:pt>
    <dgm:pt modelId="{5638456D-A555-421F-8134-C4AE1A268C9D}" type="pres">
      <dgm:prSet presAssocID="{605ED3BF-6516-4F57-9189-5192FDA395DF}" presName="node" presStyleLbl="alignAccFollowNode1" presStyleIdx="0" presStyleCnt="32" custScaleX="14065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5F4041-FE20-439F-B454-A5089D5BF60E}" type="pres">
      <dgm:prSet presAssocID="{8D44AED7-2DC8-49EA-952D-64F09D3CB0B0}" presName="sibTrans" presStyleCnt="0"/>
      <dgm:spPr/>
      <dgm:t>
        <a:bodyPr/>
        <a:lstStyle/>
        <a:p>
          <a:endParaRPr lang="en-US"/>
        </a:p>
      </dgm:t>
    </dgm:pt>
    <dgm:pt modelId="{D817629B-FDC2-43F9-9890-0923BD70289E}" type="pres">
      <dgm:prSet presAssocID="{D6E54B37-3F56-447C-8CA0-94ADB8370DD5}" presName="node" presStyleLbl="alignAccFollowNode1" presStyleIdx="1" presStyleCnt="32" custScaleX="1412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7F3E46-C279-4057-91F6-844922702BFB}" type="pres">
      <dgm:prSet presAssocID="{8C0D9859-7DB7-4254-A2C8-EC7724EF9560}" presName="sibTrans" presStyleCnt="0"/>
      <dgm:spPr/>
      <dgm:t>
        <a:bodyPr/>
        <a:lstStyle/>
        <a:p>
          <a:endParaRPr lang="en-US"/>
        </a:p>
      </dgm:t>
    </dgm:pt>
    <dgm:pt modelId="{D175EADE-8089-4006-BC4E-311556F86525}" type="pres">
      <dgm:prSet presAssocID="{DC0218E9-5FB2-4E6E-AC9B-BBEF7C4BB159}" presName="node" presStyleLbl="alignAccFollowNode1" presStyleIdx="2" presStyleCnt="32" custScaleX="1539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C91E69-D9B0-426A-8641-A443351A0436}" type="pres">
      <dgm:prSet presAssocID="{1E866836-0E78-4A04-823E-C8712DD2A291}" presName="sibTrans" presStyleCnt="0"/>
      <dgm:spPr/>
      <dgm:t>
        <a:bodyPr/>
        <a:lstStyle/>
        <a:p>
          <a:endParaRPr lang="en-US"/>
        </a:p>
      </dgm:t>
    </dgm:pt>
    <dgm:pt modelId="{BBA2D17D-58FB-480D-AEB6-F6328A095974}" type="pres">
      <dgm:prSet presAssocID="{42B10347-215B-4227-A6D1-74DFB7FE4803}" presName="node" presStyleLbl="alignAccFollowNode1" presStyleIdx="3" presStyleCnt="32" custScaleX="1642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F8C69D-DE9A-4FBD-A564-0ECF3B631EBF}" type="pres">
      <dgm:prSet presAssocID="{7AD870F9-340A-4711-AAB5-E1F35DD2A914}" presName="vSp" presStyleCnt="0"/>
      <dgm:spPr/>
      <dgm:t>
        <a:bodyPr/>
        <a:lstStyle/>
        <a:p>
          <a:endParaRPr lang="en-US"/>
        </a:p>
      </dgm:t>
    </dgm:pt>
    <dgm:pt modelId="{DA448C6E-6074-4F94-9092-8BC7292AD2AB}" type="pres">
      <dgm:prSet presAssocID="{5FBBE5D8-5419-4E40-B1B4-2219DA0F83D3}" presName="horFlow" presStyleCnt="0"/>
      <dgm:spPr/>
      <dgm:t>
        <a:bodyPr/>
        <a:lstStyle/>
        <a:p>
          <a:endParaRPr lang="en-US"/>
        </a:p>
      </dgm:t>
    </dgm:pt>
    <dgm:pt modelId="{5D6014E9-EFB3-445A-9ED1-2C56F40D5316}" type="pres">
      <dgm:prSet presAssocID="{5FBBE5D8-5419-4E40-B1B4-2219DA0F83D3}" presName="bigChev" presStyleLbl="node1" presStyleIdx="1" presStyleCnt="8" custScaleX="125121" custLinFactNeighborX="-21279" custLinFactNeighborY="-6977"/>
      <dgm:spPr/>
      <dgm:t>
        <a:bodyPr/>
        <a:lstStyle/>
        <a:p>
          <a:endParaRPr lang="en-US"/>
        </a:p>
      </dgm:t>
    </dgm:pt>
    <dgm:pt modelId="{C1A8DE5D-0D6E-48F0-83C4-53464070F6C6}" type="pres">
      <dgm:prSet presAssocID="{DCE6293A-F67A-4741-A6EB-EBAF8A776684}" presName="parTrans" presStyleCnt="0"/>
      <dgm:spPr/>
      <dgm:t>
        <a:bodyPr/>
        <a:lstStyle/>
        <a:p>
          <a:endParaRPr lang="en-US"/>
        </a:p>
      </dgm:t>
    </dgm:pt>
    <dgm:pt modelId="{4EAA847B-8C2D-4949-BE14-F6ED4E89FE12}" type="pres">
      <dgm:prSet presAssocID="{3533EF6F-845F-4B37-A966-C16624252641}" presName="node" presStyleLbl="alignAccFollowNode1" presStyleIdx="4" presStyleCnt="32" custScaleX="14055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61E96E-8CD7-4322-A180-04453D8791A7}" type="pres">
      <dgm:prSet presAssocID="{7810835A-35AC-4EA4-A43F-35E047903D43}" presName="sibTrans" presStyleCnt="0"/>
      <dgm:spPr/>
      <dgm:t>
        <a:bodyPr/>
        <a:lstStyle/>
        <a:p>
          <a:endParaRPr lang="en-US"/>
        </a:p>
      </dgm:t>
    </dgm:pt>
    <dgm:pt modelId="{B313CF0B-DD69-4C61-BB94-C0372A812A34}" type="pres">
      <dgm:prSet presAssocID="{240D4FDE-2B97-42DA-B647-8641874012B9}" presName="node" presStyleLbl="alignAccFollowNode1" presStyleIdx="5" presStyleCnt="32" custScaleX="1350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16BA10-A290-4C58-AD95-C34DA0CE6903}" type="pres">
      <dgm:prSet presAssocID="{5E0FC9CC-CA99-43BE-B29B-7CF5EE1B762B}" presName="sibTrans" presStyleCnt="0"/>
      <dgm:spPr/>
      <dgm:t>
        <a:bodyPr/>
        <a:lstStyle/>
        <a:p>
          <a:endParaRPr lang="en-US"/>
        </a:p>
      </dgm:t>
    </dgm:pt>
    <dgm:pt modelId="{49984E58-5BE7-4482-83DD-2406116C4AC7}" type="pres">
      <dgm:prSet presAssocID="{3CC9A447-CF90-4785-ADEA-CB5AFD928C8C}" presName="node" presStyleLbl="alignAccFollowNode1" presStyleIdx="6" presStyleCnt="32" custScaleX="1623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36EC89-8723-4931-9413-7F5FBCC3EDC5}" type="pres">
      <dgm:prSet presAssocID="{4FACA793-AB25-456D-A828-ABDFC4912930}" presName="sibTrans" presStyleCnt="0"/>
      <dgm:spPr/>
      <dgm:t>
        <a:bodyPr/>
        <a:lstStyle/>
        <a:p>
          <a:endParaRPr lang="en-US"/>
        </a:p>
      </dgm:t>
    </dgm:pt>
    <dgm:pt modelId="{20520C8A-A38C-45BA-B73B-F6AA26862C6D}" type="pres">
      <dgm:prSet presAssocID="{C758646B-9E98-4FE5-8E78-ED4416E445E7}" presName="node" presStyleLbl="alignAccFollowNode1" presStyleIdx="7" presStyleCnt="32" custScaleX="15914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D4D7D0-571B-483B-9BF9-4EF79014D4B3}" type="pres">
      <dgm:prSet presAssocID="{5FBBE5D8-5419-4E40-B1B4-2219DA0F83D3}" presName="vSp" presStyleCnt="0"/>
      <dgm:spPr/>
      <dgm:t>
        <a:bodyPr/>
        <a:lstStyle/>
        <a:p>
          <a:endParaRPr lang="en-US"/>
        </a:p>
      </dgm:t>
    </dgm:pt>
    <dgm:pt modelId="{1B2E07E4-1470-4521-8EF1-CC4B2DF4AC30}" type="pres">
      <dgm:prSet presAssocID="{6DF7564D-6023-47D5-A726-993DD6A130D6}" presName="horFlow" presStyleCnt="0"/>
      <dgm:spPr/>
      <dgm:t>
        <a:bodyPr/>
        <a:lstStyle/>
        <a:p>
          <a:endParaRPr lang="en-US"/>
        </a:p>
      </dgm:t>
    </dgm:pt>
    <dgm:pt modelId="{24C1C27F-0AB4-4F44-A459-CABA89CE1850}" type="pres">
      <dgm:prSet presAssocID="{6DF7564D-6023-47D5-A726-993DD6A130D6}" presName="bigChev" presStyleLbl="node1" presStyleIdx="2" presStyleCnt="8" custScaleX="129816"/>
      <dgm:spPr/>
      <dgm:t>
        <a:bodyPr/>
        <a:lstStyle/>
        <a:p>
          <a:endParaRPr lang="en-US"/>
        </a:p>
      </dgm:t>
    </dgm:pt>
    <dgm:pt modelId="{4A608D8F-93A8-499E-9BC3-01E96F202819}" type="pres">
      <dgm:prSet presAssocID="{E1AD3FF2-AFF0-4F9A-BA61-C776351AB6B9}" presName="parTrans" presStyleCnt="0"/>
      <dgm:spPr/>
      <dgm:t>
        <a:bodyPr/>
        <a:lstStyle/>
        <a:p>
          <a:endParaRPr lang="en-US"/>
        </a:p>
      </dgm:t>
    </dgm:pt>
    <dgm:pt modelId="{4107EBDA-2393-4D01-8662-F6704F29782C}" type="pres">
      <dgm:prSet presAssocID="{AE2BD1F7-1135-4444-B374-D6F69D7EEA68}" presName="node" presStyleLbl="alignAccFollowNode1" presStyleIdx="8" presStyleCnt="32" custScaleX="1298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37DFEE-05FB-4D9E-BE4D-F832B7DC2ECC}" type="pres">
      <dgm:prSet presAssocID="{17F44557-D562-496B-AE0E-705BC6055852}" presName="sibTrans" presStyleCnt="0"/>
      <dgm:spPr/>
      <dgm:t>
        <a:bodyPr/>
        <a:lstStyle/>
        <a:p>
          <a:endParaRPr lang="en-US"/>
        </a:p>
      </dgm:t>
    </dgm:pt>
    <dgm:pt modelId="{2BE0448F-78BB-4A71-AD81-F2FA40F5E1F1}" type="pres">
      <dgm:prSet presAssocID="{CB02CA2C-1D80-4FC1-AA00-C1285BBFE80C}" presName="node" presStyleLbl="alignAccFollowNode1" presStyleIdx="9" presStyleCnt="32" custScaleX="14339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B3A3A3-26E4-46C6-9427-70A7AF2EB86B}" type="pres">
      <dgm:prSet presAssocID="{73C8FF42-9ADC-47C2-8310-B2275373DDD1}" presName="sibTrans" presStyleCnt="0"/>
      <dgm:spPr/>
      <dgm:t>
        <a:bodyPr/>
        <a:lstStyle/>
        <a:p>
          <a:endParaRPr lang="en-US"/>
        </a:p>
      </dgm:t>
    </dgm:pt>
    <dgm:pt modelId="{118E8FB1-86AA-41A4-9DE3-C6CBCC564717}" type="pres">
      <dgm:prSet presAssocID="{68484880-5413-4225-84DC-FCA739D5732E}" presName="node" presStyleLbl="alignAccFollowNode1" presStyleIdx="10" presStyleCnt="32" custScaleX="15058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DAC1B2-D3EB-4A71-93C9-E214FE7D227E}" type="pres">
      <dgm:prSet presAssocID="{F6C0FE15-CB93-427C-9E3B-17778EDCEC4D}" presName="sibTrans" presStyleCnt="0"/>
      <dgm:spPr/>
      <dgm:t>
        <a:bodyPr/>
        <a:lstStyle/>
        <a:p>
          <a:endParaRPr lang="en-US"/>
        </a:p>
      </dgm:t>
    </dgm:pt>
    <dgm:pt modelId="{DDFEBED2-431E-47DE-BAE4-1B55C8F0D54F}" type="pres">
      <dgm:prSet presAssocID="{4CF10010-233E-4186-AF78-8C62DE775BC1}" presName="node" presStyleLbl="alignAccFollowNode1" presStyleIdx="11" presStyleCnt="32" custScaleX="16850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79E277-F461-49A2-B4FB-14D95681A3C3}" type="pres">
      <dgm:prSet presAssocID="{6DF7564D-6023-47D5-A726-993DD6A130D6}" presName="vSp" presStyleCnt="0"/>
      <dgm:spPr/>
      <dgm:t>
        <a:bodyPr/>
        <a:lstStyle/>
        <a:p>
          <a:endParaRPr lang="en-US"/>
        </a:p>
      </dgm:t>
    </dgm:pt>
    <dgm:pt modelId="{A54873D9-619F-42BC-83EC-A22A3510E4C4}" type="pres">
      <dgm:prSet presAssocID="{0B97BBC1-89E8-4821-8702-AEBFBEF0FBF6}" presName="horFlow" presStyleCnt="0"/>
      <dgm:spPr/>
      <dgm:t>
        <a:bodyPr/>
        <a:lstStyle/>
        <a:p>
          <a:endParaRPr lang="en-US"/>
        </a:p>
      </dgm:t>
    </dgm:pt>
    <dgm:pt modelId="{C56199B1-8940-4B1E-9670-9711A657A6A1}" type="pres">
      <dgm:prSet presAssocID="{0B97BBC1-89E8-4821-8702-AEBFBEF0FBF6}" presName="bigChev" presStyleLbl="node1" presStyleIdx="3" presStyleCnt="8" custScaleX="129017"/>
      <dgm:spPr/>
      <dgm:t>
        <a:bodyPr/>
        <a:lstStyle/>
        <a:p>
          <a:endParaRPr lang="en-US"/>
        </a:p>
      </dgm:t>
    </dgm:pt>
    <dgm:pt modelId="{E97E3FFF-6C45-4EEB-86DE-5A10949DEAC9}" type="pres">
      <dgm:prSet presAssocID="{456E2710-DE00-4C82-8281-58C1E1424D62}" presName="parTrans" presStyleCnt="0"/>
      <dgm:spPr/>
      <dgm:t>
        <a:bodyPr/>
        <a:lstStyle/>
        <a:p>
          <a:endParaRPr lang="en-US"/>
        </a:p>
      </dgm:t>
    </dgm:pt>
    <dgm:pt modelId="{416FEB91-B795-4D15-820F-A9E42B616210}" type="pres">
      <dgm:prSet presAssocID="{C59B28AC-873F-4030-85A3-21F2C4F82EFD}" presName="node" presStyleLbl="alignAccFollowNode1" presStyleIdx="12" presStyleCnt="32" custScaleX="1335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8BE37A-6CCC-423C-BE6A-8FE4FE975A15}" type="pres">
      <dgm:prSet presAssocID="{ADC66176-229E-404C-9EC0-80922965010D}" presName="sibTrans" presStyleCnt="0"/>
      <dgm:spPr/>
      <dgm:t>
        <a:bodyPr/>
        <a:lstStyle/>
        <a:p>
          <a:endParaRPr lang="en-US"/>
        </a:p>
      </dgm:t>
    </dgm:pt>
    <dgm:pt modelId="{13C48621-1658-47D1-8A7D-816A973E2422}" type="pres">
      <dgm:prSet presAssocID="{BC1376DD-F1E5-4F24-A119-9B84B99B1E66}" presName="node" presStyleLbl="alignAccFollowNode1" presStyleIdx="13" presStyleCnt="32" custScaleX="13664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DF948D-2EBC-43E0-A4A1-4F0C4969FD64}" type="pres">
      <dgm:prSet presAssocID="{838FB525-E341-497A-B0A9-3F4681AAEE27}" presName="sibTrans" presStyleCnt="0"/>
      <dgm:spPr/>
      <dgm:t>
        <a:bodyPr/>
        <a:lstStyle/>
        <a:p>
          <a:endParaRPr lang="en-US"/>
        </a:p>
      </dgm:t>
    </dgm:pt>
    <dgm:pt modelId="{C595274C-A949-4CB2-9541-82B74E8B4DAA}" type="pres">
      <dgm:prSet presAssocID="{EBE70761-F0E4-49EC-B67D-830604FC9DA2}" presName="node" presStyleLbl="alignAccFollowNode1" presStyleIdx="14" presStyleCnt="32" custScaleX="1610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1F7848-360F-4D49-A2F3-53CD6C9EAD6F}" type="pres">
      <dgm:prSet presAssocID="{D854F62F-FFF3-4F5E-B715-DF056E84DEE3}" presName="sibTrans" presStyleCnt="0"/>
      <dgm:spPr/>
      <dgm:t>
        <a:bodyPr/>
        <a:lstStyle/>
        <a:p>
          <a:endParaRPr lang="en-US"/>
        </a:p>
      </dgm:t>
    </dgm:pt>
    <dgm:pt modelId="{15C3C9A5-5748-410A-B20A-987E41AD4024}" type="pres">
      <dgm:prSet presAssocID="{87402BC1-D689-41E2-A4B5-F9F712440B81}" presName="node" presStyleLbl="alignAccFollowNode1" presStyleIdx="15" presStyleCnt="32" custScaleX="15882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570BA1-9FC8-4D93-AEEB-D595CF3D3FFE}" type="pres">
      <dgm:prSet presAssocID="{0B97BBC1-89E8-4821-8702-AEBFBEF0FBF6}" presName="vSp" presStyleCnt="0"/>
      <dgm:spPr/>
      <dgm:t>
        <a:bodyPr/>
        <a:lstStyle/>
        <a:p>
          <a:endParaRPr lang="en-US"/>
        </a:p>
      </dgm:t>
    </dgm:pt>
    <dgm:pt modelId="{E92A9CC6-3E33-407A-BDBE-287916604730}" type="pres">
      <dgm:prSet presAssocID="{79B31DBE-4450-4879-A605-86436394987C}" presName="horFlow" presStyleCnt="0"/>
      <dgm:spPr/>
      <dgm:t>
        <a:bodyPr/>
        <a:lstStyle/>
        <a:p>
          <a:endParaRPr lang="en-US"/>
        </a:p>
      </dgm:t>
    </dgm:pt>
    <dgm:pt modelId="{106E91B5-184A-4200-9B1B-C87C0BE194EA}" type="pres">
      <dgm:prSet presAssocID="{79B31DBE-4450-4879-A605-86436394987C}" presName="bigChev" presStyleLbl="node1" presStyleIdx="4" presStyleCnt="8" custScaleX="120549"/>
      <dgm:spPr/>
      <dgm:t>
        <a:bodyPr/>
        <a:lstStyle/>
        <a:p>
          <a:endParaRPr lang="en-US"/>
        </a:p>
      </dgm:t>
    </dgm:pt>
    <dgm:pt modelId="{ACAD6574-1B8B-49B8-AB08-6706A2150240}" type="pres">
      <dgm:prSet presAssocID="{781A9B36-8AD4-4A48-BB43-6535572A924D}" presName="parTrans" presStyleCnt="0"/>
      <dgm:spPr/>
      <dgm:t>
        <a:bodyPr/>
        <a:lstStyle/>
        <a:p>
          <a:endParaRPr lang="en-US"/>
        </a:p>
      </dgm:t>
    </dgm:pt>
    <dgm:pt modelId="{25114BCD-BC6A-4959-9999-63FB71D8F22C}" type="pres">
      <dgm:prSet presAssocID="{41F47337-AD85-4805-8EE0-F802D038D782}" presName="node" presStyleLbl="alignAccFollowNode1" presStyleIdx="16" presStyleCnt="32" custScaleX="14175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D63AA5-1765-4A09-97F0-58FAA5DE9CE0}" type="pres">
      <dgm:prSet presAssocID="{969AFBDE-C782-4860-8CD7-F1800D2E31E7}" presName="sibTrans" presStyleCnt="0"/>
      <dgm:spPr/>
      <dgm:t>
        <a:bodyPr/>
        <a:lstStyle/>
        <a:p>
          <a:endParaRPr lang="en-US"/>
        </a:p>
      </dgm:t>
    </dgm:pt>
    <dgm:pt modelId="{F803F954-97DF-4FC7-865E-E8E3F9471BEB}" type="pres">
      <dgm:prSet presAssocID="{AA1BC59E-700F-483B-8FFB-28DCBC6CAB83}" presName="node" presStyleLbl="alignAccFollowNode1" presStyleIdx="17" presStyleCnt="32" custScaleX="14300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72D984-E302-4C6C-A679-071DC08DD691}" type="pres">
      <dgm:prSet presAssocID="{43E20002-2EF4-4D8E-BE20-DFABEB328F3E}" presName="sibTrans" presStyleCnt="0"/>
      <dgm:spPr/>
      <dgm:t>
        <a:bodyPr/>
        <a:lstStyle/>
        <a:p>
          <a:endParaRPr lang="en-US"/>
        </a:p>
      </dgm:t>
    </dgm:pt>
    <dgm:pt modelId="{45E9C6AC-2A40-48EE-A8DE-6EFAC1C19F7C}" type="pres">
      <dgm:prSet presAssocID="{02864C72-4894-4F3B-A1A6-7387A0395706}" presName="node" presStyleLbl="alignAccFollowNode1" presStyleIdx="18" presStyleCnt="32" custScaleX="14626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AAE3BF-64A7-4872-92BD-85098ED943BD}" type="pres">
      <dgm:prSet presAssocID="{C55BD180-8157-49EA-9F7B-FF153E3560E2}" presName="sibTrans" presStyleCnt="0"/>
      <dgm:spPr/>
      <dgm:t>
        <a:bodyPr/>
        <a:lstStyle/>
        <a:p>
          <a:endParaRPr lang="en-US"/>
        </a:p>
      </dgm:t>
    </dgm:pt>
    <dgm:pt modelId="{A550CC9E-128D-48CF-BD68-C75A5DF9C398}" type="pres">
      <dgm:prSet presAssocID="{1858A15A-A80A-43E3-AE42-E977361A2BD0}" presName="node" presStyleLbl="alignAccFollowNode1" presStyleIdx="19" presStyleCnt="32" custScaleX="16747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29F767-3A4F-4664-968B-C28692FA0C34}" type="pres">
      <dgm:prSet presAssocID="{79B31DBE-4450-4879-A605-86436394987C}" presName="vSp" presStyleCnt="0"/>
      <dgm:spPr/>
      <dgm:t>
        <a:bodyPr/>
        <a:lstStyle/>
        <a:p>
          <a:endParaRPr lang="en-US"/>
        </a:p>
      </dgm:t>
    </dgm:pt>
    <dgm:pt modelId="{A3D4C6B2-2148-4854-85B5-C57BAD46A3AF}" type="pres">
      <dgm:prSet presAssocID="{F27CF25E-38D1-4A85-BD8C-2065C0EE9D5F}" presName="horFlow" presStyleCnt="0"/>
      <dgm:spPr/>
      <dgm:t>
        <a:bodyPr/>
        <a:lstStyle/>
        <a:p>
          <a:endParaRPr lang="en-US"/>
        </a:p>
      </dgm:t>
    </dgm:pt>
    <dgm:pt modelId="{B0EBB12A-9B83-4EAD-9CBD-2FFC2B454A26}" type="pres">
      <dgm:prSet presAssocID="{F27CF25E-38D1-4A85-BD8C-2065C0EE9D5F}" presName="bigChev" presStyleLbl="node1" presStyleIdx="5" presStyleCnt="8" custScaleX="125150"/>
      <dgm:spPr/>
      <dgm:t>
        <a:bodyPr/>
        <a:lstStyle/>
        <a:p>
          <a:endParaRPr lang="en-US"/>
        </a:p>
      </dgm:t>
    </dgm:pt>
    <dgm:pt modelId="{5BF3921B-882B-4323-A149-3DFACF106B7F}" type="pres">
      <dgm:prSet presAssocID="{F9309E32-862A-4E19-B9D9-D84182E408C9}" presName="parTrans" presStyleCnt="0"/>
      <dgm:spPr/>
      <dgm:t>
        <a:bodyPr/>
        <a:lstStyle/>
        <a:p>
          <a:endParaRPr lang="en-US"/>
        </a:p>
      </dgm:t>
    </dgm:pt>
    <dgm:pt modelId="{A3691A52-DAEA-4AB9-BF59-4FF0237474F4}" type="pres">
      <dgm:prSet presAssocID="{D3E57E82-5CA5-4E15-BC24-A77B17FF3297}" presName="node" presStyleLbl="alignAccFollowNode1" presStyleIdx="20" presStyleCnt="32" custScaleX="1335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ECE42F-5B67-4926-8C61-BE1DB076E1B3}" type="pres">
      <dgm:prSet presAssocID="{DE59F178-DE1F-45B2-A88E-FF709621362B}" presName="sibTrans" presStyleCnt="0"/>
      <dgm:spPr/>
      <dgm:t>
        <a:bodyPr/>
        <a:lstStyle/>
        <a:p>
          <a:endParaRPr lang="en-US"/>
        </a:p>
      </dgm:t>
    </dgm:pt>
    <dgm:pt modelId="{AD30837B-47C7-4792-995C-6A0E34467181}" type="pres">
      <dgm:prSet presAssocID="{AD0D3888-ABBE-4880-B080-C059218BD442}" presName="node" presStyleLbl="alignAccFollowNode1" presStyleIdx="21" presStyleCnt="32" custScaleX="1418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708C29-985F-4996-A76D-2470E4AB7192}" type="pres">
      <dgm:prSet presAssocID="{FC8B5700-0721-4256-AAD1-DA1B106A444B}" presName="sibTrans" presStyleCnt="0"/>
      <dgm:spPr/>
      <dgm:t>
        <a:bodyPr/>
        <a:lstStyle/>
        <a:p>
          <a:endParaRPr lang="en-US"/>
        </a:p>
      </dgm:t>
    </dgm:pt>
    <dgm:pt modelId="{07263089-0117-4430-B929-CE4C374332E8}" type="pres">
      <dgm:prSet presAssocID="{32FE5455-D2C0-400B-A49F-2B692DDDA003}" presName="node" presStyleLbl="alignAccFollowNode1" presStyleIdx="22" presStyleCnt="32" custScaleX="1482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71DAF6-305E-4372-8469-F260788E48C4}" type="pres">
      <dgm:prSet presAssocID="{E4C66CEA-BDAF-45AA-9074-937F5B77FF1F}" presName="sibTrans" presStyleCnt="0"/>
      <dgm:spPr/>
      <dgm:t>
        <a:bodyPr/>
        <a:lstStyle/>
        <a:p>
          <a:endParaRPr lang="en-US"/>
        </a:p>
      </dgm:t>
    </dgm:pt>
    <dgm:pt modelId="{FB6435B6-CCAA-438D-A52E-45A8615565C5}" type="pres">
      <dgm:prSet presAssocID="{A0FD52F2-536B-426C-B482-488BE1BBF508}" presName="node" presStyleLbl="alignAccFollowNode1" presStyleIdx="23" presStyleCnt="32" custScaleX="16841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3396DD-0E55-416C-B431-10ADEACD1893}" type="pres">
      <dgm:prSet presAssocID="{F27CF25E-38D1-4A85-BD8C-2065C0EE9D5F}" presName="vSp" presStyleCnt="0"/>
      <dgm:spPr/>
      <dgm:t>
        <a:bodyPr/>
        <a:lstStyle/>
        <a:p>
          <a:endParaRPr lang="en-US"/>
        </a:p>
      </dgm:t>
    </dgm:pt>
    <dgm:pt modelId="{FD9E254D-95C4-41D6-A728-177102A73150}" type="pres">
      <dgm:prSet presAssocID="{BC1F80AD-7C3A-4DB8-B8D5-10CC7E61E71B}" presName="horFlow" presStyleCnt="0"/>
      <dgm:spPr/>
      <dgm:t>
        <a:bodyPr/>
        <a:lstStyle/>
        <a:p>
          <a:endParaRPr lang="en-US"/>
        </a:p>
      </dgm:t>
    </dgm:pt>
    <dgm:pt modelId="{EFBD2830-1495-4206-BFB8-D1498A60E27A}" type="pres">
      <dgm:prSet presAssocID="{BC1F80AD-7C3A-4DB8-B8D5-10CC7E61E71B}" presName="bigChev" presStyleLbl="node1" presStyleIdx="6" presStyleCnt="8" custScaleX="124707" custLinFactNeighborX="-7069" custLinFactNeighborY="5453"/>
      <dgm:spPr/>
      <dgm:t>
        <a:bodyPr/>
        <a:lstStyle/>
        <a:p>
          <a:endParaRPr lang="en-US"/>
        </a:p>
      </dgm:t>
    </dgm:pt>
    <dgm:pt modelId="{2DFE2D67-EF96-47C0-9938-56A514D7F5A2}" type="pres">
      <dgm:prSet presAssocID="{6ECE34F5-5A28-403D-BC3A-577D4868E44D}" presName="parTrans" presStyleCnt="0"/>
      <dgm:spPr/>
      <dgm:t>
        <a:bodyPr/>
        <a:lstStyle/>
        <a:p>
          <a:endParaRPr lang="en-US"/>
        </a:p>
      </dgm:t>
    </dgm:pt>
    <dgm:pt modelId="{C9A1CC01-BD50-416D-888F-06BA6424F733}" type="pres">
      <dgm:prSet presAssocID="{F937E0E7-2167-46CD-AF9C-661569AC1C55}" presName="node" presStyleLbl="alignAccFollowNode1" presStyleIdx="24" presStyleCnt="32" custScaleX="13877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E50602-53D2-45CA-87B0-6462C2FC04DE}" type="pres">
      <dgm:prSet presAssocID="{388DC917-C7A7-45F4-AF6D-4BA2E966C792}" presName="sibTrans" presStyleCnt="0"/>
      <dgm:spPr/>
      <dgm:t>
        <a:bodyPr/>
        <a:lstStyle/>
        <a:p>
          <a:endParaRPr lang="en-US"/>
        </a:p>
      </dgm:t>
    </dgm:pt>
    <dgm:pt modelId="{97C6950B-5295-4A99-ADB8-5C2809F20187}" type="pres">
      <dgm:prSet presAssocID="{C996E19A-348B-4899-BA5F-BE15AF629EEA}" presName="node" presStyleLbl="alignAccFollowNode1" presStyleIdx="25" presStyleCnt="32" custScaleX="13638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D78BAB-A818-4246-BEBA-BE553371297B}" type="pres">
      <dgm:prSet presAssocID="{7598D7DD-4884-4B57-BB9F-3DF9A9BD111B}" presName="sibTrans" presStyleCnt="0"/>
      <dgm:spPr/>
      <dgm:t>
        <a:bodyPr/>
        <a:lstStyle/>
        <a:p>
          <a:endParaRPr lang="en-US"/>
        </a:p>
      </dgm:t>
    </dgm:pt>
    <dgm:pt modelId="{65C0F17D-F420-400E-88AF-DFDDBE76B2D9}" type="pres">
      <dgm:prSet presAssocID="{1E3E9749-F422-46D3-8AE8-DDE6CFB5D949}" presName="node" presStyleLbl="alignAccFollowNode1" presStyleIdx="26" presStyleCnt="32" custScaleX="15045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833100-FE44-4730-834B-173F0192A103}" type="pres">
      <dgm:prSet presAssocID="{0B9AF1BB-6235-4625-A62D-877298BEB612}" presName="sibTrans" presStyleCnt="0"/>
      <dgm:spPr/>
      <dgm:t>
        <a:bodyPr/>
        <a:lstStyle/>
        <a:p>
          <a:endParaRPr lang="en-US"/>
        </a:p>
      </dgm:t>
    </dgm:pt>
    <dgm:pt modelId="{6227CDE7-DF5B-4EE4-A035-5B010032C214}" type="pres">
      <dgm:prSet presAssocID="{D01ED8AE-6718-4F5C-B77D-905FAD605D22}" presName="node" presStyleLbl="alignAccFollowNode1" presStyleIdx="27" presStyleCnt="32" custScaleX="16688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377104-7338-41F6-BFAD-2E6FC5C818F7}" type="pres">
      <dgm:prSet presAssocID="{BC1F80AD-7C3A-4DB8-B8D5-10CC7E61E71B}" presName="vSp" presStyleCnt="0"/>
      <dgm:spPr/>
      <dgm:t>
        <a:bodyPr/>
        <a:lstStyle/>
        <a:p>
          <a:endParaRPr lang="en-US"/>
        </a:p>
      </dgm:t>
    </dgm:pt>
    <dgm:pt modelId="{7737D8E7-1472-4228-B4DE-66A44B9FCD32}" type="pres">
      <dgm:prSet presAssocID="{C6783D11-48E7-4F35-9743-ED3C4FA1AA87}" presName="horFlow" presStyleCnt="0"/>
      <dgm:spPr/>
      <dgm:t>
        <a:bodyPr/>
        <a:lstStyle/>
        <a:p>
          <a:endParaRPr lang="en-US"/>
        </a:p>
      </dgm:t>
    </dgm:pt>
    <dgm:pt modelId="{ED529064-59D0-4E2B-8D3D-9F9E064AA2AF}" type="pres">
      <dgm:prSet presAssocID="{C6783D11-48E7-4F35-9743-ED3C4FA1AA87}" presName="bigChev" presStyleLbl="node1" presStyleIdx="7" presStyleCnt="8" custScaleX="125275"/>
      <dgm:spPr/>
      <dgm:t>
        <a:bodyPr/>
        <a:lstStyle/>
        <a:p>
          <a:endParaRPr lang="en-US"/>
        </a:p>
      </dgm:t>
    </dgm:pt>
    <dgm:pt modelId="{94A504D6-BB0E-4BA0-A264-05880F4CB512}" type="pres">
      <dgm:prSet presAssocID="{DFD46F0D-2530-4661-8452-E5925C677AAB}" presName="parTrans" presStyleCnt="0"/>
      <dgm:spPr/>
      <dgm:t>
        <a:bodyPr/>
        <a:lstStyle/>
        <a:p>
          <a:endParaRPr lang="en-US"/>
        </a:p>
      </dgm:t>
    </dgm:pt>
    <dgm:pt modelId="{B12676D5-A150-4674-A5AD-1A21B41C5F45}" type="pres">
      <dgm:prSet presAssocID="{5BA15F2A-172D-4D4A-9ABE-7295459865B2}" presName="node" presStyleLbl="alignAccFollowNode1" presStyleIdx="28" presStyleCnt="32" custScaleX="13625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596A9C-B449-426D-AA19-C92441C03765}" type="pres">
      <dgm:prSet presAssocID="{0DAD6068-B726-485E-9E13-13BC66C95F76}" presName="sibTrans" presStyleCnt="0"/>
      <dgm:spPr/>
      <dgm:t>
        <a:bodyPr/>
        <a:lstStyle/>
        <a:p>
          <a:endParaRPr lang="en-US"/>
        </a:p>
      </dgm:t>
    </dgm:pt>
    <dgm:pt modelId="{E0571D75-0657-4B96-A503-7554187E6613}" type="pres">
      <dgm:prSet presAssocID="{491F0D08-815B-4C6A-BB30-D9ED3ABB7F5F}" presName="node" presStyleLbl="alignAccFollowNode1" presStyleIdx="29" presStyleCnt="32" custScaleX="13878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896D9F-C7C1-48D7-B651-20D93EDA59A6}" type="pres">
      <dgm:prSet presAssocID="{7BC5030A-2148-47C5-91B9-198430A5ADBA}" presName="sibTrans" presStyleCnt="0"/>
      <dgm:spPr/>
      <dgm:t>
        <a:bodyPr/>
        <a:lstStyle/>
        <a:p>
          <a:endParaRPr lang="en-US"/>
        </a:p>
      </dgm:t>
    </dgm:pt>
    <dgm:pt modelId="{7DCBF1B9-3984-4B93-8736-E2489AF54AAE}" type="pres">
      <dgm:prSet presAssocID="{1123217D-9438-4648-BCE2-5EA06ABDEA55}" presName="node" presStyleLbl="alignAccFollowNode1" presStyleIdx="30" presStyleCnt="32" custScaleX="15170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0184C1-D091-4712-A08D-F224EF824A86}" type="pres">
      <dgm:prSet presAssocID="{7FD68DF0-8320-4936-AFD4-075C47BA8EB6}" presName="sibTrans" presStyleCnt="0"/>
      <dgm:spPr/>
      <dgm:t>
        <a:bodyPr/>
        <a:lstStyle/>
        <a:p>
          <a:endParaRPr lang="en-US"/>
        </a:p>
      </dgm:t>
    </dgm:pt>
    <dgm:pt modelId="{2153985C-9644-4D2D-AA6C-AE891229D218}" type="pres">
      <dgm:prSet presAssocID="{733F70B3-304F-42E1-B7F5-FF2FAD8EAA53}" presName="node" presStyleLbl="alignAccFollowNode1" presStyleIdx="31" presStyleCnt="32" custScaleX="1653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2EE3392-A65A-4E97-AD1D-34E5E7B45E70}" type="presOf" srcId="{5BA15F2A-172D-4D4A-9ABE-7295459865B2}" destId="{B12676D5-A150-4674-A5AD-1A21B41C5F45}" srcOrd="0" destOrd="0" presId="urn:microsoft.com/office/officeart/2005/8/layout/lProcess3"/>
    <dgm:cxn modelId="{AEED74F9-5474-4FAC-A8AF-3438CB803CAC}" srcId="{0B97BBC1-89E8-4821-8702-AEBFBEF0FBF6}" destId="{EBE70761-F0E4-49EC-B67D-830604FC9DA2}" srcOrd="2" destOrd="0" parTransId="{916F2237-8C30-421F-9F0D-D88ACD482C3B}" sibTransId="{D854F62F-FFF3-4F5E-B715-DF056E84DEE3}"/>
    <dgm:cxn modelId="{DC429390-E4EE-41F3-B170-22BB474587FF}" type="presOf" srcId="{F27CF25E-38D1-4A85-BD8C-2065C0EE9D5F}" destId="{B0EBB12A-9B83-4EAD-9CBD-2FFC2B454A26}" srcOrd="0" destOrd="0" presId="urn:microsoft.com/office/officeart/2005/8/layout/lProcess3"/>
    <dgm:cxn modelId="{70029960-3034-43A9-8CE3-A9891DC90B64}" type="presOf" srcId="{C758646B-9E98-4FE5-8E78-ED4416E445E7}" destId="{20520C8A-A38C-45BA-B73B-F6AA26862C6D}" srcOrd="0" destOrd="0" presId="urn:microsoft.com/office/officeart/2005/8/layout/lProcess3"/>
    <dgm:cxn modelId="{ECED277A-254F-4116-BBB5-816C8CF2C0AC}" srcId="{79B31DBE-4450-4879-A605-86436394987C}" destId="{41F47337-AD85-4805-8EE0-F802D038D782}" srcOrd="0" destOrd="0" parTransId="{781A9B36-8AD4-4A48-BB43-6535572A924D}" sibTransId="{969AFBDE-C782-4860-8CD7-F1800D2E31E7}"/>
    <dgm:cxn modelId="{5232FD82-891A-49EA-B699-161722E32C2E}" type="presOf" srcId="{1858A15A-A80A-43E3-AE42-E977361A2BD0}" destId="{A550CC9E-128D-48CF-BD68-C75A5DF9C398}" srcOrd="0" destOrd="0" presId="urn:microsoft.com/office/officeart/2005/8/layout/lProcess3"/>
    <dgm:cxn modelId="{3C2F6A3E-7F8C-458D-809E-76F0D0A16E36}" srcId="{BC1F80AD-7C3A-4DB8-B8D5-10CC7E61E71B}" destId="{C996E19A-348B-4899-BA5F-BE15AF629EEA}" srcOrd="1" destOrd="0" parTransId="{5AABD742-52D8-404F-B79B-861BEEE741A4}" sibTransId="{7598D7DD-4884-4B57-BB9F-3DF9A9BD111B}"/>
    <dgm:cxn modelId="{1D590533-31CC-4FA2-A239-A78AEBAC0F9C}" type="presOf" srcId="{41F47337-AD85-4805-8EE0-F802D038D782}" destId="{25114BCD-BC6A-4959-9999-63FB71D8F22C}" srcOrd="0" destOrd="0" presId="urn:microsoft.com/office/officeart/2005/8/layout/lProcess3"/>
    <dgm:cxn modelId="{C085EF15-80B4-42FE-9872-87AB004752AF}" srcId="{BC1F80AD-7C3A-4DB8-B8D5-10CC7E61E71B}" destId="{F937E0E7-2167-46CD-AF9C-661569AC1C55}" srcOrd="0" destOrd="0" parTransId="{6ECE34F5-5A28-403D-BC3A-577D4868E44D}" sibTransId="{388DC917-C7A7-45F4-AF6D-4BA2E966C792}"/>
    <dgm:cxn modelId="{183A5D5B-6890-4F91-965D-54FEEC025513}" type="presOf" srcId="{D01ED8AE-6718-4F5C-B77D-905FAD605D22}" destId="{6227CDE7-DF5B-4EE4-A035-5B010032C214}" srcOrd="0" destOrd="0" presId="urn:microsoft.com/office/officeart/2005/8/layout/lProcess3"/>
    <dgm:cxn modelId="{A2ECC1C8-9372-496F-B686-00F8568342FC}" srcId="{79B31DBE-4450-4879-A605-86436394987C}" destId="{02864C72-4894-4F3B-A1A6-7387A0395706}" srcOrd="2" destOrd="0" parTransId="{A51870E8-F91F-4E8A-8685-26F9BFC2E300}" sibTransId="{C55BD180-8157-49EA-9F7B-FF153E3560E2}"/>
    <dgm:cxn modelId="{C5E4457F-5134-49EC-963F-5967474F0192}" type="presOf" srcId="{1123217D-9438-4648-BCE2-5EA06ABDEA55}" destId="{7DCBF1B9-3984-4B93-8736-E2489AF54AAE}" srcOrd="0" destOrd="0" presId="urn:microsoft.com/office/officeart/2005/8/layout/lProcess3"/>
    <dgm:cxn modelId="{F20DAC4C-88EC-40B9-9188-CF75023D51A9}" type="presOf" srcId="{87402BC1-D689-41E2-A4B5-F9F712440B81}" destId="{15C3C9A5-5748-410A-B20A-987E41AD4024}" srcOrd="0" destOrd="0" presId="urn:microsoft.com/office/officeart/2005/8/layout/lProcess3"/>
    <dgm:cxn modelId="{B372FF3C-FA77-4736-B559-851BBF3036ED}" type="presOf" srcId="{C996E19A-348B-4899-BA5F-BE15AF629EEA}" destId="{97C6950B-5295-4A99-ADB8-5C2809F20187}" srcOrd="0" destOrd="0" presId="urn:microsoft.com/office/officeart/2005/8/layout/lProcess3"/>
    <dgm:cxn modelId="{9E5D2F1C-D214-413A-8C03-1C37DF156AFC}" type="presOf" srcId="{CB02CA2C-1D80-4FC1-AA00-C1285BBFE80C}" destId="{2BE0448F-78BB-4A71-AD81-F2FA40F5E1F1}" srcOrd="0" destOrd="0" presId="urn:microsoft.com/office/officeart/2005/8/layout/lProcess3"/>
    <dgm:cxn modelId="{000EC267-1E7D-4E46-A3CB-FC4F0026AF99}" srcId="{6DF7564D-6023-47D5-A726-993DD6A130D6}" destId="{CB02CA2C-1D80-4FC1-AA00-C1285BBFE80C}" srcOrd="1" destOrd="0" parTransId="{969F6C4B-0793-4157-A416-83FD6FDCF5F4}" sibTransId="{73C8FF42-9ADC-47C2-8310-B2275373DDD1}"/>
    <dgm:cxn modelId="{8D3556E2-014E-4E9F-A33E-A1286DDBB5AE}" type="presOf" srcId="{5D7778A0-C678-4B1E-9115-2D5C22369A06}" destId="{EA90A741-174F-4CE4-AF71-F2DA4E98F480}" srcOrd="0" destOrd="0" presId="urn:microsoft.com/office/officeart/2005/8/layout/lProcess3"/>
    <dgm:cxn modelId="{0E314FCA-7064-4F03-8C35-D679CC4BB2B0}" srcId="{C6783D11-48E7-4F35-9743-ED3C4FA1AA87}" destId="{5BA15F2A-172D-4D4A-9ABE-7295459865B2}" srcOrd="0" destOrd="0" parTransId="{DFD46F0D-2530-4661-8452-E5925C677AAB}" sibTransId="{0DAD6068-B726-485E-9E13-13BC66C95F76}"/>
    <dgm:cxn modelId="{8A30CCF4-08B6-44CB-AB4A-E7BBD9FD3E52}" srcId="{BC1F80AD-7C3A-4DB8-B8D5-10CC7E61E71B}" destId="{D01ED8AE-6718-4F5C-B77D-905FAD605D22}" srcOrd="3" destOrd="0" parTransId="{0162CC77-5D79-44F3-B6B5-A5F4B5C4F740}" sibTransId="{1A5A52AD-B477-43C5-9697-158F0650BDA8}"/>
    <dgm:cxn modelId="{D3025C76-E7CF-463D-96B5-ECA7E951BF43}" srcId="{C6783D11-48E7-4F35-9743-ED3C4FA1AA87}" destId="{733F70B3-304F-42E1-B7F5-FF2FAD8EAA53}" srcOrd="3" destOrd="0" parTransId="{25B84B46-547B-4050-95A8-115E4DF166E0}" sibTransId="{FBDF1724-2AF3-4099-8C15-E9D77A890000}"/>
    <dgm:cxn modelId="{D6B87F51-B1C8-4607-BFB9-386AE613F002}" type="presOf" srcId="{BC1376DD-F1E5-4F24-A119-9B84B99B1E66}" destId="{13C48621-1658-47D1-8A7D-816A973E2422}" srcOrd="0" destOrd="0" presId="urn:microsoft.com/office/officeart/2005/8/layout/lProcess3"/>
    <dgm:cxn modelId="{DA4254F1-62FF-439E-BF84-F2D860AD8CC2}" type="presOf" srcId="{733F70B3-304F-42E1-B7F5-FF2FAD8EAA53}" destId="{2153985C-9644-4D2D-AA6C-AE891229D218}" srcOrd="0" destOrd="0" presId="urn:microsoft.com/office/officeart/2005/8/layout/lProcess3"/>
    <dgm:cxn modelId="{7B43D443-5F6F-4F7C-ADB4-39880311882E}" srcId="{5FBBE5D8-5419-4E40-B1B4-2219DA0F83D3}" destId="{3CC9A447-CF90-4785-ADEA-CB5AFD928C8C}" srcOrd="2" destOrd="0" parTransId="{397DE585-1623-49DF-B074-17B8CF9DA042}" sibTransId="{4FACA793-AB25-456D-A828-ABDFC4912930}"/>
    <dgm:cxn modelId="{A8A5C710-EEF6-4EF0-95DC-A3CD516169FE}" type="presOf" srcId="{491F0D08-815B-4C6A-BB30-D9ED3ABB7F5F}" destId="{E0571D75-0657-4B96-A503-7554187E6613}" srcOrd="0" destOrd="0" presId="urn:microsoft.com/office/officeart/2005/8/layout/lProcess3"/>
    <dgm:cxn modelId="{C773AE5B-2E26-423C-B65F-C9F369EAD0BD}" type="presOf" srcId="{1E3E9749-F422-46D3-8AE8-DDE6CFB5D949}" destId="{65C0F17D-F420-400E-88AF-DFDDBE76B2D9}" srcOrd="0" destOrd="0" presId="urn:microsoft.com/office/officeart/2005/8/layout/lProcess3"/>
    <dgm:cxn modelId="{B7EEB162-4D95-4DD4-9E1D-36DBF8383861}" type="presOf" srcId="{3CC9A447-CF90-4785-ADEA-CB5AFD928C8C}" destId="{49984E58-5BE7-4482-83DD-2406116C4AC7}" srcOrd="0" destOrd="0" presId="urn:microsoft.com/office/officeart/2005/8/layout/lProcess3"/>
    <dgm:cxn modelId="{A79E9B3E-B16A-42CE-A554-0BFA685C6EF7}" type="presOf" srcId="{6DF7564D-6023-47D5-A726-993DD6A130D6}" destId="{24C1C27F-0AB4-4F44-A459-CABA89CE1850}" srcOrd="0" destOrd="0" presId="urn:microsoft.com/office/officeart/2005/8/layout/lProcess3"/>
    <dgm:cxn modelId="{D3603496-2423-4150-89E3-5D9ADD74B6DA}" type="presOf" srcId="{C59B28AC-873F-4030-85A3-21F2C4F82EFD}" destId="{416FEB91-B795-4D15-820F-A9E42B616210}" srcOrd="0" destOrd="0" presId="urn:microsoft.com/office/officeart/2005/8/layout/lProcess3"/>
    <dgm:cxn modelId="{6A1FAEE2-583C-4FE2-BA62-3EE0E8861932}" srcId="{5FBBE5D8-5419-4E40-B1B4-2219DA0F83D3}" destId="{240D4FDE-2B97-42DA-B647-8641874012B9}" srcOrd="1" destOrd="0" parTransId="{BCD3A2C4-2783-4698-8FB8-2B5682A204D9}" sibTransId="{5E0FC9CC-CA99-43BE-B29B-7CF5EE1B762B}"/>
    <dgm:cxn modelId="{CAB67639-07A0-416E-B03B-151D0BA058DE}" type="presOf" srcId="{C6783D11-48E7-4F35-9743-ED3C4FA1AA87}" destId="{ED529064-59D0-4E2B-8D3D-9F9E064AA2AF}" srcOrd="0" destOrd="0" presId="urn:microsoft.com/office/officeart/2005/8/layout/lProcess3"/>
    <dgm:cxn modelId="{B68FEEE4-DAE3-402B-B004-467EBDB9D2C8}" type="presOf" srcId="{D3E57E82-5CA5-4E15-BC24-A77B17FF3297}" destId="{A3691A52-DAEA-4AB9-BF59-4FF0237474F4}" srcOrd="0" destOrd="0" presId="urn:microsoft.com/office/officeart/2005/8/layout/lProcess3"/>
    <dgm:cxn modelId="{F39E8C3E-1FC2-4223-BB85-4772F5A6B6A3}" srcId="{F27CF25E-38D1-4A85-BD8C-2065C0EE9D5F}" destId="{32FE5455-D2C0-400B-A49F-2B692DDDA003}" srcOrd="2" destOrd="0" parTransId="{5AF4D7C5-A580-4500-B37B-27BCF17152D1}" sibTransId="{E4C66CEA-BDAF-45AA-9074-937F5B77FF1F}"/>
    <dgm:cxn modelId="{B25E884E-8EAD-4B9A-856A-B96E6EF8A7B3}" srcId="{C6783D11-48E7-4F35-9743-ED3C4FA1AA87}" destId="{491F0D08-815B-4C6A-BB30-D9ED3ABB7F5F}" srcOrd="1" destOrd="0" parTransId="{24AEF917-CA00-4D75-A122-565BCEA4308E}" sibTransId="{7BC5030A-2148-47C5-91B9-198430A5ADBA}"/>
    <dgm:cxn modelId="{0A3369DB-8D12-4EA9-BE64-CE693FE0762C}" type="presOf" srcId="{AA1BC59E-700F-483B-8FFB-28DCBC6CAB83}" destId="{F803F954-97DF-4FC7-865E-E8E3F9471BEB}" srcOrd="0" destOrd="0" presId="urn:microsoft.com/office/officeart/2005/8/layout/lProcess3"/>
    <dgm:cxn modelId="{C3359606-4DE0-47B1-BDDF-C3518D082DB5}" srcId="{5D7778A0-C678-4B1E-9115-2D5C22369A06}" destId="{0B97BBC1-89E8-4821-8702-AEBFBEF0FBF6}" srcOrd="3" destOrd="0" parTransId="{9F903C51-1132-436F-8BDC-9A484DE75793}" sibTransId="{89C847F4-E9D6-4181-9884-3A95218305D7}"/>
    <dgm:cxn modelId="{5E5CB0AE-8DA0-4291-9522-E61BA85BA749}" srcId="{7AD870F9-340A-4711-AAB5-E1F35DD2A914}" destId="{42B10347-215B-4227-A6D1-74DFB7FE4803}" srcOrd="3" destOrd="0" parTransId="{16A12B6E-B77B-4E07-874E-0B99BB889E75}" sibTransId="{C20A0190-1FC7-4FEB-A8C1-FDFB35B684F5}"/>
    <dgm:cxn modelId="{24FAE6F2-7B66-4D7A-A434-D9F23D7EB80D}" type="presOf" srcId="{3533EF6F-845F-4B37-A966-C16624252641}" destId="{4EAA847B-8C2D-4949-BE14-F6ED4E89FE12}" srcOrd="0" destOrd="0" presId="urn:microsoft.com/office/officeart/2005/8/layout/lProcess3"/>
    <dgm:cxn modelId="{D788018B-AEFC-42E1-96E3-685504B150CD}" type="presOf" srcId="{605ED3BF-6516-4F57-9189-5192FDA395DF}" destId="{5638456D-A555-421F-8134-C4AE1A268C9D}" srcOrd="0" destOrd="0" presId="urn:microsoft.com/office/officeart/2005/8/layout/lProcess3"/>
    <dgm:cxn modelId="{570C6101-704E-4EBB-94C1-254D8A82F6B4}" type="presOf" srcId="{DC0218E9-5FB2-4E6E-AC9B-BBEF7C4BB159}" destId="{D175EADE-8089-4006-BC4E-311556F86525}" srcOrd="0" destOrd="0" presId="urn:microsoft.com/office/officeart/2005/8/layout/lProcess3"/>
    <dgm:cxn modelId="{E25E3A1B-DB42-41C4-AA01-314DA5E1F841}" srcId="{5D7778A0-C678-4B1E-9115-2D5C22369A06}" destId="{5FBBE5D8-5419-4E40-B1B4-2219DA0F83D3}" srcOrd="1" destOrd="0" parTransId="{BCB2527D-165F-4A30-AEC6-68070625AA04}" sibTransId="{067B38B7-6E37-467D-8E91-03FBC1A9CBDC}"/>
    <dgm:cxn modelId="{A73BB4D9-510A-4EF0-A082-F5D69B4F8566}" srcId="{6DF7564D-6023-47D5-A726-993DD6A130D6}" destId="{AE2BD1F7-1135-4444-B374-D6F69D7EEA68}" srcOrd="0" destOrd="0" parTransId="{E1AD3FF2-AFF0-4F9A-BA61-C776351AB6B9}" sibTransId="{17F44557-D562-496B-AE0E-705BC6055852}"/>
    <dgm:cxn modelId="{1299C978-E217-43E6-8403-E41C809EBABE}" type="presOf" srcId="{EBE70761-F0E4-49EC-B67D-830604FC9DA2}" destId="{C595274C-A949-4CB2-9541-82B74E8B4DAA}" srcOrd="0" destOrd="0" presId="urn:microsoft.com/office/officeart/2005/8/layout/lProcess3"/>
    <dgm:cxn modelId="{8B2CD8F6-6501-494B-9EA4-08165FC992E2}" type="presOf" srcId="{240D4FDE-2B97-42DA-B647-8641874012B9}" destId="{B313CF0B-DD69-4C61-BB94-C0372A812A34}" srcOrd="0" destOrd="0" presId="urn:microsoft.com/office/officeart/2005/8/layout/lProcess3"/>
    <dgm:cxn modelId="{B81F1D2A-5B40-47C8-BC66-A09253071BBA}" type="presOf" srcId="{68484880-5413-4225-84DC-FCA739D5732E}" destId="{118E8FB1-86AA-41A4-9DE3-C6CBCC564717}" srcOrd="0" destOrd="0" presId="urn:microsoft.com/office/officeart/2005/8/layout/lProcess3"/>
    <dgm:cxn modelId="{00C04A59-D16F-4BF8-9DDE-4BFF89BE7CD6}" srcId="{C6783D11-48E7-4F35-9743-ED3C4FA1AA87}" destId="{1123217D-9438-4648-BCE2-5EA06ABDEA55}" srcOrd="2" destOrd="0" parTransId="{B3C3B164-2E3E-4193-93EE-14BCEADD9A16}" sibTransId="{7FD68DF0-8320-4936-AFD4-075C47BA8EB6}"/>
    <dgm:cxn modelId="{4ED5220C-688D-4594-8B79-9FF2C9012B9F}" srcId="{5D7778A0-C678-4B1E-9115-2D5C22369A06}" destId="{79B31DBE-4450-4879-A605-86436394987C}" srcOrd="4" destOrd="0" parTransId="{006EA860-C975-4726-81D9-E29CAC24ED1E}" sibTransId="{F4EB39E1-0B44-446D-8209-8E37325856AE}"/>
    <dgm:cxn modelId="{F4BFE094-AE32-42B8-A0E6-43F1A5E66C49}" type="presOf" srcId="{02864C72-4894-4F3B-A1A6-7387A0395706}" destId="{45E9C6AC-2A40-48EE-A8DE-6EFAC1C19F7C}" srcOrd="0" destOrd="0" presId="urn:microsoft.com/office/officeart/2005/8/layout/lProcess3"/>
    <dgm:cxn modelId="{675BC969-5904-4FF6-B01C-41090480B402}" type="presOf" srcId="{42B10347-215B-4227-A6D1-74DFB7FE4803}" destId="{BBA2D17D-58FB-480D-AEB6-F6328A095974}" srcOrd="0" destOrd="0" presId="urn:microsoft.com/office/officeart/2005/8/layout/lProcess3"/>
    <dgm:cxn modelId="{FA5BCE0E-CCC6-4335-96F1-CEA9F8E973F1}" type="presOf" srcId="{79B31DBE-4450-4879-A605-86436394987C}" destId="{106E91B5-184A-4200-9B1B-C87C0BE194EA}" srcOrd="0" destOrd="0" presId="urn:microsoft.com/office/officeart/2005/8/layout/lProcess3"/>
    <dgm:cxn modelId="{9B804F3D-F431-4A7C-8B9D-04010B0F1BAE}" type="presOf" srcId="{4CF10010-233E-4186-AF78-8C62DE775BC1}" destId="{DDFEBED2-431E-47DE-BAE4-1B55C8F0D54F}" srcOrd="0" destOrd="0" presId="urn:microsoft.com/office/officeart/2005/8/layout/lProcess3"/>
    <dgm:cxn modelId="{5AC1CBF5-443C-4928-9FBB-0272AD1992E7}" srcId="{7AD870F9-340A-4711-AAB5-E1F35DD2A914}" destId="{605ED3BF-6516-4F57-9189-5192FDA395DF}" srcOrd="0" destOrd="0" parTransId="{B0996550-6749-4CA2-A74F-1984790CF10D}" sibTransId="{8D44AED7-2DC8-49EA-952D-64F09D3CB0B0}"/>
    <dgm:cxn modelId="{31595F47-AD87-4AB0-862B-908AF6CBFD0E}" srcId="{6DF7564D-6023-47D5-A726-993DD6A130D6}" destId="{68484880-5413-4225-84DC-FCA739D5732E}" srcOrd="2" destOrd="0" parTransId="{0DE4BF1B-5D55-46CA-AB94-5150EE135CFF}" sibTransId="{F6C0FE15-CB93-427C-9E3B-17778EDCEC4D}"/>
    <dgm:cxn modelId="{6DED7367-A1C4-438E-AB76-7DE7EE640813}" srcId="{0B97BBC1-89E8-4821-8702-AEBFBEF0FBF6}" destId="{BC1376DD-F1E5-4F24-A119-9B84B99B1E66}" srcOrd="1" destOrd="0" parTransId="{A89D2EA7-E13D-446D-AE0E-80747193D6D3}" sibTransId="{838FB525-E341-497A-B0A9-3F4681AAEE27}"/>
    <dgm:cxn modelId="{D4283A5F-B6C2-4D82-B6FC-B2EED93FBA87}" srcId="{BC1F80AD-7C3A-4DB8-B8D5-10CC7E61E71B}" destId="{1E3E9749-F422-46D3-8AE8-DDE6CFB5D949}" srcOrd="2" destOrd="0" parTransId="{6BCD68F8-8622-4961-9204-BC8D1789A33E}" sibTransId="{0B9AF1BB-6235-4625-A62D-877298BEB612}"/>
    <dgm:cxn modelId="{276D5FD4-C46E-4AC6-B5F4-A94B3D1F1FE5}" srcId="{F27CF25E-38D1-4A85-BD8C-2065C0EE9D5F}" destId="{D3E57E82-5CA5-4E15-BC24-A77B17FF3297}" srcOrd="0" destOrd="0" parTransId="{F9309E32-862A-4E19-B9D9-D84182E408C9}" sibTransId="{DE59F178-DE1F-45B2-A88E-FF709621362B}"/>
    <dgm:cxn modelId="{0DE64C0E-1B81-4DE0-A58E-F5905F6A2ED3}" srcId="{0B97BBC1-89E8-4821-8702-AEBFBEF0FBF6}" destId="{87402BC1-D689-41E2-A4B5-F9F712440B81}" srcOrd="3" destOrd="0" parTransId="{5E1B883B-9E4A-48EB-BF51-D587C65215B5}" sibTransId="{5C890B8A-673C-4246-8EB0-4C934D81DE3B}"/>
    <dgm:cxn modelId="{E6DD8E90-13DD-4ABA-8966-336C4DC793B5}" srcId="{F27CF25E-38D1-4A85-BD8C-2065C0EE9D5F}" destId="{AD0D3888-ABBE-4880-B080-C059218BD442}" srcOrd="1" destOrd="0" parTransId="{226DDA03-48CF-4D80-B03A-E87E3F95DC07}" sibTransId="{FC8B5700-0721-4256-AAD1-DA1B106A444B}"/>
    <dgm:cxn modelId="{E7577570-474E-45E5-89CB-97D2DBFD0A63}" type="presOf" srcId="{7AD870F9-340A-4711-AAB5-E1F35DD2A914}" destId="{EC0D14D4-2361-47F0-AD55-F410B5A2D38F}" srcOrd="0" destOrd="0" presId="urn:microsoft.com/office/officeart/2005/8/layout/lProcess3"/>
    <dgm:cxn modelId="{11D0281D-8850-4830-AB04-74030F15FEE2}" srcId="{7AD870F9-340A-4711-AAB5-E1F35DD2A914}" destId="{DC0218E9-5FB2-4E6E-AC9B-BBEF7C4BB159}" srcOrd="2" destOrd="0" parTransId="{C483793A-7411-4A68-A4DB-6F4C5453129E}" sibTransId="{1E866836-0E78-4A04-823E-C8712DD2A291}"/>
    <dgm:cxn modelId="{2BFE04FF-9DE3-451E-85CE-32EB24A8F135}" srcId="{5D7778A0-C678-4B1E-9115-2D5C22369A06}" destId="{7AD870F9-340A-4711-AAB5-E1F35DD2A914}" srcOrd="0" destOrd="0" parTransId="{934F481E-20AB-4B40-9002-D7BBFD3268E7}" sibTransId="{F81B40DE-A4C1-4653-8C1C-9D2314E63382}"/>
    <dgm:cxn modelId="{1EDB7875-BCC7-4B55-A999-EA6F308AC50C}" srcId="{5D7778A0-C678-4B1E-9115-2D5C22369A06}" destId="{F27CF25E-38D1-4A85-BD8C-2065C0EE9D5F}" srcOrd="5" destOrd="0" parTransId="{B12CA128-B494-4FE8-B810-3334E920B46B}" sibTransId="{CB7A9117-48A6-4B38-A469-72374BECAE3C}"/>
    <dgm:cxn modelId="{D2C6A866-ECDC-4288-8096-6CE46ED1CF80}" srcId="{6DF7564D-6023-47D5-A726-993DD6A130D6}" destId="{4CF10010-233E-4186-AF78-8C62DE775BC1}" srcOrd="3" destOrd="0" parTransId="{EE14EB13-BEAA-41FB-9F66-AC4D3CD2798B}" sibTransId="{210CEE5F-73A6-4148-AA6A-7B765401EC73}"/>
    <dgm:cxn modelId="{DDEBB006-32A8-46D0-8336-034F0C2D36D3}" type="presOf" srcId="{0B97BBC1-89E8-4821-8702-AEBFBEF0FBF6}" destId="{C56199B1-8940-4B1E-9670-9711A657A6A1}" srcOrd="0" destOrd="0" presId="urn:microsoft.com/office/officeart/2005/8/layout/lProcess3"/>
    <dgm:cxn modelId="{78281D16-99CF-4661-8040-E19E5F0FEF2C}" srcId="{79B31DBE-4450-4879-A605-86436394987C}" destId="{1858A15A-A80A-43E3-AE42-E977361A2BD0}" srcOrd="3" destOrd="0" parTransId="{6413DE7B-C9CF-4E47-AA0F-8F4BE98D09C2}" sibTransId="{1DC92E06-8A04-48FA-87D4-B0D76BD952B0}"/>
    <dgm:cxn modelId="{8B859A74-EA25-4561-B307-6C1FA1839B9A}" srcId="{5D7778A0-C678-4B1E-9115-2D5C22369A06}" destId="{C6783D11-48E7-4F35-9743-ED3C4FA1AA87}" srcOrd="7" destOrd="0" parTransId="{61AAF228-EC43-441E-9355-EB83BBC8331E}" sibTransId="{D977F109-EFE3-4F5A-BBD4-769EED6523C4}"/>
    <dgm:cxn modelId="{A10AB536-C3D0-4A67-ACD8-1AF65C3F039F}" type="presOf" srcId="{5FBBE5D8-5419-4E40-B1B4-2219DA0F83D3}" destId="{5D6014E9-EFB3-445A-9ED1-2C56F40D5316}" srcOrd="0" destOrd="0" presId="urn:microsoft.com/office/officeart/2005/8/layout/lProcess3"/>
    <dgm:cxn modelId="{0223C3A2-040C-4858-A37E-6B5D71713F22}" srcId="{F27CF25E-38D1-4A85-BD8C-2065C0EE9D5F}" destId="{A0FD52F2-536B-426C-B482-488BE1BBF508}" srcOrd="3" destOrd="0" parTransId="{674FA843-55CD-49EC-8794-F3E6D46F1C90}" sibTransId="{0F1CA646-81C9-4BD3-9905-F007ABDA4FD5}"/>
    <dgm:cxn modelId="{5EADDCDF-9627-40D1-907A-3272BB6314BC}" type="presOf" srcId="{AD0D3888-ABBE-4880-B080-C059218BD442}" destId="{AD30837B-47C7-4792-995C-6A0E34467181}" srcOrd="0" destOrd="0" presId="urn:microsoft.com/office/officeart/2005/8/layout/lProcess3"/>
    <dgm:cxn modelId="{F3E27C7E-E54F-4DCA-BDCA-9DE12EEEDC16}" type="presOf" srcId="{BC1F80AD-7C3A-4DB8-B8D5-10CC7E61E71B}" destId="{EFBD2830-1495-4206-BFB8-D1498A60E27A}" srcOrd="0" destOrd="0" presId="urn:microsoft.com/office/officeart/2005/8/layout/lProcess3"/>
    <dgm:cxn modelId="{1416CC03-50EB-4050-AF1F-1B32F81540DD}" srcId="{7AD870F9-340A-4711-AAB5-E1F35DD2A914}" destId="{D6E54B37-3F56-447C-8CA0-94ADB8370DD5}" srcOrd="1" destOrd="0" parTransId="{D2B1D624-6D99-465F-93DD-B8481573B53B}" sibTransId="{8C0D9859-7DB7-4254-A2C8-EC7724EF9560}"/>
    <dgm:cxn modelId="{3F4D7310-9A3A-42AA-9745-445E960DDEBB}" type="presOf" srcId="{AE2BD1F7-1135-4444-B374-D6F69D7EEA68}" destId="{4107EBDA-2393-4D01-8662-F6704F29782C}" srcOrd="0" destOrd="0" presId="urn:microsoft.com/office/officeart/2005/8/layout/lProcess3"/>
    <dgm:cxn modelId="{549AC1AE-08C3-4F6B-A05C-3204862138BE}" type="presOf" srcId="{D6E54B37-3F56-447C-8CA0-94ADB8370DD5}" destId="{D817629B-FDC2-43F9-9890-0923BD70289E}" srcOrd="0" destOrd="0" presId="urn:microsoft.com/office/officeart/2005/8/layout/lProcess3"/>
    <dgm:cxn modelId="{F36E9389-CA20-497D-AE72-6993DA9AC46D}" type="presOf" srcId="{F937E0E7-2167-46CD-AF9C-661569AC1C55}" destId="{C9A1CC01-BD50-416D-888F-06BA6424F733}" srcOrd="0" destOrd="0" presId="urn:microsoft.com/office/officeart/2005/8/layout/lProcess3"/>
    <dgm:cxn modelId="{0250BEC3-A229-4A2C-A8A9-AA3188C6C7E3}" type="presOf" srcId="{32FE5455-D2C0-400B-A49F-2B692DDDA003}" destId="{07263089-0117-4430-B929-CE4C374332E8}" srcOrd="0" destOrd="0" presId="urn:microsoft.com/office/officeart/2005/8/layout/lProcess3"/>
    <dgm:cxn modelId="{3913AA5A-45BB-4FD8-A84C-9F7CF0677A2F}" type="presOf" srcId="{A0FD52F2-536B-426C-B482-488BE1BBF508}" destId="{FB6435B6-CCAA-438D-A52E-45A8615565C5}" srcOrd="0" destOrd="0" presId="urn:microsoft.com/office/officeart/2005/8/layout/lProcess3"/>
    <dgm:cxn modelId="{8CC2B5A6-51BD-4F5E-B37F-01CEF4908355}" srcId="{5D7778A0-C678-4B1E-9115-2D5C22369A06}" destId="{6DF7564D-6023-47D5-A726-993DD6A130D6}" srcOrd="2" destOrd="0" parTransId="{7047E1BE-3077-4326-952D-D926ADE45E88}" sibTransId="{328F36B9-D9E2-4197-95C0-BC94CB4EE874}"/>
    <dgm:cxn modelId="{3E9847E2-6EA3-416D-A05B-B4C2E5485554}" srcId="{5D7778A0-C678-4B1E-9115-2D5C22369A06}" destId="{BC1F80AD-7C3A-4DB8-B8D5-10CC7E61E71B}" srcOrd="6" destOrd="0" parTransId="{D7AC6B01-58C8-452D-9C94-311E3BA8D12C}" sibTransId="{54B53922-F256-449F-8095-535C6DDF7AE6}"/>
    <dgm:cxn modelId="{C40348E7-529D-4985-B585-5AF75CB9FE39}" srcId="{0B97BBC1-89E8-4821-8702-AEBFBEF0FBF6}" destId="{C59B28AC-873F-4030-85A3-21F2C4F82EFD}" srcOrd="0" destOrd="0" parTransId="{456E2710-DE00-4C82-8281-58C1E1424D62}" sibTransId="{ADC66176-229E-404C-9EC0-80922965010D}"/>
    <dgm:cxn modelId="{CC37627E-90AF-4CD3-A884-E4C9DADDCB82}" srcId="{5FBBE5D8-5419-4E40-B1B4-2219DA0F83D3}" destId="{3533EF6F-845F-4B37-A966-C16624252641}" srcOrd="0" destOrd="0" parTransId="{DCE6293A-F67A-4741-A6EB-EBAF8A776684}" sibTransId="{7810835A-35AC-4EA4-A43F-35E047903D43}"/>
    <dgm:cxn modelId="{674AEDFE-9E5A-4EA2-8B41-3186CB7F9192}" srcId="{79B31DBE-4450-4879-A605-86436394987C}" destId="{AA1BC59E-700F-483B-8FFB-28DCBC6CAB83}" srcOrd="1" destOrd="0" parTransId="{8F282D84-07A6-4154-B85C-EF33E8BA0073}" sibTransId="{43E20002-2EF4-4D8E-BE20-DFABEB328F3E}"/>
    <dgm:cxn modelId="{0546B307-D017-4658-B8DD-54F74B746E95}" srcId="{5FBBE5D8-5419-4E40-B1B4-2219DA0F83D3}" destId="{C758646B-9E98-4FE5-8E78-ED4416E445E7}" srcOrd="3" destOrd="0" parTransId="{4C38A268-7EEF-4CA5-9D04-3BAAA63B0376}" sibTransId="{AB11538D-E46C-4C99-94B6-795C2753902D}"/>
    <dgm:cxn modelId="{0A638418-0E3C-461B-A364-0E938E2A6559}" type="presParOf" srcId="{EA90A741-174F-4CE4-AF71-F2DA4E98F480}" destId="{71BF4BCF-70A3-4704-B971-7261C4D7026F}" srcOrd="0" destOrd="0" presId="urn:microsoft.com/office/officeart/2005/8/layout/lProcess3"/>
    <dgm:cxn modelId="{1BF40FEA-E999-4CE3-A974-4944DEA57C10}" type="presParOf" srcId="{71BF4BCF-70A3-4704-B971-7261C4D7026F}" destId="{EC0D14D4-2361-47F0-AD55-F410B5A2D38F}" srcOrd="0" destOrd="0" presId="urn:microsoft.com/office/officeart/2005/8/layout/lProcess3"/>
    <dgm:cxn modelId="{FF184FCA-9345-4EEA-8E5D-F60F3644309E}" type="presParOf" srcId="{71BF4BCF-70A3-4704-B971-7261C4D7026F}" destId="{3E191C85-2D0F-492E-ABEB-20E4E4831D5B}" srcOrd="1" destOrd="0" presId="urn:microsoft.com/office/officeart/2005/8/layout/lProcess3"/>
    <dgm:cxn modelId="{22BB4536-13EC-40BF-8491-A1F57748C5D6}" type="presParOf" srcId="{71BF4BCF-70A3-4704-B971-7261C4D7026F}" destId="{5638456D-A555-421F-8134-C4AE1A268C9D}" srcOrd="2" destOrd="0" presId="urn:microsoft.com/office/officeart/2005/8/layout/lProcess3"/>
    <dgm:cxn modelId="{8C25FC8B-369D-410F-A89F-0DA4AA1D44C3}" type="presParOf" srcId="{71BF4BCF-70A3-4704-B971-7261C4D7026F}" destId="{4E5F4041-FE20-439F-B454-A5089D5BF60E}" srcOrd="3" destOrd="0" presId="urn:microsoft.com/office/officeart/2005/8/layout/lProcess3"/>
    <dgm:cxn modelId="{9F7159BB-C766-4F3C-9430-AB543AEE6EBC}" type="presParOf" srcId="{71BF4BCF-70A3-4704-B971-7261C4D7026F}" destId="{D817629B-FDC2-43F9-9890-0923BD70289E}" srcOrd="4" destOrd="0" presId="urn:microsoft.com/office/officeart/2005/8/layout/lProcess3"/>
    <dgm:cxn modelId="{DF07218F-FA56-4F96-9978-759701A2E2F2}" type="presParOf" srcId="{71BF4BCF-70A3-4704-B971-7261C4D7026F}" destId="{667F3E46-C279-4057-91F6-844922702BFB}" srcOrd="5" destOrd="0" presId="urn:microsoft.com/office/officeart/2005/8/layout/lProcess3"/>
    <dgm:cxn modelId="{E0ED6E9B-6AF8-49A1-8C8D-57B42F72F350}" type="presParOf" srcId="{71BF4BCF-70A3-4704-B971-7261C4D7026F}" destId="{D175EADE-8089-4006-BC4E-311556F86525}" srcOrd="6" destOrd="0" presId="urn:microsoft.com/office/officeart/2005/8/layout/lProcess3"/>
    <dgm:cxn modelId="{FA374E2E-2107-46DE-82B6-1E014E7AEBF4}" type="presParOf" srcId="{71BF4BCF-70A3-4704-B971-7261C4D7026F}" destId="{32C91E69-D9B0-426A-8641-A443351A0436}" srcOrd="7" destOrd="0" presId="urn:microsoft.com/office/officeart/2005/8/layout/lProcess3"/>
    <dgm:cxn modelId="{4BC67F74-8708-4BF6-B29B-E2A6580B74EB}" type="presParOf" srcId="{71BF4BCF-70A3-4704-B971-7261C4D7026F}" destId="{BBA2D17D-58FB-480D-AEB6-F6328A095974}" srcOrd="8" destOrd="0" presId="urn:microsoft.com/office/officeart/2005/8/layout/lProcess3"/>
    <dgm:cxn modelId="{49304DC7-0D0C-405A-A3FC-96218F906F5E}" type="presParOf" srcId="{EA90A741-174F-4CE4-AF71-F2DA4E98F480}" destId="{C2F8C69D-DE9A-4FBD-A564-0ECF3B631EBF}" srcOrd="1" destOrd="0" presId="urn:microsoft.com/office/officeart/2005/8/layout/lProcess3"/>
    <dgm:cxn modelId="{8321CC21-3656-4898-A4D9-9EEA76612BD0}" type="presParOf" srcId="{EA90A741-174F-4CE4-AF71-F2DA4E98F480}" destId="{DA448C6E-6074-4F94-9092-8BC7292AD2AB}" srcOrd="2" destOrd="0" presId="urn:microsoft.com/office/officeart/2005/8/layout/lProcess3"/>
    <dgm:cxn modelId="{E3AC6FF5-A512-4F0B-801A-0E1021B93754}" type="presParOf" srcId="{DA448C6E-6074-4F94-9092-8BC7292AD2AB}" destId="{5D6014E9-EFB3-445A-9ED1-2C56F40D5316}" srcOrd="0" destOrd="0" presId="urn:microsoft.com/office/officeart/2005/8/layout/lProcess3"/>
    <dgm:cxn modelId="{9C5C7ABB-5145-4BC7-B980-608E7938C267}" type="presParOf" srcId="{DA448C6E-6074-4F94-9092-8BC7292AD2AB}" destId="{C1A8DE5D-0D6E-48F0-83C4-53464070F6C6}" srcOrd="1" destOrd="0" presId="urn:microsoft.com/office/officeart/2005/8/layout/lProcess3"/>
    <dgm:cxn modelId="{05117197-5E1E-4870-922F-A01B576D3540}" type="presParOf" srcId="{DA448C6E-6074-4F94-9092-8BC7292AD2AB}" destId="{4EAA847B-8C2D-4949-BE14-F6ED4E89FE12}" srcOrd="2" destOrd="0" presId="urn:microsoft.com/office/officeart/2005/8/layout/lProcess3"/>
    <dgm:cxn modelId="{C6C32AC7-927F-4E88-8B7B-F6C65ED95A19}" type="presParOf" srcId="{DA448C6E-6074-4F94-9092-8BC7292AD2AB}" destId="{F861E96E-8CD7-4322-A180-04453D8791A7}" srcOrd="3" destOrd="0" presId="urn:microsoft.com/office/officeart/2005/8/layout/lProcess3"/>
    <dgm:cxn modelId="{0E1E3E29-6C3F-4F47-8006-DD93662C2E24}" type="presParOf" srcId="{DA448C6E-6074-4F94-9092-8BC7292AD2AB}" destId="{B313CF0B-DD69-4C61-BB94-C0372A812A34}" srcOrd="4" destOrd="0" presId="urn:microsoft.com/office/officeart/2005/8/layout/lProcess3"/>
    <dgm:cxn modelId="{6E08ED46-3E33-43E5-AAF4-8E59B9160DEE}" type="presParOf" srcId="{DA448C6E-6074-4F94-9092-8BC7292AD2AB}" destId="{1816BA10-A290-4C58-AD95-C34DA0CE6903}" srcOrd="5" destOrd="0" presId="urn:microsoft.com/office/officeart/2005/8/layout/lProcess3"/>
    <dgm:cxn modelId="{AD1F638B-02B3-4F15-9DEA-EBB5F01E1E4B}" type="presParOf" srcId="{DA448C6E-6074-4F94-9092-8BC7292AD2AB}" destId="{49984E58-5BE7-4482-83DD-2406116C4AC7}" srcOrd="6" destOrd="0" presId="urn:microsoft.com/office/officeart/2005/8/layout/lProcess3"/>
    <dgm:cxn modelId="{7387AAE5-6BF6-4C7E-AF0B-A89566A2DDA3}" type="presParOf" srcId="{DA448C6E-6074-4F94-9092-8BC7292AD2AB}" destId="{3A36EC89-8723-4931-9413-7F5FBCC3EDC5}" srcOrd="7" destOrd="0" presId="urn:microsoft.com/office/officeart/2005/8/layout/lProcess3"/>
    <dgm:cxn modelId="{C877184D-1824-460C-9781-9DBFA894ED6C}" type="presParOf" srcId="{DA448C6E-6074-4F94-9092-8BC7292AD2AB}" destId="{20520C8A-A38C-45BA-B73B-F6AA26862C6D}" srcOrd="8" destOrd="0" presId="urn:microsoft.com/office/officeart/2005/8/layout/lProcess3"/>
    <dgm:cxn modelId="{18914FB1-92C3-4EE7-B3B3-6AA03BBEA40C}" type="presParOf" srcId="{EA90A741-174F-4CE4-AF71-F2DA4E98F480}" destId="{1DD4D7D0-571B-483B-9BF9-4EF79014D4B3}" srcOrd="3" destOrd="0" presId="urn:microsoft.com/office/officeart/2005/8/layout/lProcess3"/>
    <dgm:cxn modelId="{C46B9B0E-99C3-4B4E-83F9-A1AAB16C5798}" type="presParOf" srcId="{EA90A741-174F-4CE4-AF71-F2DA4E98F480}" destId="{1B2E07E4-1470-4521-8EF1-CC4B2DF4AC30}" srcOrd="4" destOrd="0" presId="urn:microsoft.com/office/officeart/2005/8/layout/lProcess3"/>
    <dgm:cxn modelId="{0608C857-C050-46F0-AD9C-D751052A2E6A}" type="presParOf" srcId="{1B2E07E4-1470-4521-8EF1-CC4B2DF4AC30}" destId="{24C1C27F-0AB4-4F44-A459-CABA89CE1850}" srcOrd="0" destOrd="0" presId="urn:microsoft.com/office/officeart/2005/8/layout/lProcess3"/>
    <dgm:cxn modelId="{CCE43281-2779-45AA-8BA1-B6D3AFF69C86}" type="presParOf" srcId="{1B2E07E4-1470-4521-8EF1-CC4B2DF4AC30}" destId="{4A608D8F-93A8-499E-9BC3-01E96F202819}" srcOrd="1" destOrd="0" presId="urn:microsoft.com/office/officeart/2005/8/layout/lProcess3"/>
    <dgm:cxn modelId="{2B48EC33-37E8-4FB2-9965-2862690EE1A9}" type="presParOf" srcId="{1B2E07E4-1470-4521-8EF1-CC4B2DF4AC30}" destId="{4107EBDA-2393-4D01-8662-F6704F29782C}" srcOrd="2" destOrd="0" presId="urn:microsoft.com/office/officeart/2005/8/layout/lProcess3"/>
    <dgm:cxn modelId="{A9DB9F0C-F9EA-4576-AFE6-C42668FA5581}" type="presParOf" srcId="{1B2E07E4-1470-4521-8EF1-CC4B2DF4AC30}" destId="{2837DFEE-05FB-4D9E-BE4D-F832B7DC2ECC}" srcOrd="3" destOrd="0" presId="urn:microsoft.com/office/officeart/2005/8/layout/lProcess3"/>
    <dgm:cxn modelId="{0D07ED5E-5A1C-4762-8BF9-C8771F36ACA3}" type="presParOf" srcId="{1B2E07E4-1470-4521-8EF1-CC4B2DF4AC30}" destId="{2BE0448F-78BB-4A71-AD81-F2FA40F5E1F1}" srcOrd="4" destOrd="0" presId="urn:microsoft.com/office/officeart/2005/8/layout/lProcess3"/>
    <dgm:cxn modelId="{A1699C79-5BBB-4C55-81B0-135A0ED44F1C}" type="presParOf" srcId="{1B2E07E4-1470-4521-8EF1-CC4B2DF4AC30}" destId="{D2B3A3A3-26E4-46C6-9427-70A7AF2EB86B}" srcOrd="5" destOrd="0" presId="urn:microsoft.com/office/officeart/2005/8/layout/lProcess3"/>
    <dgm:cxn modelId="{C0195873-DC72-4F37-BFE0-D91363CA3269}" type="presParOf" srcId="{1B2E07E4-1470-4521-8EF1-CC4B2DF4AC30}" destId="{118E8FB1-86AA-41A4-9DE3-C6CBCC564717}" srcOrd="6" destOrd="0" presId="urn:microsoft.com/office/officeart/2005/8/layout/lProcess3"/>
    <dgm:cxn modelId="{2F3D87BD-6F04-4AD9-B4BD-06F1E9B8721D}" type="presParOf" srcId="{1B2E07E4-1470-4521-8EF1-CC4B2DF4AC30}" destId="{95DAC1B2-D3EB-4A71-93C9-E214FE7D227E}" srcOrd="7" destOrd="0" presId="urn:microsoft.com/office/officeart/2005/8/layout/lProcess3"/>
    <dgm:cxn modelId="{5128DB59-399C-4CF4-9168-B41C5C09E958}" type="presParOf" srcId="{1B2E07E4-1470-4521-8EF1-CC4B2DF4AC30}" destId="{DDFEBED2-431E-47DE-BAE4-1B55C8F0D54F}" srcOrd="8" destOrd="0" presId="urn:microsoft.com/office/officeart/2005/8/layout/lProcess3"/>
    <dgm:cxn modelId="{0F75DC28-3508-4021-A954-7D3B1DF8D18D}" type="presParOf" srcId="{EA90A741-174F-4CE4-AF71-F2DA4E98F480}" destId="{4D79E277-F461-49A2-B4FB-14D95681A3C3}" srcOrd="5" destOrd="0" presId="urn:microsoft.com/office/officeart/2005/8/layout/lProcess3"/>
    <dgm:cxn modelId="{F082ADCA-79BA-4AE5-87AF-5BD9B7ADB70B}" type="presParOf" srcId="{EA90A741-174F-4CE4-AF71-F2DA4E98F480}" destId="{A54873D9-619F-42BC-83EC-A22A3510E4C4}" srcOrd="6" destOrd="0" presId="urn:microsoft.com/office/officeart/2005/8/layout/lProcess3"/>
    <dgm:cxn modelId="{F2EE5483-8A1F-4AF0-A2BF-8B3C65E4C8B3}" type="presParOf" srcId="{A54873D9-619F-42BC-83EC-A22A3510E4C4}" destId="{C56199B1-8940-4B1E-9670-9711A657A6A1}" srcOrd="0" destOrd="0" presId="urn:microsoft.com/office/officeart/2005/8/layout/lProcess3"/>
    <dgm:cxn modelId="{F24AD1F7-24D0-468A-A347-A6D995F6D0E6}" type="presParOf" srcId="{A54873D9-619F-42BC-83EC-A22A3510E4C4}" destId="{E97E3FFF-6C45-4EEB-86DE-5A10949DEAC9}" srcOrd="1" destOrd="0" presId="urn:microsoft.com/office/officeart/2005/8/layout/lProcess3"/>
    <dgm:cxn modelId="{32B55D1B-0B09-4027-AABA-EB41DF13B442}" type="presParOf" srcId="{A54873D9-619F-42BC-83EC-A22A3510E4C4}" destId="{416FEB91-B795-4D15-820F-A9E42B616210}" srcOrd="2" destOrd="0" presId="urn:microsoft.com/office/officeart/2005/8/layout/lProcess3"/>
    <dgm:cxn modelId="{2C427B7C-C9FD-422C-9B63-B465E66A9C7F}" type="presParOf" srcId="{A54873D9-619F-42BC-83EC-A22A3510E4C4}" destId="{B68BE37A-6CCC-423C-BE6A-8FE4FE975A15}" srcOrd="3" destOrd="0" presId="urn:microsoft.com/office/officeart/2005/8/layout/lProcess3"/>
    <dgm:cxn modelId="{92A928C0-4A23-485E-9A60-213496384681}" type="presParOf" srcId="{A54873D9-619F-42BC-83EC-A22A3510E4C4}" destId="{13C48621-1658-47D1-8A7D-816A973E2422}" srcOrd="4" destOrd="0" presId="urn:microsoft.com/office/officeart/2005/8/layout/lProcess3"/>
    <dgm:cxn modelId="{548EF12C-6958-4E94-AB5E-01D3B7034735}" type="presParOf" srcId="{A54873D9-619F-42BC-83EC-A22A3510E4C4}" destId="{D3DF948D-2EBC-43E0-A4A1-4F0C4969FD64}" srcOrd="5" destOrd="0" presId="urn:microsoft.com/office/officeart/2005/8/layout/lProcess3"/>
    <dgm:cxn modelId="{FBA09BB7-B636-4E0A-B0B5-2E85140A4AD4}" type="presParOf" srcId="{A54873D9-619F-42BC-83EC-A22A3510E4C4}" destId="{C595274C-A949-4CB2-9541-82B74E8B4DAA}" srcOrd="6" destOrd="0" presId="urn:microsoft.com/office/officeart/2005/8/layout/lProcess3"/>
    <dgm:cxn modelId="{90833CEF-9B4A-41AF-A17D-05E3A71DDC20}" type="presParOf" srcId="{A54873D9-619F-42BC-83EC-A22A3510E4C4}" destId="{D41F7848-360F-4D49-A2F3-53CD6C9EAD6F}" srcOrd="7" destOrd="0" presId="urn:microsoft.com/office/officeart/2005/8/layout/lProcess3"/>
    <dgm:cxn modelId="{C8F11D8F-E3C9-4B2D-BA6F-580CAC6D99E8}" type="presParOf" srcId="{A54873D9-619F-42BC-83EC-A22A3510E4C4}" destId="{15C3C9A5-5748-410A-B20A-987E41AD4024}" srcOrd="8" destOrd="0" presId="urn:microsoft.com/office/officeart/2005/8/layout/lProcess3"/>
    <dgm:cxn modelId="{D6C22721-98CB-4CD4-B2AC-4B1D816156DA}" type="presParOf" srcId="{EA90A741-174F-4CE4-AF71-F2DA4E98F480}" destId="{51570BA1-9FC8-4D93-AEEB-D595CF3D3FFE}" srcOrd="7" destOrd="0" presId="urn:microsoft.com/office/officeart/2005/8/layout/lProcess3"/>
    <dgm:cxn modelId="{22849F34-41EB-4311-91D8-8BDF5FBDDC29}" type="presParOf" srcId="{EA90A741-174F-4CE4-AF71-F2DA4E98F480}" destId="{E92A9CC6-3E33-407A-BDBE-287916604730}" srcOrd="8" destOrd="0" presId="urn:microsoft.com/office/officeart/2005/8/layout/lProcess3"/>
    <dgm:cxn modelId="{0747730F-DB87-4D98-AF38-4C6E43E68FB8}" type="presParOf" srcId="{E92A9CC6-3E33-407A-BDBE-287916604730}" destId="{106E91B5-184A-4200-9B1B-C87C0BE194EA}" srcOrd="0" destOrd="0" presId="urn:microsoft.com/office/officeart/2005/8/layout/lProcess3"/>
    <dgm:cxn modelId="{E9D15EE3-3483-44CC-BE37-31745ECD297E}" type="presParOf" srcId="{E92A9CC6-3E33-407A-BDBE-287916604730}" destId="{ACAD6574-1B8B-49B8-AB08-6706A2150240}" srcOrd="1" destOrd="0" presId="urn:microsoft.com/office/officeart/2005/8/layout/lProcess3"/>
    <dgm:cxn modelId="{0CB2326E-9961-4B3A-B8EF-7AD3A7F88438}" type="presParOf" srcId="{E92A9CC6-3E33-407A-BDBE-287916604730}" destId="{25114BCD-BC6A-4959-9999-63FB71D8F22C}" srcOrd="2" destOrd="0" presId="urn:microsoft.com/office/officeart/2005/8/layout/lProcess3"/>
    <dgm:cxn modelId="{A28AAC4D-3BAB-48A7-A606-A7EE8ABBFDBE}" type="presParOf" srcId="{E92A9CC6-3E33-407A-BDBE-287916604730}" destId="{D1D63AA5-1765-4A09-97F0-58FAA5DE9CE0}" srcOrd="3" destOrd="0" presId="urn:microsoft.com/office/officeart/2005/8/layout/lProcess3"/>
    <dgm:cxn modelId="{77E92EED-3A91-4476-9F25-8FB7CEA2B01D}" type="presParOf" srcId="{E92A9CC6-3E33-407A-BDBE-287916604730}" destId="{F803F954-97DF-4FC7-865E-E8E3F9471BEB}" srcOrd="4" destOrd="0" presId="urn:microsoft.com/office/officeart/2005/8/layout/lProcess3"/>
    <dgm:cxn modelId="{0D04B138-FE1B-459F-9697-13C2941C599A}" type="presParOf" srcId="{E92A9CC6-3E33-407A-BDBE-287916604730}" destId="{2972D984-E302-4C6C-A679-071DC08DD691}" srcOrd="5" destOrd="0" presId="urn:microsoft.com/office/officeart/2005/8/layout/lProcess3"/>
    <dgm:cxn modelId="{695A746F-6D3D-4A7B-B4A9-AFDE1E77BA91}" type="presParOf" srcId="{E92A9CC6-3E33-407A-BDBE-287916604730}" destId="{45E9C6AC-2A40-48EE-A8DE-6EFAC1C19F7C}" srcOrd="6" destOrd="0" presId="urn:microsoft.com/office/officeart/2005/8/layout/lProcess3"/>
    <dgm:cxn modelId="{2AA2957A-A2B0-4D7D-B5C7-3930987C2ED1}" type="presParOf" srcId="{E92A9CC6-3E33-407A-BDBE-287916604730}" destId="{0AAAE3BF-64A7-4872-92BD-85098ED943BD}" srcOrd="7" destOrd="0" presId="urn:microsoft.com/office/officeart/2005/8/layout/lProcess3"/>
    <dgm:cxn modelId="{DFEBD718-B710-4290-BB71-B0015843840D}" type="presParOf" srcId="{E92A9CC6-3E33-407A-BDBE-287916604730}" destId="{A550CC9E-128D-48CF-BD68-C75A5DF9C398}" srcOrd="8" destOrd="0" presId="urn:microsoft.com/office/officeart/2005/8/layout/lProcess3"/>
    <dgm:cxn modelId="{60991334-57F9-4BEF-9C78-7EDF44F0368D}" type="presParOf" srcId="{EA90A741-174F-4CE4-AF71-F2DA4E98F480}" destId="{CC29F767-3A4F-4664-968B-C28692FA0C34}" srcOrd="9" destOrd="0" presId="urn:microsoft.com/office/officeart/2005/8/layout/lProcess3"/>
    <dgm:cxn modelId="{8C01601F-CB00-4CAA-9E4F-195613B3D540}" type="presParOf" srcId="{EA90A741-174F-4CE4-AF71-F2DA4E98F480}" destId="{A3D4C6B2-2148-4854-85B5-C57BAD46A3AF}" srcOrd="10" destOrd="0" presId="urn:microsoft.com/office/officeart/2005/8/layout/lProcess3"/>
    <dgm:cxn modelId="{2179BD4F-95C9-49B4-826F-9793363043CD}" type="presParOf" srcId="{A3D4C6B2-2148-4854-85B5-C57BAD46A3AF}" destId="{B0EBB12A-9B83-4EAD-9CBD-2FFC2B454A26}" srcOrd="0" destOrd="0" presId="urn:microsoft.com/office/officeart/2005/8/layout/lProcess3"/>
    <dgm:cxn modelId="{1C9BA1D2-B4BC-4FC3-897C-2F516F276437}" type="presParOf" srcId="{A3D4C6B2-2148-4854-85B5-C57BAD46A3AF}" destId="{5BF3921B-882B-4323-A149-3DFACF106B7F}" srcOrd="1" destOrd="0" presId="urn:microsoft.com/office/officeart/2005/8/layout/lProcess3"/>
    <dgm:cxn modelId="{4E8E113C-90AB-4EE0-89A7-8D92888B4E18}" type="presParOf" srcId="{A3D4C6B2-2148-4854-85B5-C57BAD46A3AF}" destId="{A3691A52-DAEA-4AB9-BF59-4FF0237474F4}" srcOrd="2" destOrd="0" presId="urn:microsoft.com/office/officeart/2005/8/layout/lProcess3"/>
    <dgm:cxn modelId="{47F4763A-F7F2-4ECC-BBA3-46368C54371D}" type="presParOf" srcId="{A3D4C6B2-2148-4854-85B5-C57BAD46A3AF}" destId="{02ECE42F-5B67-4926-8C61-BE1DB076E1B3}" srcOrd="3" destOrd="0" presId="urn:microsoft.com/office/officeart/2005/8/layout/lProcess3"/>
    <dgm:cxn modelId="{EF41DF54-E0EF-4A9F-A4B4-004BAE4BAB4C}" type="presParOf" srcId="{A3D4C6B2-2148-4854-85B5-C57BAD46A3AF}" destId="{AD30837B-47C7-4792-995C-6A0E34467181}" srcOrd="4" destOrd="0" presId="urn:microsoft.com/office/officeart/2005/8/layout/lProcess3"/>
    <dgm:cxn modelId="{4F49D977-94DF-4089-A3F0-B47F83A71F4B}" type="presParOf" srcId="{A3D4C6B2-2148-4854-85B5-C57BAD46A3AF}" destId="{E1708C29-985F-4996-A76D-2470E4AB7192}" srcOrd="5" destOrd="0" presId="urn:microsoft.com/office/officeart/2005/8/layout/lProcess3"/>
    <dgm:cxn modelId="{B42079B9-53BE-43F0-BE04-2B490EA7366F}" type="presParOf" srcId="{A3D4C6B2-2148-4854-85B5-C57BAD46A3AF}" destId="{07263089-0117-4430-B929-CE4C374332E8}" srcOrd="6" destOrd="0" presId="urn:microsoft.com/office/officeart/2005/8/layout/lProcess3"/>
    <dgm:cxn modelId="{C3576A81-C058-4D35-8A61-DB50B87F01C9}" type="presParOf" srcId="{A3D4C6B2-2148-4854-85B5-C57BAD46A3AF}" destId="{3B71DAF6-305E-4372-8469-F260788E48C4}" srcOrd="7" destOrd="0" presId="urn:microsoft.com/office/officeart/2005/8/layout/lProcess3"/>
    <dgm:cxn modelId="{8CCC4E51-9FC1-4919-A8DA-90EDC2A2C415}" type="presParOf" srcId="{A3D4C6B2-2148-4854-85B5-C57BAD46A3AF}" destId="{FB6435B6-CCAA-438D-A52E-45A8615565C5}" srcOrd="8" destOrd="0" presId="urn:microsoft.com/office/officeart/2005/8/layout/lProcess3"/>
    <dgm:cxn modelId="{265B89DD-CB5A-4A89-8A47-69EA159D6AFC}" type="presParOf" srcId="{EA90A741-174F-4CE4-AF71-F2DA4E98F480}" destId="{193396DD-0E55-416C-B431-10ADEACD1893}" srcOrd="11" destOrd="0" presId="urn:microsoft.com/office/officeart/2005/8/layout/lProcess3"/>
    <dgm:cxn modelId="{6620550C-4B16-4409-BD99-896E0DEC1B44}" type="presParOf" srcId="{EA90A741-174F-4CE4-AF71-F2DA4E98F480}" destId="{FD9E254D-95C4-41D6-A728-177102A73150}" srcOrd="12" destOrd="0" presId="urn:microsoft.com/office/officeart/2005/8/layout/lProcess3"/>
    <dgm:cxn modelId="{4BC36232-34E8-404B-AE2E-EF87939B4B68}" type="presParOf" srcId="{FD9E254D-95C4-41D6-A728-177102A73150}" destId="{EFBD2830-1495-4206-BFB8-D1498A60E27A}" srcOrd="0" destOrd="0" presId="urn:microsoft.com/office/officeart/2005/8/layout/lProcess3"/>
    <dgm:cxn modelId="{727D25A3-BA99-42E9-AAF1-E4C15A1E5CE1}" type="presParOf" srcId="{FD9E254D-95C4-41D6-A728-177102A73150}" destId="{2DFE2D67-EF96-47C0-9938-56A514D7F5A2}" srcOrd="1" destOrd="0" presId="urn:microsoft.com/office/officeart/2005/8/layout/lProcess3"/>
    <dgm:cxn modelId="{2A516CEA-74D1-4693-88B9-1DC2E7355A5D}" type="presParOf" srcId="{FD9E254D-95C4-41D6-A728-177102A73150}" destId="{C9A1CC01-BD50-416D-888F-06BA6424F733}" srcOrd="2" destOrd="0" presId="urn:microsoft.com/office/officeart/2005/8/layout/lProcess3"/>
    <dgm:cxn modelId="{060E5CA8-C910-4B79-9F10-5A3FA78A12CA}" type="presParOf" srcId="{FD9E254D-95C4-41D6-A728-177102A73150}" destId="{73E50602-53D2-45CA-87B0-6462C2FC04DE}" srcOrd="3" destOrd="0" presId="urn:microsoft.com/office/officeart/2005/8/layout/lProcess3"/>
    <dgm:cxn modelId="{471C5954-F574-4E77-A4AC-B2F5EE7403DF}" type="presParOf" srcId="{FD9E254D-95C4-41D6-A728-177102A73150}" destId="{97C6950B-5295-4A99-ADB8-5C2809F20187}" srcOrd="4" destOrd="0" presId="urn:microsoft.com/office/officeart/2005/8/layout/lProcess3"/>
    <dgm:cxn modelId="{6F9DCC95-7BD6-43C8-9CA4-B8F5C0D8E43B}" type="presParOf" srcId="{FD9E254D-95C4-41D6-A728-177102A73150}" destId="{C3D78BAB-A818-4246-BEBA-BE553371297B}" srcOrd="5" destOrd="0" presId="urn:microsoft.com/office/officeart/2005/8/layout/lProcess3"/>
    <dgm:cxn modelId="{D3D4AE23-6531-4404-8366-7D92694D1CC1}" type="presParOf" srcId="{FD9E254D-95C4-41D6-A728-177102A73150}" destId="{65C0F17D-F420-400E-88AF-DFDDBE76B2D9}" srcOrd="6" destOrd="0" presId="urn:microsoft.com/office/officeart/2005/8/layout/lProcess3"/>
    <dgm:cxn modelId="{C9ECC90B-5FE3-4D99-949A-8133040875CE}" type="presParOf" srcId="{FD9E254D-95C4-41D6-A728-177102A73150}" destId="{AA833100-FE44-4730-834B-173F0192A103}" srcOrd="7" destOrd="0" presId="urn:microsoft.com/office/officeart/2005/8/layout/lProcess3"/>
    <dgm:cxn modelId="{73FAD32A-2CF2-446F-B72B-01B6177F3CAC}" type="presParOf" srcId="{FD9E254D-95C4-41D6-A728-177102A73150}" destId="{6227CDE7-DF5B-4EE4-A035-5B010032C214}" srcOrd="8" destOrd="0" presId="urn:microsoft.com/office/officeart/2005/8/layout/lProcess3"/>
    <dgm:cxn modelId="{26F7BF03-194D-4B1D-9E7B-5F88F4001B3E}" type="presParOf" srcId="{EA90A741-174F-4CE4-AF71-F2DA4E98F480}" destId="{34377104-7338-41F6-BFAD-2E6FC5C818F7}" srcOrd="13" destOrd="0" presId="urn:microsoft.com/office/officeart/2005/8/layout/lProcess3"/>
    <dgm:cxn modelId="{E37C37E4-3C6D-4257-84A6-2DE3530660DE}" type="presParOf" srcId="{EA90A741-174F-4CE4-AF71-F2DA4E98F480}" destId="{7737D8E7-1472-4228-B4DE-66A44B9FCD32}" srcOrd="14" destOrd="0" presId="urn:microsoft.com/office/officeart/2005/8/layout/lProcess3"/>
    <dgm:cxn modelId="{2D637E49-10DE-4473-8090-6C81FC375544}" type="presParOf" srcId="{7737D8E7-1472-4228-B4DE-66A44B9FCD32}" destId="{ED529064-59D0-4E2B-8D3D-9F9E064AA2AF}" srcOrd="0" destOrd="0" presId="urn:microsoft.com/office/officeart/2005/8/layout/lProcess3"/>
    <dgm:cxn modelId="{D049872A-2A99-4778-8C49-437C8BB7F439}" type="presParOf" srcId="{7737D8E7-1472-4228-B4DE-66A44B9FCD32}" destId="{94A504D6-BB0E-4BA0-A264-05880F4CB512}" srcOrd="1" destOrd="0" presId="urn:microsoft.com/office/officeart/2005/8/layout/lProcess3"/>
    <dgm:cxn modelId="{534DC6DB-908C-4EC0-9174-ABE406F049C1}" type="presParOf" srcId="{7737D8E7-1472-4228-B4DE-66A44B9FCD32}" destId="{B12676D5-A150-4674-A5AD-1A21B41C5F45}" srcOrd="2" destOrd="0" presId="urn:microsoft.com/office/officeart/2005/8/layout/lProcess3"/>
    <dgm:cxn modelId="{E5DEC8C8-AE0A-42C9-8DC5-5E9A5D6BD249}" type="presParOf" srcId="{7737D8E7-1472-4228-B4DE-66A44B9FCD32}" destId="{13596A9C-B449-426D-AA19-C92441C03765}" srcOrd="3" destOrd="0" presId="urn:microsoft.com/office/officeart/2005/8/layout/lProcess3"/>
    <dgm:cxn modelId="{4598FDD8-A415-4A92-84A1-5E5AF5C23C76}" type="presParOf" srcId="{7737D8E7-1472-4228-B4DE-66A44B9FCD32}" destId="{E0571D75-0657-4B96-A503-7554187E6613}" srcOrd="4" destOrd="0" presId="urn:microsoft.com/office/officeart/2005/8/layout/lProcess3"/>
    <dgm:cxn modelId="{C6DF4CAA-4AB1-43D8-981C-056408B7A7E8}" type="presParOf" srcId="{7737D8E7-1472-4228-B4DE-66A44B9FCD32}" destId="{11896D9F-C7C1-48D7-B651-20D93EDA59A6}" srcOrd="5" destOrd="0" presId="urn:microsoft.com/office/officeart/2005/8/layout/lProcess3"/>
    <dgm:cxn modelId="{266AFCC2-9B5D-495A-B6F0-1F6C1633A6C2}" type="presParOf" srcId="{7737D8E7-1472-4228-B4DE-66A44B9FCD32}" destId="{7DCBF1B9-3984-4B93-8736-E2489AF54AAE}" srcOrd="6" destOrd="0" presId="urn:microsoft.com/office/officeart/2005/8/layout/lProcess3"/>
    <dgm:cxn modelId="{B20C936A-5D80-4AD7-ACE8-D2B19830FD85}" type="presParOf" srcId="{7737D8E7-1472-4228-B4DE-66A44B9FCD32}" destId="{8D0184C1-D091-4712-A08D-F224EF824A86}" srcOrd="7" destOrd="0" presId="urn:microsoft.com/office/officeart/2005/8/layout/lProcess3"/>
    <dgm:cxn modelId="{FA36AECB-65DC-4BDF-9367-21EACFB3141D}" type="presParOf" srcId="{7737D8E7-1472-4228-B4DE-66A44B9FCD32}" destId="{2153985C-9644-4D2D-AA6C-AE891229D218}" srcOrd="8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C0D14D4-2361-47F0-AD55-F410B5A2D38F}">
      <dsp:nvSpPr>
        <dsp:cNvPr id="0" name=""/>
        <dsp:cNvSpPr/>
      </dsp:nvSpPr>
      <dsp:spPr>
        <a:xfrm>
          <a:off x="39294" y="1499"/>
          <a:ext cx="1755001" cy="568196"/>
        </a:xfrm>
        <a:prstGeom prst="chevron">
          <a:avLst/>
        </a:prstGeom>
        <a:gradFill rotWithShape="0">
          <a:gsLst>
            <a:gs pos="0">
              <a:schemeClr val="accent6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Market Trials</a:t>
          </a:r>
          <a:endParaRPr lang="en-US" sz="1200" kern="1200" dirty="0"/>
        </a:p>
      </dsp:txBody>
      <dsp:txXfrm>
        <a:off x="39294" y="1499"/>
        <a:ext cx="1755001" cy="568196"/>
      </dsp:txXfrm>
    </dsp:sp>
    <dsp:sp modelId="{5638456D-A555-421F-8134-C4AE1A268C9D}">
      <dsp:nvSpPr>
        <dsp:cNvPr id="0" name=""/>
        <dsp:cNvSpPr/>
      </dsp:nvSpPr>
      <dsp:spPr>
        <a:xfrm>
          <a:off x="1609632" y="49796"/>
          <a:ext cx="1658320" cy="471602"/>
        </a:xfrm>
        <a:prstGeom prst="chevron">
          <a:avLst/>
        </a:prstGeom>
        <a:solidFill>
          <a:schemeClr val="accent6">
            <a:alpha val="90000"/>
            <a:tint val="55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" tIns="5715" rIns="0" bIns="5715" numCol="1" spcCol="1270" anchor="ctr" anchorCtr="0">
          <a:noAutofit/>
        </a:bodyPr>
        <a:lstStyle/>
        <a:p>
          <a:pPr lvl="0" algn="ctr" defTabSz="3778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50" kern="1200" dirty="0" smtClean="0"/>
            <a:t>Market Trials Completes</a:t>
          </a:r>
          <a:endParaRPr lang="en-US" sz="850" kern="1200" dirty="0"/>
        </a:p>
      </dsp:txBody>
      <dsp:txXfrm>
        <a:off x="1609632" y="49796"/>
        <a:ext cx="1658320" cy="471602"/>
      </dsp:txXfrm>
    </dsp:sp>
    <dsp:sp modelId="{D817629B-FDC2-43F9-9890-0923BD70289E}">
      <dsp:nvSpPr>
        <dsp:cNvPr id="0" name=""/>
        <dsp:cNvSpPr/>
      </dsp:nvSpPr>
      <dsp:spPr>
        <a:xfrm>
          <a:off x="3102891" y="49796"/>
          <a:ext cx="1665877" cy="471602"/>
        </a:xfrm>
        <a:prstGeom prst="chevron">
          <a:avLst/>
        </a:prstGeom>
        <a:solidFill>
          <a:schemeClr val="accent6">
            <a:alpha val="90000"/>
            <a:tint val="55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0640" tIns="20320" rIns="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200" kern="1200" dirty="0"/>
        </a:p>
      </dsp:txBody>
      <dsp:txXfrm>
        <a:off x="3102891" y="49796"/>
        <a:ext cx="1665877" cy="471602"/>
      </dsp:txXfrm>
    </dsp:sp>
    <dsp:sp modelId="{D175EADE-8089-4006-BC4E-311556F86525}">
      <dsp:nvSpPr>
        <dsp:cNvPr id="0" name=""/>
        <dsp:cNvSpPr/>
      </dsp:nvSpPr>
      <dsp:spPr>
        <a:xfrm>
          <a:off x="4603707" y="49796"/>
          <a:ext cx="1815316" cy="471602"/>
        </a:xfrm>
        <a:prstGeom prst="chevron">
          <a:avLst/>
        </a:prstGeom>
        <a:solidFill>
          <a:schemeClr val="accent6">
            <a:alpha val="90000"/>
            <a:tint val="55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0640" tIns="20320" rIns="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200" kern="1200" dirty="0"/>
        </a:p>
      </dsp:txBody>
      <dsp:txXfrm>
        <a:off x="4603707" y="49796"/>
        <a:ext cx="1815316" cy="471602"/>
      </dsp:txXfrm>
    </dsp:sp>
    <dsp:sp modelId="{BBA2D17D-58FB-480D-AEB6-F6328A095974}">
      <dsp:nvSpPr>
        <dsp:cNvPr id="0" name=""/>
        <dsp:cNvSpPr/>
      </dsp:nvSpPr>
      <dsp:spPr>
        <a:xfrm>
          <a:off x="6253963" y="49796"/>
          <a:ext cx="1936341" cy="471602"/>
        </a:xfrm>
        <a:prstGeom prst="chevron">
          <a:avLst/>
        </a:prstGeom>
        <a:solidFill>
          <a:schemeClr val="accent6">
            <a:alpha val="90000"/>
            <a:tint val="55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0640" tIns="20320" rIns="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200" kern="1200" dirty="0"/>
        </a:p>
      </dsp:txBody>
      <dsp:txXfrm>
        <a:off x="6253963" y="49796"/>
        <a:ext cx="1936341" cy="471602"/>
      </dsp:txXfrm>
    </dsp:sp>
    <dsp:sp modelId="{5D6014E9-EFB3-445A-9ED1-2C56F40D5316}">
      <dsp:nvSpPr>
        <dsp:cNvPr id="0" name=""/>
        <dsp:cNvSpPr/>
      </dsp:nvSpPr>
      <dsp:spPr>
        <a:xfrm>
          <a:off x="0" y="609600"/>
          <a:ext cx="1777331" cy="568196"/>
        </a:xfrm>
        <a:prstGeom prst="chevron">
          <a:avLst/>
        </a:prstGeom>
        <a:gradFill rotWithShape="0">
          <a:gsLst>
            <a:gs pos="0">
              <a:schemeClr val="accent6">
                <a:shade val="50000"/>
                <a:hueOff val="0"/>
                <a:satOff val="-9356"/>
                <a:lumOff val="12413"/>
                <a:alphaOff val="0"/>
                <a:shade val="51000"/>
                <a:satMod val="130000"/>
              </a:schemeClr>
            </a:gs>
            <a:gs pos="80000">
              <a:schemeClr val="accent6">
                <a:shade val="50000"/>
                <a:hueOff val="0"/>
                <a:satOff val="-9356"/>
                <a:lumOff val="12413"/>
                <a:alphaOff val="0"/>
                <a:shade val="93000"/>
                <a:satMod val="130000"/>
              </a:schemeClr>
            </a:gs>
            <a:gs pos="100000">
              <a:schemeClr val="accent6">
                <a:shade val="50000"/>
                <a:hueOff val="0"/>
                <a:satOff val="-9356"/>
                <a:lumOff val="1241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Network Model</a:t>
          </a:r>
          <a:endParaRPr lang="en-US" sz="1200" kern="1200" dirty="0"/>
        </a:p>
      </dsp:txBody>
      <dsp:txXfrm>
        <a:off x="0" y="609600"/>
        <a:ext cx="1777331" cy="568196"/>
      </dsp:txXfrm>
    </dsp:sp>
    <dsp:sp modelId="{4EAA847B-8C2D-4949-BE14-F6ED4E89FE12}">
      <dsp:nvSpPr>
        <dsp:cNvPr id="0" name=""/>
        <dsp:cNvSpPr/>
      </dsp:nvSpPr>
      <dsp:spPr>
        <a:xfrm>
          <a:off x="1631962" y="697540"/>
          <a:ext cx="1657117" cy="471602"/>
        </a:xfrm>
        <a:prstGeom prst="chevron">
          <a:avLst/>
        </a:prstGeom>
        <a:solidFill>
          <a:schemeClr val="accent6">
            <a:alpha val="90000"/>
            <a:tint val="55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" tIns="5715" rIns="0" bIns="5715" numCol="1" spcCol="1270" anchor="ctr" anchorCtr="0">
          <a:noAutofit/>
        </a:bodyPr>
        <a:lstStyle/>
        <a:p>
          <a:pPr lvl="0" algn="ctr" defTabSz="3778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50" kern="1200" dirty="0" smtClean="0"/>
            <a:t>Deadline to Submit  Changes for December Model</a:t>
          </a:r>
          <a:endParaRPr lang="en-US" sz="850" kern="1200" dirty="0"/>
        </a:p>
      </dsp:txBody>
      <dsp:txXfrm>
        <a:off x="1631962" y="697540"/>
        <a:ext cx="1657117" cy="471602"/>
      </dsp:txXfrm>
    </dsp:sp>
    <dsp:sp modelId="{B313CF0B-DD69-4C61-BB94-C0372A812A34}">
      <dsp:nvSpPr>
        <dsp:cNvPr id="0" name=""/>
        <dsp:cNvSpPr/>
      </dsp:nvSpPr>
      <dsp:spPr>
        <a:xfrm>
          <a:off x="3124018" y="697540"/>
          <a:ext cx="1591835" cy="471602"/>
        </a:xfrm>
        <a:prstGeom prst="chevron">
          <a:avLst/>
        </a:prstGeom>
        <a:solidFill>
          <a:schemeClr val="accent6">
            <a:alpha val="90000"/>
            <a:tint val="55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" tIns="5715" rIns="0" bIns="5715" numCol="1" spcCol="1270" anchor="ctr" anchorCtr="0">
          <a:noAutofit/>
        </a:bodyPr>
        <a:lstStyle/>
        <a:p>
          <a:pPr lvl="0" algn="ctr" defTabSz="3778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50" kern="1200" dirty="0" smtClean="0"/>
            <a:t>Network Model Posted to Market</a:t>
          </a:r>
          <a:endParaRPr lang="en-US" sz="850" kern="1200" dirty="0"/>
        </a:p>
      </dsp:txBody>
      <dsp:txXfrm>
        <a:off x="3124018" y="697540"/>
        <a:ext cx="1591835" cy="471602"/>
      </dsp:txXfrm>
    </dsp:sp>
    <dsp:sp modelId="{49984E58-5BE7-4482-83DD-2406116C4AC7}">
      <dsp:nvSpPr>
        <dsp:cNvPr id="0" name=""/>
        <dsp:cNvSpPr/>
      </dsp:nvSpPr>
      <dsp:spPr>
        <a:xfrm>
          <a:off x="4550793" y="697540"/>
          <a:ext cx="1913681" cy="471602"/>
        </a:xfrm>
        <a:prstGeom prst="chevron">
          <a:avLst/>
        </a:prstGeom>
        <a:solidFill>
          <a:schemeClr val="accent6">
            <a:alpha val="90000"/>
            <a:tint val="55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0640" tIns="20320" rIns="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200" kern="1200" dirty="0"/>
        </a:p>
      </dsp:txBody>
      <dsp:txXfrm>
        <a:off x="4550793" y="697540"/>
        <a:ext cx="1913681" cy="471602"/>
      </dsp:txXfrm>
    </dsp:sp>
    <dsp:sp modelId="{20520C8A-A38C-45BA-B73B-F6AA26862C6D}">
      <dsp:nvSpPr>
        <dsp:cNvPr id="0" name=""/>
        <dsp:cNvSpPr/>
      </dsp:nvSpPr>
      <dsp:spPr>
        <a:xfrm>
          <a:off x="6299414" y="697540"/>
          <a:ext cx="1876377" cy="471602"/>
        </a:xfrm>
        <a:prstGeom prst="chevron">
          <a:avLst/>
        </a:prstGeom>
        <a:solidFill>
          <a:schemeClr val="accent6">
            <a:alpha val="90000"/>
            <a:tint val="55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" tIns="5715" rIns="0" bIns="5715" numCol="1" spcCol="1270" anchor="ctr" anchorCtr="0">
          <a:noAutofit/>
        </a:bodyPr>
        <a:lstStyle/>
        <a:p>
          <a:pPr lvl="0" algn="ctr" defTabSz="3778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50" kern="1200" dirty="0" smtClean="0"/>
            <a:t>December  Network Model in Production</a:t>
          </a:r>
          <a:endParaRPr lang="en-US" sz="850" kern="1200" dirty="0"/>
        </a:p>
      </dsp:txBody>
      <dsp:txXfrm>
        <a:off x="6299414" y="697540"/>
        <a:ext cx="1876377" cy="471602"/>
      </dsp:txXfrm>
    </dsp:sp>
    <dsp:sp modelId="{24C1C27F-0AB4-4F44-A459-CABA89CE1850}">
      <dsp:nvSpPr>
        <dsp:cNvPr id="0" name=""/>
        <dsp:cNvSpPr/>
      </dsp:nvSpPr>
      <dsp:spPr>
        <a:xfrm>
          <a:off x="39294" y="1296986"/>
          <a:ext cx="1844023" cy="568196"/>
        </a:xfrm>
        <a:prstGeom prst="chevron">
          <a:avLst/>
        </a:prstGeom>
        <a:gradFill rotWithShape="0">
          <a:gsLst>
            <a:gs pos="0">
              <a:schemeClr val="accent6">
                <a:shade val="50000"/>
                <a:hueOff val="0"/>
                <a:satOff val="-18712"/>
                <a:lumOff val="24826"/>
                <a:alphaOff val="0"/>
                <a:shade val="51000"/>
                <a:satMod val="130000"/>
              </a:schemeClr>
            </a:gs>
            <a:gs pos="80000">
              <a:schemeClr val="accent6">
                <a:shade val="50000"/>
                <a:hueOff val="0"/>
                <a:satOff val="-18712"/>
                <a:lumOff val="24826"/>
                <a:alphaOff val="0"/>
                <a:shade val="93000"/>
                <a:satMod val="130000"/>
              </a:schemeClr>
            </a:gs>
            <a:gs pos="100000">
              <a:schemeClr val="accent6">
                <a:shade val="50000"/>
                <a:hueOff val="0"/>
                <a:satOff val="-18712"/>
                <a:lumOff val="2482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Outage Scheduler</a:t>
          </a:r>
          <a:endParaRPr lang="en-US" sz="1200" kern="1200" dirty="0"/>
        </a:p>
      </dsp:txBody>
      <dsp:txXfrm>
        <a:off x="39294" y="1296986"/>
        <a:ext cx="1844023" cy="568196"/>
      </dsp:txXfrm>
    </dsp:sp>
    <dsp:sp modelId="{4107EBDA-2393-4D01-8662-F6704F29782C}">
      <dsp:nvSpPr>
        <dsp:cNvPr id="0" name=""/>
        <dsp:cNvSpPr/>
      </dsp:nvSpPr>
      <dsp:spPr>
        <a:xfrm>
          <a:off x="1698654" y="1345283"/>
          <a:ext cx="1530952" cy="471602"/>
        </a:xfrm>
        <a:prstGeom prst="chevron">
          <a:avLst/>
        </a:prstGeom>
        <a:solidFill>
          <a:schemeClr val="accent6">
            <a:alpha val="90000"/>
            <a:tint val="55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0640" tIns="20320" rIns="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200" kern="1200" dirty="0"/>
        </a:p>
      </dsp:txBody>
      <dsp:txXfrm>
        <a:off x="1698654" y="1345283"/>
        <a:ext cx="1530952" cy="471602"/>
      </dsp:txXfrm>
    </dsp:sp>
    <dsp:sp modelId="{2BE0448F-78BB-4A71-AD81-F2FA40F5E1F1}">
      <dsp:nvSpPr>
        <dsp:cNvPr id="0" name=""/>
        <dsp:cNvSpPr/>
      </dsp:nvSpPr>
      <dsp:spPr>
        <a:xfrm>
          <a:off x="3064545" y="1345283"/>
          <a:ext cx="1690648" cy="471602"/>
        </a:xfrm>
        <a:prstGeom prst="chevron">
          <a:avLst/>
        </a:prstGeom>
        <a:solidFill>
          <a:schemeClr val="accent6">
            <a:alpha val="90000"/>
            <a:tint val="55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" tIns="5715" rIns="0" bIns="5715" numCol="1" spcCol="1270" anchor="ctr" anchorCtr="0">
          <a:noAutofit/>
        </a:bodyPr>
        <a:lstStyle/>
        <a:p>
          <a:pPr lvl="0" algn="ctr" defTabSz="3778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50" kern="1200" dirty="0" smtClean="0"/>
            <a:t>Enter Production Outages for December and Beyond</a:t>
          </a:r>
          <a:endParaRPr lang="en-US" sz="850" kern="1200" dirty="0"/>
        </a:p>
      </dsp:txBody>
      <dsp:txXfrm>
        <a:off x="3064545" y="1345283"/>
        <a:ext cx="1690648" cy="471602"/>
      </dsp:txXfrm>
    </dsp:sp>
    <dsp:sp modelId="{118E8FB1-86AA-41A4-9DE3-C6CBCC564717}">
      <dsp:nvSpPr>
        <dsp:cNvPr id="0" name=""/>
        <dsp:cNvSpPr/>
      </dsp:nvSpPr>
      <dsp:spPr>
        <a:xfrm>
          <a:off x="4590132" y="1345283"/>
          <a:ext cx="1775360" cy="471602"/>
        </a:xfrm>
        <a:prstGeom prst="chevron">
          <a:avLst/>
        </a:prstGeom>
        <a:solidFill>
          <a:schemeClr val="accent6">
            <a:alpha val="90000"/>
            <a:tint val="55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0640" tIns="20320" rIns="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200" kern="1200" dirty="0"/>
        </a:p>
      </dsp:txBody>
      <dsp:txXfrm>
        <a:off x="4590132" y="1345283"/>
        <a:ext cx="1775360" cy="471602"/>
      </dsp:txXfrm>
    </dsp:sp>
    <dsp:sp modelId="{DDFEBED2-431E-47DE-BAE4-1B55C8F0D54F}">
      <dsp:nvSpPr>
        <dsp:cNvPr id="0" name=""/>
        <dsp:cNvSpPr/>
      </dsp:nvSpPr>
      <dsp:spPr>
        <a:xfrm>
          <a:off x="6200432" y="1345283"/>
          <a:ext cx="1986673" cy="471602"/>
        </a:xfrm>
        <a:prstGeom prst="chevron">
          <a:avLst/>
        </a:prstGeom>
        <a:solidFill>
          <a:schemeClr val="accent6">
            <a:alpha val="90000"/>
            <a:tint val="55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0640" tIns="20320" rIns="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200" kern="1200" dirty="0"/>
        </a:p>
      </dsp:txBody>
      <dsp:txXfrm>
        <a:off x="6200432" y="1345283"/>
        <a:ext cx="1986673" cy="471602"/>
      </dsp:txXfrm>
    </dsp:sp>
    <dsp:sp modelId="{C56199B1-8940-4B1E-9670-9711A657A6A1}">
      <dsp:nvSpPr>
        <dsp:cNvPr id="0" name=""/>
        <dsp:cNvSpPr/>
      </dsp:nvSpPr>
      <dsp:spPr>
        <a:xfrm>
          <a:off x="39294" y="1944730"/>
          <a:ext cx="1832673" cy="568196"/>
        </a:xfrm>
        <a:prstGeom prst="chevron">
          <a:avLst/>
        </a:prstGeom>
        <a:gradFill rotWithShape="0">
          <a:gsLst>
            <a:gs pos="0">
              <a:schemeClr val="accent6">
                <a:shade val="50000"/>
                <a:hueOff val="0"/>
                <a:satOff val="-28069"/>
                <a:lumOff val="37239"/>
                <a:alphaOff val="0"/>
                <a:shade val="51000"/>
                <a:satMod val="130000"/>
              </a:schemeClr>
            </a:gs>
            <a:gs pos="80000">
              <a:schemeClr val="accent6">
                <a:shade val="50000"/>
                <a:hueOff val="0"/>
                <a:satOff val="-28069"/>
                <a:lumOff val="37239"/>
                <a:alphaOff val="0"/>
                <a:shade val="93000"/>
                <a:satMod val="130000"/>
              </a:schemeClr>
            </a:gs>
            <a:gs pos="100000">
              <a:schemeClr val="accent6">
                <a:shade val="50000"/>
                <a:hueOff val="0"/>
                <a:satOff val="-28069"/>
                <a:lumOff val="3723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CMM</a:t>
          </a:r>
          <a:endParaRPr lang="en-US" sz="1200" kern="1200" dirty="0"/>
        </a:p>
      </dsp:txBody>
      <dsp:txXfrm>
        <a:off x="39294" y="1944730"/>
        <a:ext cx="1832673" cy="568196"/>
      </dsp:txXfrm>
    </dsp:sp>
    <dsp:sp modelId="{416FEB91-B795-4D15-820F-A9E42B616210}">
      <dsp:nvSpPr>
        <dsp:cNvPr id="0" name=""/>
        <dsp:cNvSpPr/>
      </dsp:nvSpPr>
      <dsp:spPr>
        <a:xfrm>
          <a:off x="1687304" y="1993026"/>
          <a:ext cx="1574103" cy="471602"/>
        </a:xfrm>
        <a:prstGeom prst="chevron">
          <a:avLst/>
        </a:prstGeom>
        <a:solidFill>
          <a:schemeClr val="accent6">
            <a:alpha val="90000"/>
            <a:tint val="55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0640" tIns="20320" rIns="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 </a:t>
          </a:r>
          <a:endParaRPr lang="en-US" sz="3200" kern="1200" dirty="0"/>
        </a:p>
      </dsp:txBody>
      <dsp:txXfrm>
        <a:off x="1687304" y="1993026"/>
        <a:ext cx="1574103" cy="471602"/>
      </dsp:txXfrm>
    </dsp:sp>
    <dsp:sp modelId="{13C48621-1658-47D1-8A7D-816A973E2422}">
      <dsp:nvSpPr>
        <dsp:cNvPr id="0" name=""/>
        <dsp:cNvSpPr/>
      </dsp:nvSpPr>
      <dsp:spPr>
        <a:xfrm>
          <a:off x="3096347" y="1993026"/>
          <a:ext cx="1611018" cy="471602"/>
        </a:xfrm>
        <a:prstGeom prst="chevron">
          <a:avLst/>
        </a:prstGeom>
        <a:solidFill>
          <a:schemeClr val="accent6">
            <a:alpha val="90000"/>
            <a:tint val="55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" tIns="5715" rIns="0" bIns="5715" numCol="1" spcCol="1270" anchor="ctr" anchorCtr="0">
          <a:noAutofit/>
        </a:bodyPr>
        <a:lstStyle/>
        <a:p>
          <a:pPr lvl="0" algn="ctr" defTabSz="3778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50" kern="1200" dirty="0" smtClean="0"/>
            <a:t> Post ACL</a:t>
          </a:r>
          <a:endParaRPr lang="en-US" sz="850" kern="1200" dirty="0"/>
        </a:p>
      </dsp:txBody>
      <dsp:txXfrm>
        <a:off x="3096347" y="1993026"/>
        <a:ext cx="1611018" cy="471602"/>
      </dsp:txXfrm>
    </dsp:sp>
    <dsp:sp modelId="{C595274C-A949-4CB2-9541-82B74E8B4DAA}">
      <dsp:nvSpPr>
        <dsp:cNvPr id="0" name=""/>
        <dsp:cNvSpPr/>
      </dsp:nvSpPr>
      <dsp:spPr>
        <a:xfrm>
          <a:off x="4542304" y="1993026"/>
          <a:ext cx="1898401" cy="471602"/>
        </a:xfrm>
        <a:prstGeom prst="chevron">
          <a:avLst/>
        </a:prstGeom>
        <a:solidFill>
          <a:schemeClr val="accent6">
            <a:alpha val="90000"/>
            <a:tint val="55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" tIns="5715" rIns="0" bIns="5715" numCol="1" spcCol="1270" anchor="ctr" anchorCtr="0">
          <a:noAutofit/>
        </a:bodyPr>
        <a:lstStyle/>
        <a:p>
          <a:pPr lvl="0" algn="ctr" defTabSz="3778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50" kern="1200" dirty="0" smtClean="0"/>
            <a:t>Can Post Additional Collateral for December 2010 Auction</a:t>
          </a:r>
          <a:endParaRPr lang="en-US" sz="850" kern="1200" dirty="0"/>
        </a:p>
      </dsp:txBody>
      <dsp:txXfrm>
        <a:off x="4542304" y="1993026"/>
        <a:ext cx="1898401" cy="471602"/>
      </dsp:txXfrm>
    </dsp:sp>
    <dsp:sp modelId="{15C3C9A5-5748-410A-B20A-987E41AD4024}">
      <dsp:nvSpPr>
        <dsp:cNvPr id="0" name=""/>
        <dsp:cNvSpPr/>
      </dsp:nvSpPr>
      <dsp:spPr>
        <a:xfrm>
          <a:off x="6275645" y="1993026"/>
          <a:ext cx="1872510" cy="471602"/>
        </a:xfrm>
        <a:prstGeom prst="chevron">
          <a:avLst/>
        </a:prstGeom>
        <a:solidFill>
          <a:schemeClr val="accent6">
            <a:alpha val="90000"/>
            <a:tint val="55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" tIns="5715" rIns="0" bIns="5715" numCol="1" spcCol="1270" anchor="ctr" anchorCtr="0">
          <a:noAutofit/>
        </a:bodyPr>
        <a:lstStyle/>
        <a:p>
          <a:pPr lvl="0" algn="ctr" defTabSz="3778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50" kern="1200" dirty="0"/>
        </a:p>
      </dsp:txBody>
      <dsp:txXfrm>
        <a:off x="6275645" y="1993026"/>
        <a:ext cx="1872510" cy="471602"/>
      </dsp:txXfrm>
    </dsp:sp>
    <dsp:sp modelId="{106E91B5-184A-4200-9B1B-C87C0BE194EA}">
      <dsp:nvSpPr>
        <dsp:cNvPr id="0" name=""/>
        <dsp:cNvSpPr/>
      </dsp:nvSpPr>
      <dsp:spPr>
        <a:xfrm>
          <a:off x="39294" y="2592473"/>
          <a:ext cx="1712386" cy="568196"/>
        </a:xfrm>
        <a:prstGeom prst="chevron">
          <a:avLst/>
        </a:prstGeom>
        <a:gradFill rotWithShape="0">
          <a:gsLst>
            <a:gs pos="0">
              <a:schemeClr val="accent6">
                <a:shade val="50000"/>
                <a:hueOff val="0"/>
                <a:satOff val="-37425"/>
                <a:lumOff val="49652"/>
                <a:alphaOff val="0"/>
                <a:shade val="51000"/>
                <a:satMod val="130000"/>
              </a:schemeClr>
            </a:gs>
            <a:gs pos="80000">
              <a:schemeClr val="accent6">
                <a:shade val="50000"/>
                <a:hueOff val="0"/>
                <a:satOff val="-37425"/>
                <a:lumOff val="49652"/>
                <a:alphaOff val="0"/>
                <a:shade val="93000"/>
                <a:satMod val="130000"/>
              </a:schemeClr>
            </a:gs>
            <a:gs pos="100000">
              <a:schemeClr val="accent6">
                <a:shade val="50000"/>
                <a:hueOff val="0"/>
                <a:satOff val="-37425"/>
                <a:lumOff val="4965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CRR</a:t>
          </a:r>
          <a:endParaRPr lang="en-US" sz="1200" kern="1200" dirty="0"/>
        </a:p>
      </dsp:txBody>
      <dsp:txXfrm>
        <a:off x="39294" y="2592473"/>
        <a:ext cx="1712386" cy="568196"/>
      </dsp:txXfrm>
    </dsp:sp>
    <dsp:sp modelId="{25114BCD-BC6A-4959-9999-63FB71D8F22C}">
      <dsp:nvSpPr>
        <dsp:cNvPr id="0" name=""/>
        <dsp:cNvSpPr/>
      </dsp:nvSpPr>
      <dsp:spPr>
        <a:xfrm>
          <a:off x="1567017" y="2640770"/>
          <a:ext cx="1671336" cy="471602"/>
        </a:xfrm>
        <a:prstGeom prst="chevron">
          <a:avLst/>
        </a:prstGeom>
        <a:solidFill>
          <a:schemeClr val="accent6">
            <a:alpha val="90000"/>
            <a:tint val="55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0640" tIns="20320" rIns="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200" kern="1200" dirty="0"/>
        </a:p>
      </dsp:txBody>
      <dsp:txXfrm>
        <a:off x="1567017" y="2640770"/>
        <a:ext cx="1671336" cy="471602"/>
      </dsp:txXfrm>
    </dsp:sp>
    <dsp:sp modelId="{F803F954-97DF-4FC7-865E-E8E3F9471BEB}">
      <dsp:nvSpPr>
        <dsp:cNvPr id="0" name=""/>
        <dsp:cNvSpPr/>
      </dsp:nvSpPr>
      <dsp:spPr>
        <a:xfrm>
          <a:off x="3073292" y="2640770"/>
          <a:ext cx="1685991" cy="471602"/>
        </a:xfrm>
        <a:prstGeom prst="chevron">
          <a:avLst/>
        </a:prstGeom>
        <a:solidFill>
          <a:schemeClr val="accent6">
            <a:alpha val="90000"/>
            <a:tint val="55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" tIns="5715" rIns="0" bIns="5715" numCol="1" spcCol="1270" anchor="ctr" anchorCtr="0">
          <a:noAutofit/>
        </a:bodyPr>
        <a:lstStyle/>
        <a:p>
          <a:pPr lvl="0" algn="ctr" defTabSz="3778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50" kern="1200" dirty="0" smtClean="0"/>
            <a:t>Begin Accepting PCRR Nominations for December 2010 Auction</a:t>
          </a:r>
          <a:endParaRPr lang="en-US" sz="850" kern="1200" dirty="0"/>
        </a:p>
      </dsp:txBody>
      <dsp:txXfrm>
        <a:off x="3073292" y="2640770"/>
        <a:ext cx="1685991" cy="471602"/>
      </dsp:txXfrm>
    </dsp:sp>
    <dsp:sp modelId="{45E9C6AC-2A40-48EE-A8DE-6EFAC1C19F7C}">
      <dsp:nvSpPr>
        <dsp:cNvPr id="0" name=""/>
        <dsp:cNvSpPr/>
      </dsp:nvSpPr>
      <dsp:spPr>
        <a:xfrm>
          <a:off x="4594223" y="2640770"/>
          <a:ext cx="1724521" cy="471602"/>
        </a:xfrm>
        <a:prstGeom prst="chevron">
          <a:avLst/>
        </a:prstGeom>
        <a:solidFill>
          <a:schemeClr val="accent6">
            <a:alpha val="90000"/>
            <a:tint val="55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" tIns="5715" rIns="0" bIns="5715" numCol="1" spcCol="1270" anchor="ctr" anchorCtr="0">
          <a:noAutofit/>
        </a:bodyPr>
        <a:lstStyle/>
        <a:p>
          <a:pPr lvl="0" algn="ctr" defTabSz="3778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50" kern="1200" dirty="0" smtClean="0"/>
            <a:t>Run December 2010 CRR Auction</a:t>
          </a:r>
          <a:endParaRPr lang="en-US" sz="850" kern="1200" dirty="0"/>
        </a:p>
      </dsp:txBody>
      <dsp:txXfrm>
        <a:off x="4594223" y="2640770"/>
        <a:ext cx="1724521" cy="471602"/>
      </dsp:txXfrm>
    </dsp:sp>
    <dsp:sp modelId="{A550CC9E-128D-48CF-BD68-C75A5DF9C398}">
      <dsp:nvSpPr>
        <dsp:cNvPr id="0" name=""/>
        <dsp:cNvSpPr/>
      </dsp:nvSpPr>
      <dsp:spPr>
        <a:xfrm>
          <a:off x="6153683" y="2640770"/>
          <a:ext cx="1974529" cy="471602"/>
        </a:xfrm>
        <a:prstGeom prst="chevron">
          <a:avLst/>
        </a:prstGeom>
        <a:solidFill>
          <a:schemeClr val="accent6">
            <a:alpha val="90000"/>
            <a:tint val="55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0640" tIns="20320" rIns="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200" kern="1200" dirty="0"/>
        </a:p>
      </dsp:txBody>
      <dsp:txXfrm>
        <a:off x="6153683" y="2640770"/>
        <a:ext cx="1974529" cy="471602"/>
      </dsp:txXfrm>
    </dsp:sp>
    <dsp:sp modelId="{B0EBB12A-9B83-4EAD-9CBD-2FFC2B454A26}">
      <dsp:nvSpPr>
        <dsp:cNvPr id="0" name=""/>
        <dsp:cNvSpPr/>
      </dsp:nvSpPr>
      <dsp:spPr>
        <a:xfrm>
          <a:off x="39294" y="3240217"/>
          <a:ext cx="1777743" cy="568196"/>
        </a:xfrm>
        <a:prstGeom prst="chevron">
          <a:avLst/>
        </a:prstGeom>
        <a:gradFill rotWithShape="0">
          <a:gsLst>
            <a:gs pos="0">
              <a:schemeClr val="accent6">
                <a:shade val="50000"/>
                <a:hueOff val="0"/>
                <a:satOff val="-28069"/>
                <a:lumOff val="37239"/>
                <a:alphaOff val="0"/>
                <a:shade val="51000"/>
                <a:satMod val="130000"/>
              </a:schemeClr>
            </a:gs>
            <a:gs pos="80000">
              <a:schemeClr val="accent6">
                <a:shade val="50000"/>
                <a:hueOff val="0"/>
                <a:satOff val="-28069"/>
                <a:lumOff val="37239"/>
                <a:alphaOff val="0"/>
                <a:shade val="93000"/>
                <a:satMod val="130000"/>
              </a:schemeClr>
            </a:gs>
            <a:gs pos="100000">
              <a:schemeClr val="accent6">
                <a:shade val="50000"/>
                <a:hueOff val="0"/>
                <a:satOff val="-28069"/>
                <a:lumOff val="3723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Settlements &amp; Billing</a:t>
          </a:r>
          <a:endParaRPr lang="en-US" sz="1200" kern="1200" dirty="0"/>
        </a:p>
      </dsp:txBody>
      <dsp:txXfrm>
        <a:off x="39294" y="3240217"/>
        <a:ext cx="1777743" cy="568196"/>
      </dsp:txXfrm>
    </dsp:sp>
    <dsp:sp modelId="{A3691A52-DAEA-4AB9-BF59-4FF0237474F4}">
      <dsp:nvSpPr>
        <dsp:cNvPr id="0" name=""/>
        <dsp:cNvSpPr/>
      </dsp:nvSpPr>
      <dsp:spPr>
        <a:xfrm>
          <a:off x="1632374" y="3288513"/>
          <a:ext cx="1574103" cy="471602"/>
        </a:xfrm>
        <a:prstGeom prst="chevron">
          <a:avLst/>
        </a:prstGeom>
        <a:solidFill>
          <a:schemeClr val="accent6">
            <a:alpha val="90000"/>
            <a:tint val="55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0640" tIns="20320" rIns="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200" kern="1200" dirty="0"/>
        </a:p>
      </dsp:txBody>
      <dsp:txXfrm>
        <a:off x="1632374" y="3288513"/>
        <a:ext cx="1574103" cy="471602"/>
      </dsp:txXfrm>
    </dsp:sp>
    <dsp:sp modelId="{AD30837B-47C7-4792-995C-6A0E34467181}">
      <dsp:nvSpPr>
        <dsp:cNvPr id="0" name=""/>
        <dsp:cNvSpPr/>
      </dsp:nvSpPr>
      <dsp:spPr>
        <a:xfrm>
          <a:off x="3041416" y="3288513"/>
          <a:ext cx="1672208" cy="471602"/>
        </a:xfrm>
        <a:prstGeom prst="chevron">
          <a:avLst/>
        </a:prstGeom>
        <a:solidFill>
          <a:schemeClr val="accent6">
            <a:alpha val="90000"/>
            <a:tint val="55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0640" tIns="20320" rIns="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200" kern="1200" dirty="0"/>
        </a:p>
      </dsp:txBody>
      <dsp:txXfrm>
        <a:off x="3041416" y="3288513"/>
        <a:ext cx="1672208" cy="471602"/>
      </dsp:txXfrm>
    </dsp:sp>
    <dsp:sp modelId="{07263089-0117-4430-B929-CE4C374332E8}">
      <dsp:nvSpPr>
        <dsp:cNvPr id="0" name=""/>
        <dsp:cNvSpPr/>
      </dsp:nvSpPr>
      <dsp:spPr>
        <a:xfrm>
          <a:off x="4548564" y="3288513"/>
          <a:ext cx="1747323" cy="471602"/>
        </a:xfrm>
        <a:prstGeom prst="chevron">
          <a:avLst/>
        </a:prstGeom>
        <a:solidFill>
          <a:schemeClr val="accent6">
            <a:alpha val="90000"/>
            <a:tint val="55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" tIns="5715" rIns="0" bIns="5715" numCol="1" spcCol="1270" anchor="ctr" anchorCtr="0">
          <a:noAutofit/>
        </a:bodyPr>
        <a:lstStyle/>
        <a:p>
          <a:pPr lvl="0" algn="ctr" defTabSz="3778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50" kern="1200" dirty="0" smtClean="0"/>
            <a:t>Payment Due for December 2010 CRR Auction</a:t>
          </a:r>
          <a:endParaRPr lang="en-US" sz="850" kern="1200" dirty="0"/>
        </a:p>
      </dsp:txBody>
      <dsp:txXfrm>
        <a:off x="4548564" y="3288513"/>
        <a:ext cx="1747323" cy="471602"/>
      </dsp:txXfrm>
    </dsp:sp>
    <dsp:sp modelId="{FB6435B6-CCAA-438D-A52E-45A8615565C5}">
      <dsp:nvSpPr>
        <dsp:cNvPr id="0" name=""/>
        <dsp:cNvSpPr/>
      </dsp:nvSpPr>
      <dsp:spPr>
        <a:xfrm>
          <a:off x="6130827" y="3288513"/>
          <a:ext cx="1985671" cy="471602"/>
        </a:xfrm>
        <a:prstGeom prst="chevron">
          <a:avLst/>
        </a:prstGeom>
        <a:solidFill>
          <a:schemeClr val="accent6">
            <a:alpha val="90000"/>
            <a:tint val="55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" tIns="5715" rIns="0" bIns="5715" numCol="1" spcCol="1270" anchor="ctr" anchorCtr="0">
          <a:noAutofit/>
        </a:bodyPr>
        <a:lstStyle/>
        <a:p>
          <a:pPr lvl="0" algn="ctr" defTabSz="3778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50" kern="1200" dirty="0" smtClean="0"/>
            <a:t>ERCOT Financially Cut-Over to Nodal</a:t>
          </a:r>
          <a:endParaRPr lang="en-US" sz="850" kern="1200" dirty="0"/>
        </a:p>
      </dsp:txBody>
      <dsp:txXfrm>
        <a:off x="6130827" y="3288513"/>
        <a:ext cx="1985671" cy="471602"/>
      </dsp:txXfrm>
    </dsp:sp>
    <dsp:sp modelId="{EFBD2830-1495-4206-BFB8-D1498A60E27A}">
      <dsp:nvSpPr>
        <dsp:cNvPr id="0" name=""/>
        <dsp:cNvSpPr/>
      </dsp:nvSpPr>
      <dsp:spPr>
        <a:xfrm>
          <a:off x="26240" y="3918944"/>
          <a:ext cx="1771450" cy="568196"/>
        </a:xfrm>
        <a:prstGeom prst="chevron">
          <a:avLst/>
        </a:prstGeom>
        <a:gradFill rotWithShape="0">
          <a:gsLst>
            <a:gs pos="0">
              <a:schemeClr val="accent6">
                <a:shade val="50000"/>
                <a:hueOff val="0"/>
                <a:satOff val="-18712"/>
                <a:lumOff val="24826"/>
                <a:alphaOff val="0"/>
                <a:shade val="51000"/>
                <a:satMod val="130000"/>
              </a:schemeClr>
            </a:gs>
            <a:gs pos="80000">
              <a:schemeClr val="accent6">
                <a:shade val="50000"/>
                <a:hueOff val="0"/>
                <a:satOff val="-18712"/>
                <a:lumOff val="24826"/>
                <a:alphaOff val="0"/>
                <a:shade val="93000"/>
                <a:satMod val="130000"/>
              </a:schemeClr>
            </a:gs>
            <a:gs pos="100000">
              <a:schemeClr val="accent6">
                <a:shade val="50000"/>
                <a:hueOff val="0"/>
                <a:satOff val="-18712"/>
                <a:lumOff val="2482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DAM</a:t>
          </a:r>
          <a:endParaRPr lang="en-US" sz="1200" kern="1200" dirty="0"/>
        </a:p>
      </dsp:txBody>
      <dsp:txXfrm>
        <a:off x="26240" y="3918944"/>
        <a:ext cx="1771450" cy="568196"/>
      </dsp:txXfrm>
    </dsp:sp>
    <dsp:sp modelId="{C9A1CC01-BD50-416D-888F-06BA6424F733}">
      <dsp:nvSpPr>
        <dsp:cNvPr id="0" name=""/>
        <dsp:cNvSpPr/>
      </dsp:nvSpPr>
      <dsp:spPr>
        <a:xfrm>
          <a:off x="1626081" y="3936257"/>
          <a:ext cx="1636201" cy="471602"/>
        </a:xfrm>
        <a:prstGeom prst="chevron">
          <a:avLst/>
        </a:prstGeom>
        <a:solidFill>
          <a:schemeClr val="accent6">
            <a:alpha val="90000"/>
            <a:tint val="55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0640" tIns="20320" rIns="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200" kern="1200" dirty="0"/>
        </a:p>
      </dsp:txBody>
      <dsp:txXfrm>
        <a:off x="1626081" y="3936257"/>
        <a:ext cx="1636201" cy="471602"/>
      </dsp:txXfrm>
    </dsp:sp>
    <dsp:sp modelId="{97C6950B-5295-4A99-ADB8-5C2809F20187}">
      <dsp:nvSpPr>
        <dsp:cNvPr id="0" name=""/>
        <dsp:cNvSpPr/>
      </dsp:nvSpPr>
      <dsp:spPr>
        <a:xfrm>
          <a:off x="3097222" y="3936257"/>
          <a:ext cx="1607941" cy="471602"/>
        </a:xfrm>
        <a:prstGeom prst="chevron">
          <a:avLst/>
        </a:prstGeom>
        <a:solidFill>
          <a:schemeClr val="accent6">
            <a:alpha val="90000"/>
            <a:tint val="55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0640" tIns="20320" rIns="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200" kern="1200" dirty="0"/>
        </a:p>
      </dsp:txBody>
      <dsp:txXfrm>
        <a:off x="3097222" y="3936257"/>
        <a:ext cx="1607941" cy="471602"/>
      </dsp:txXfrm>
    </dsp:sp>
    <dsp:sp modelId="{65C0F17D-F420-400E-88AF-DFDDBE76B2D9}">
      <dsp:nvSpPr>
        <dsp:cNvPr id="0" name=""/>
        <dsp:cNvSpPr/>
      </dsp:nvSpPr>
      <dsp:spPr>
        <a:xfrm>
          <a:off x="4540102" y="3936257"/>
          <a:ext cx="1773850" cy="471602"/>
        </a:xfrm>
        <a:prstGeom prst="chevron">
          <a:avLst/>
        </a:prstGeom>
        <a:solidFill>
          <a:schemeClr val="accent6">
            <a:alpha val="90000"/>
            <a:tint val="55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" tIns="5715" rIns="0" bIns="5715" numCol="1" spcCol="1270" anchor="ctr" anchorCtr="0">
          <a:noAutofit/>
        </a:bodyPr>
        <a:lstStyle/>
        <a:p>
          <a:pPr lvl="0" algn="ctr" defTabSz="3778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50" kern="1200" dirty="0" smtClean="0"/>
            <a:t>Market Submission Opens</a:t>
          </a:r>
          <a:endParaRPr lang="en-US" sz="850" kern="1200" dirty="0"/>
        </a:p>
      </dsp:txBody>
      <dsp:txXfrm>
        <a:off x="4540102" y="3936257"/>
        <a:ext cx="1773850" cy="471602"/>
      </dsp:txXfrm>
    </dsp:sp>
    <dsp:sp modelId="{6227CDE7-DF5B-4EE4-A035-5B010032C214}">
      <dsp:nvSpPr>
        <dsp:cNvPr id="0" name=""/>
        <dsp:cNvSpPr/>
      </dsp:nvSpPr>
      <dsp:spPr>
        <a:xfrm>
          <a:off x="6148892" y="3936257"/>
          <a:ext cx="1967608" cy="471602"/>
        </a:xfrm>
        <a:prstGeom prst="chevron">
          <a:avLst/>
        </a:prstGeom>
        <a:solidFill>
          <a:schemeClr val="accent6">
            <a:alpha val="90000"/>
            <a:tint val="55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" tIns="5715" rIns="0" bIns="5715" numCol="1" spcCol="1270" anchor="ctr" anchorCtr="0">
          <a:noAutofit/>
        </a:bodyPr>
        <a:lstStyle/>
        <a:p>
          <a:pPr lvl="0" algn="ctr" defTabSz="3778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50" kern="1200" dirty="0" smtClean="0"/>
            <a:t>DAM Live</a:t>
          </a:r>
          <a:endParaRPr lang="en-US" sz="850" kern="1200" dirty="0"/>
        </a:p>
      </dsp:txBody>
      <dsp:txXfrm>
        <a:off x="6148892" y="3936257"/>
        <a:ext cx="1967608" cy="471602"/>
      </dsp:txXfrm>
    </dsp:sp>
    <dsp:sp modelId="{ED529064-59D0-4E2B-8D3D-9F9E064AA2AF}">
      <dsp:nvSpPr>
        <dsp:cNvPr id="0" name=""/>
        <dsp:cNvSpPr/>
      </dsp:nvSpPr>
      <dsp:spPr>
        <a:xfrm>
          <a:off x="39294" y="4535704"/>
          <a:ext cx="1779518" cy="568196"/>
        </a:xfrm>
        <a:prstGeom prst="chevron">
          <a:avLst/>
        </a:prstGeom>
        <a:gradFill rotWithShape="0">
          <a:gsLst>
            <a:gs pos="0">
              <a:schemeClr val="accent6">
                <a:shade val="50000"/>
                <a:hueOff val="0"/>
                <a:satOff val="-9356"/>
                <a:lumOff val="12413"/>
                <a:alphaOff val="0"/>
                <a:shade val="51000"/>
                <a:satMod val="130000"/>
              </a:schemeClr>
            </a:gs>
            <a:gs pos="80000">
              <a:schemeClr val="accent6">
                <a:shade val="50000"/>
                <a:hueOff val="0"/>
                <a:satOff val="-9356"/>
                <a:lumOff val="12413"/>
                <a:alphaOff val="0"/>
                <a:shade val="93000"/>
                <a:satMod val="130000"/>
              </a:schemeClr>
            </a:gs>
            <a:gs pos="100000">
              <a:schemeClr val="accent6">
                <a:shade val="50000"/>
                <a:hueOff val="0"/>
                <a:satOff val="-9356"/>
                <a:lumOff val="1241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RTM</a:t>
          </a:r>
          <a:endParaRPr lang="en-US" sz="1200" kern="1200" dirty="0"/>
        </a:p>
      </dsp:txBody>
      <dsp:txXfrm>
        <a:off x="39294" y="4535704"/>
        <a:ext cx="1779518" cy="568196"/>
      </dsp:txXfrm>
    </dsp:sp>
    <dsp:sp modelId="{B12676D5-A150-4674-A5AD-1A21B41C5F45}">
      <dsp:nvSpPr>
        <dsp:cNvPr id="0" name=""/>
        <dsp:cNvSpPr/>
      </dsp:nvSpPr>
      <dsp:spPr>
        <a:xfrm>
          <a:off x="1634149" y="4584000"/>
          <a:ext cx="1606502" cy="471602"/>
        </a:xfrm>
        <a:prstGeom prst="chevron">
          <a:avLst/>
        </a:prstGeom>
        <a:solidFill>
          <a:schemeClr val="accent6">
            <a:alpha val="90000"/>
            <a:tint val="55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0640" tIns="20320" rIns="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200" kern="1200" dirty="0"/>
        </a:p>
      </dsp:txBody>
      <dsp:txXfrm>
        <a:off x="1634149" y="4584000"/>
        <a:ext cx="1606502" cy="471602"/>
      </dsp:txXfrm>
    </dsp:sp>
    <dsp:sp modelId="{E0571D75-0657-4B96-A503-7554187E6613}">
      <dsp:nvSpPr>
        <dsp:cNvPr id="0" name=""/>
        <dsp:cNvSpPr/>
      </dsp:nvSpPr>
      <dsp:spPr>
        <a:xfrm>
          <a:off x="3075591" y="4584000"/>
          <a:ext cx="1636260" cy="471602"/>
        </a:xfrm>
        <a:prstGeom prst="chevron">
          <a:avLst/>
        </a:prstGeom>
        <a:solidFill>
          <a:schemeClr val="accent6">
            <a:alpha val="90000"/>
            <a:tint val="55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0640" tIns="20320" rIns="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200" kern="1200" dirty="0"/>
        </a:p>
      </dsp:txBody>
      <dsp:txXfrm>
        <a:off x="3075591" y="4584000"/>
        <a:ext cx="1636260" cy="471602"/>
      </dsp:txXfrm>
    </dsp:sp>
    <dsp:sp modelId="{7DCBF1B9-3984-4B93-8736-E2489AF54AAE}">
      <dsp:nvSpPr>
        <dsp:cNvPr id="0" name=""/>
        <dsp:cNvSpPr/>
      </dsp:nvSpPr>
      <dsp:spPr>
        <a:xfrm>
          <a:off x="4546791" y="4584000"/>
          <a:ext cx="1788600" cy="471602"/>
        </a:xfrm>
        <a:prstGeom prst="chevron">
          <a:avLst/>
        </a:prstGeom>
        <a:solidFill>
          <a:schemeClr val="accent6">
            <a:alpha val="90000"/>
            <a:tint val="55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" tIns="5715" rIns="0" bIns="5715" numCol="1" spcCol="1270" anchor="ctr" anchorCtr="0">
          <a:noAutofit/>
        </a:bodyPr>
        <a:lstStyle/>
        <a:p>
          <a:pPr lvl="0" algn="ctr" defTabSz="3778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50" kern="1200" dirty="0" smtClean="0"/>
            <a:t>Market Submission Opens</a:t>
          </a:r>
          <a:endParaRPr lang="en-US" sz="850" kern="1200" dirty="0"/>
        </a:p>
      </dsp:txBody>
      <dsp:txXfrm>
        <a:off x="4546791" y="4584000"/>
        <a:ext cx="1788600" cy="471602"/>
      </dsp:txXfrm>
    </dsp:sp>
    <dsp:sp modelId="{2153985C-9644-4D2D-AA6C-AE891229D218}">
      <dsp:nvSpPr>
        <dsp:cNvPr id="0" name=""/>
        <dsp:cNvSpPr/>
      </dsp:nvSpPr>
      <dsp:spPr>
        <a:xfrm>
          <a:off x="6170331" y="4584000"/>
          <a:ext cx="1949098" cy="471602"/>
        </a:xfrm>
        <a:prstGeom prst="chevron">
          <a:avLst/>
        </a:prstGeom>
        <a:solidFill>
          <a:schemeClr val="accent6">
            <a:alpha val="90000"/>
            <a:tint val="55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" tIns="5715" rIns="0" bIns="5715" numCol="1" spcCol="1270" anchor="ctr" anchorCtr="0">
          <a:noAutofit/>
        </a:bodyPr>
        <a:lstStyle/>
        <a:p>
          <a:pPr lvl="0" algn="ctr" defTabSz="3778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50" kern="1200" dirty="0" smtClean="0"/>
            <a:t>SCED Live  (Set All Competitive Constraints as Non-Competitive)</a:t>
          </a:r>
          <a:endParaRPr lang="en-US" sz="850" kern="1200" dirty="0"/>
        </a:p>
      </dsp:txBody>
      <dsp:txXfrm>
        <a:off x="6170331" y="4584000"/>
        <a:ext cx="1949098" cy="4716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4820"/>
          </a:xfrm>
          <a:prstGeom prst="rect">
            <a:avLst/>
          </a:prstGeom>
        </p:spPr>
        <p:txBody>
          <a:bodyPr vert="horz" lIns="93167" tIns="46584" rIns="93167" bIns="4658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67" tIns="46584" rIns="93167" bIns="46584" rtlCol="0"/>
          <a:lstStyle>
            <a:lvl1pPr algn="r">
              <a:defRPr sz="1200"/>
            </a:lvl1pPr>
          </a:lstStyle>
          <a:p>
            <a:fld id="{C86E9F34-AA71-4B55-B351-582A0031BA93}" type="datetimeFigureOut">
              <a:rPr lang="en-US" smtClean="0"/>
              <a:pPr/>
              <a:t>5/27/2010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967"/>
            <a:ext cx="3037840" cy="464820"/>
          </a:xfrm>
          <a:prstGeom prst="rect">
            <a:avLst/>
          </a:prstGeom>
        </p:spPr>
        <p:txBody>
          <a:bodyPr vert="horz" lIns="93167" tIns="46584" rIns="93167" bIns="4658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67" tIns="46584" rIns="93167" bIns="46584" rtlCol="0" anchor="b"/>
          <a:lstStyle>
            <a:lvl1pPr algn="r">
              <a:defRPr sz="1200"/>
            </a:lvl1pPr>
          </a:lstStyle>
          <a:p>
            <a:fld id="{72FA21C5-56C1-44A6-A079-302B9572B78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4" rIns="93167" bIns="46584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4" rIns="93167" bIns="46584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0" y="4415790"/>
            <a:ext cx="560832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4" rIns="93167" bIns="465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4" rIns="93167" bIns="46584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4" rIns="93167" bIns="4658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0E3D929-98C8-4E17-93F9-222E2EB216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79845F-F883-4D35-86A7-93FD2AF56AC7}" type="slidenum">
              <a:rPr lang="en-US" smtClean="0"/>
              <a:pPr/>
              <a:t>1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Market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1) Pricing Analysis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SCED graphics, etc.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2) FAQs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Examples of types of questions (ie. what is the Fuel Index Price being used this week)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Operational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3) Individual unit control tests status as prep for market wide LFC tests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EEBP testing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BAD4CB-4874-491C-9927-15050B987E1E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1) Pricing Analysis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SCED graphics, etc.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2) FAQs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Examples of types of questions (ie. what is the Fuel Index Price being used this week)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Operational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3) Individual unit control tests status as prep for market wide LFC tests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EEBP testing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BAD4CB-4874-491C-9927-15050B987E1E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BAD4CB-4874-491C-9927-15050B987E1E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BAD4CB-4874-491C-9927-15050B987E1E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3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173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9FFE3F-DF2C-457F-9820-C60C0FC4DA98}" type="slidenum">
              <a:rPr lang="en-US" smtClean="0"/>
              <a:pPr/>
              <a:t>19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BAD4CB-4874-491C-9927-15050B987E1E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39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939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1143000" lvl="2" indent="-228600" eaLnBrk="0" hangingPunct="0">
              <a:spcBef>
                <a:spcPct val="20000"/>
              </a:spcBef>
              <a:buFontTx/>
              <a:buChar char="•"/>
              <a:defRPr/>
            </a:pPr>
            <a:endParaRPr lang="en-US" dirty="0" smtClean="0"/>
          </a:p>
        </p:txBody>
      </p:sp>
      <p:sp>
        <p:nvSpPr>
          <p:cNvPr id="6993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14A2D1-860A-4E8F-BD5D-680D865AB02A}" type="slidenum">
              <a:rPr lang="en-US" smtClean="0"/>
              <a:pPr/>
              <a:t>32</a:t>
            </a:fld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E3D929-98C8-4E17-93F9-222E2EB21653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6A48D8-1B54-4F17-BDB7-9AE96BA4C788}" type="slidenum">
              <a:rPr lang="en-US" smtClean="0">
                <a:latin typeface="Arial" charset="0"/>
              </a:rPr>
              <a:pPr/>
              <a:t>45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4B1D02-1120-4F42-9F50-562EB4F8ECEC}" type="slidenum">
              <a:rPr lang="en-US" smtClean="0"/>
              <a:pPr/>
              <a:t>2</a:t>
            </a:fld>
            <a:endParaRPr lang="en-US" dirty="0" smtClean="0"/>
          </a:p>
        </p:txBody>
      </p:sp>
      <p:sp>
        <p:nvSpPr>
          <p:cNvPr id="43011" name="Rectangle 7"/>
          <p:cNvSpPr txBox="1">
            <a:spLocks noGrp="1" noChangeArrowheads="1"/>
          </p:cNvSpPr>
          <p:nvPr/>
        </p:nvSpPr>
        <p:spPr bwMode="auto">
          <a:xfrm>
            <a:off x="3970338" y="8829676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62" tIns="46582" rIns="93162" bIns="46582" anchor="b"/>
          <a:lstStyle/>
          <a:p>
            <a:pPr algn="r"/>
            <a:fld id="{74CCC6BD-89B0-4AA5-BADB-A1F6A4233D07}" type="slidenum">
              <a:rPr lang="en-US" sz="1200"/>
              <a:pPr algn="r"/>
              <a:t>2</a:t>
            </a:fld>
            <a:endParaRPr lang="en-US" sz="1200" dirty="0"/>
          </a:p>
        </p:txBody>
      </p:sp>
      <p:sp>
        <p:nvSpPr>
          <p:cNvPr id="430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3162" tIns="46582" rIns="93162" bIns="46582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For QSER</a:t>
            </a: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the gen ratio share is Turkey Track 0.1% and </a:t>
            </a:r>
          </a:p>
          <a:p>
            <a:pPr lvl="1"/>
            <a:r>
              <a:rPr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Xtend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is only a </a:t>
            </a:r>
            <a:r>
              <a:rPr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LoadResource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QSE (so no “Gen share” but provide </a:t>
            </a:r>
            <a:r>
              <a:rPr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AncSvc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as a load resource)</a:t>
            </a:r>
          </a:p>
          <a:p>
            <a:pPr lvl="0"/>
            <a:endParaRPr lang="en-US" sz="120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QSE in DAM</a:t>
            </a: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mix of issues being worked through (1 completed in past day, 1 unregistering, looking into 2 others), and </a:t>
            </a:r>
          </a:p>
          <a:p>
            <a:pPr lvl="1"/>
            <a:endParaRPr lang="en-US" sz="120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in terms of Unresponsive- </a:t>
            </a:r>
          </a:p>
          <a:p>
            <a:pPr lvl="2"/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UBS unreachable via phone (disconnected, escalating to Legal), </a:t>
            </a:r>
          </a:p>
          <a:p>
            <a:pPr lvl="2"/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Vantage is going inactive and will be dropped.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BAD4CB-4874-491C-9927-15050B987E1E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1) Pricing Analysis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SCED graphics, etc.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2) FAQs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Examples of types of questions (ie. what is the Fuel Index Price being used this week)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Operational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3) Individual unit control tests status as prep for market wide LFC tests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EEBP testing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BAD4CB-4874-491C-9927-15050B987E1E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1) Pricing Analysis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SCED graphics, etc.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2) FAQs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Examples of types of questions (ie. what is the Fuel Index Price being used this week)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Operational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3) Individual unit control tests status as prep for market wide LFC tests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EEBP testing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BAD4CB-4874-491C-9927-15050B987E1E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F94B58-C141-4A78-91D1-A21856A5E15F}" type="slidenum">
              <a:rPr lang="en-US" smtClean="0">
                <a:latin typeface="Arial" charset="0"/>
              </a:rPr>
              <a:pPr/>
              <a:t>6</a:t>
            </a:fld>
            <a:endParaRPr lang="en-US" dirty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Callout for Go-Live cutover – May 25th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BAD4CB-4874-491C-9927-15050B987E1E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1) Pricing Analysis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SCED graphics, etc.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2) FAQs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Examples of types of questions (ie. what is the Fuel Index Price being used this week)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Operational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3) Individual unit control tests status as prep for market wide LFC tests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EEBP testing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 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BAD4CB-4874-491C-9927-15050B987E1E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8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88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6348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3A8C32-B454-480C-B471-DEB837EEB29D}" type="slidenum">
              <a:rPr lang="en-US" smtClean="0"/>
              <a:pPr/>
              <a:t>11</a:t>
            </a:fld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Technical Advisory Committee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0C95E4-FFD6-4524-8F68-00D041A24D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Technical Advisory Committee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2171C4-D1DC-4246-9991-AEBCED05D4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Technical Advisory Committee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FC2BE4-48FE-4B2C-9ABA-E301E8646B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Technical Advisory Committee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AD40B7-50F2-4D42-8863-B54E11CA51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Technical Advisory Committee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D23F2C-3042-4167-8C30-E294131C2D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Technical Advisory Committee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C3ADDB-C31F-4C1B-B2BA-EC28B5231C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Technical Advisory Committee</a:t>
            </a:r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E9E9F6-49F5-4114-A362-305DADBA00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Technical Advisory Committee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4A94A4-2AE7-42F0-BA7D-E216112287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Technical Advisory Committee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8E11B0-0250-40B1-B28C-08004C5F8C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Technical Advisory Committee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8CF0AE-3F7E-4BE2-82B8-85241F8127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Technical Advisory Committee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F137BB1-540C-479D-8F2C-E75F6EA92C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 smtClean="0"/>
              <a:t>Technical Advisory Committee</a:t>
            </a:r>
            <a:endParaRPr lang="en-US"/>
          </a:p>
        </p:txBody>
      </p:sp>
      <p:sp>
        <p:nvSpPr>
          <p:cNvPr id="23563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  <p:sp>
        <p:nvSpPr>
          <p:cNvPr id="2356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0F9EB81D-DC81-4F7F-BC0A-688AEE598DC6}" type="slidenum">
              <a:rPr lang="en-US" sz="1200"/>
              <a:pPr algn="ctr">
                <a:defRPr/>
              </a:pPr>
              <a:t>‹#›</a:t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markettrials@ercot.com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nodal.ercot.com/training/courses/index.html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457200" y="2038350"/>
            <a:ext cx="8153400" cy="1238250"/>
          </a:xfrm>
        </p:spPr>
        <p:txBody>
          <a:bodyPr/>
          <a:lstStyle/>
          <a:p>
            <a:pPr algn="ctr" eaLnBrk="1" hangingPunct="1"/>
            <a:r>
              <a:rPr lang="en-US" dirty="0" smtClean="0"/>
              <a:t>Nodal Program Update</a:t>
            </a:r>
            <a:endParaRPr lang="en-US" sz="2400" dirty="0" smtClean="0"/>
          </a:p>
        </p:txBody>
      </p:sp>
      <p:sp>
        <p:nvSpPr>
          <p:cNvPr id="7171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304800" y="3886200"/>
            <a:ext cx="8382000" cy="2438400"/>
          </a:xfrm>
        </p:spPr>
        <p:txBody>
          <a:bodyPr/>
          <a:lstStyle/>
          <a:p>
            <a:pPr algn="ctr" eaLnBrk="1" hangingPunct="1"/>
            <a:r>
              <a:rPr lang="en-US" dirty="0" smtClean="0"/>
              <a:t>Jason Iacobucci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b="1" dirty="0" smtClean="0"/>
              <a:t>Nodal Program Manager</a:t>
            </a:r>
          </a:p>
          <a:p>
            <a:pPr algn="ctr" eaLnBrk="1" hangingPunct="1">
              <a:spcBef>
                <a:spcPct val="50000"/>
              </a:spcBef>
            </a:pPr>
            <a:endParaRPr lang="en-US" b="1" dirty="0" smtClean="0"/>
          </a:p>
          <a:p>
            <a:pPr algn="ctr" eaLnBrk="1" hangingPunct="1">
              <a:spcBef>
                <a:spcPct val="50000"/>
              </a:spcBef>
            </a:pPr>
            <a:r>
              <a:rPr lang="en-US" b="1" dirty="0" smtClean="0"/>
              <a:t>Technical Advisory Committee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b="1" dirty="0" smtClean="0"/>
              <a:t>6 May 2010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" y="762000"/>
            <a:ext cx="80772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r>
              <a:rPr lang="en-US" dirty="0" smtClean="0"/>
              <a:t>Nodal Defects Trends - High Priority </a:t>
            </a:r>
            <a:br>
              <a:rPr lang="en-US" dirty="0" smtClean="0"/>
            </a:br>
            <a:r>
              <a:rPr lang="en-US" dirty="0" smtClean="0"/>
              <a:t>(Must Fix Before Go-Live)</a:t>
            </a:r>
          </a:p>
        </p:txBody>
      </p:sp>
      <p:sp>
        <p:nvSpPr>
          <p:cNvPr id="3379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172200" y="6457950"/>
            <a:ext cx="2590800" cy="457200"/>
          </a:xfrm>
          <a:noFill/>
        </p:spPr>
        <p:txBody>
          <a:bodyPr/>
          <a:lstStyle/>
          <a:p>
            <a:r>
              <a:rPr lang="en-US" smtClean="0"/>
              <a:t>Technical Advisory Committee</a:t>
            </a:r>
            <a:endParaRPr lang="en-US" dirty="0" smtClean="0"/>
          </a:p>
        </p:txBody>
      </p:sp>
      <p:sp>
        <p:nvSpPr>
          <p:cNvPr id="33796" name="Date Placeholder 4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pPr>
              <a:defRPr/>
            </a:pPr>
            <a:r>
              <a:rPr lang="en-US" smtClean="0"/>
              <a:t>3 June 2010</a:t>
            </a:r>
            <a:endParaRPr lang="en-US" dirty="0"/>
          </a:p>
        </p:txBody>
      </p:sp>
      <p:sp>
        <p:nvSpPr>
          <p:cNvPr id="33797" name="TextBox 5"/>
          <p:cNvSpPr txBox="1">
            <a:spLocks noChangeArrowheads="1"/>
          </p:cNvSpPr>
          <p:nvPr/>
        </p:nvSpPr>
        <p:spPr bwMode="auto">
          <a:xfrm>
            <a:off x="76200" y="1600200"/>
            <a:ext cx="22098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en-US" dirty="0" smtClean="0">
                <a:latin typeface="Calibri" pitchFamily="34" charset="0"/>
              </a:rPr>
              <a:t> Defect counts decreased due to planned defect migrations into Nodal </a:t>
            </a:r>
            <a:r>
              <a:rPr lang="en-US" dirty="0" err="1" smtClean="0">
                <a:latin typeface="Calibri" pitchFamily="34" charset="0"/>
              </a:rPr>
              <a:t>ITest</a:t>
            </a:r>
            <a:r>
              <a:rPr lang="en-US" dirty="0" smtClean="0">
                <a:latin typeface="Calibri" pitchFamily="34" charset="0"/>
              </a:rPr>
              <a:t>. </a:t>
            </a:r>
          </a:p>
          <a:p>
            <a:r>
              <a:rPr lang="en-US" dirty="0" smtClean="0">
                <a:latin typeface="Calibri" pitchFamily="34" charset="0"/>
              </a:rPr>
              <a:t>    </a:t>
            </a:r>
          </a:p>
          <a:p>
            <a:pPr>
              <a:buFont typeface="Arial" charset="0"/>
              <a:buChar char="•"/>
            </a:pPr>
            <a:r>
              <a:rPr lang="en-US" dirty="0" smtClean="0">
                <a:latin typeface="Calibri" pitchFamily="34" charset="0"/>
              </a:rPr>
              <a:t>Primary source for Open defect counts are EIP, EMS, MMS, and NMMS.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859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r>
              <a:rPr lang="en-US" dirty="0" smtClean="0"/>
              <a:t>Nodal Program Risks &amp; Issues</a:t>
            </a:r>
          </a:p>
        </p:txBody>
      </p:sp>
      <p:sp>
        <p:nvSpPr>
          <p:cNvPr id="63385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867400" y="6457950"/>
            <a:ext cx="2895600" cy="457200"/>
          </a:xfrm>
          <a:noFill/>
        </p:spPr>
        <p:txBody>
          <a:bodyPr/>
          <a:lstStyle/>
          <a:p>
            <a:pPr>
              <a:defRPr/>
            </a:pPr>
            <a:r>
              <a:rPr lang="en-US" smtClean="0"/>
              <a:t>Technical Advisory Committee</a:t>
            </a:r>
            <a:endParaRPr lang="en-US" dirty="0"/>
          </a:p>
        </p:txBody>
      </p:sp>
      <p:sp>
        <p:nvSpPr>
          <p:cNvPr id="633858" name="Rectangle 4"/>
          <p:cNvSpPr>
            <a:spLocks noGrp="1" noChangeArrowheads="1"/>
          </p:cNvSpPr>
          <p:nvPr>
            <p:ph type="dt" sz="half" idx="12"/>
          </p:nvPr>
        </p:nvSpPr>
        <p:spPr>
          <a:noFill/>
        </p:spPr>
        <p:txBody>
          <a:bodyPr/>
          <a:lstStyle/>
          <a:p>
            <a:r>
              <a:rPr lang="en-US" smtClean="0"/>
              <a:t>3 June 2010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6201" y="746760"/>
          <a:ext cx="8991599" cy="5425440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2133599"/>
                <a:gridCol w="838200"/>
                <a:gridCol w="914400"/>
                <a:gridCol w="914400"/>
                <a:gridCol w="914400"/>
                <a:gridCol w="762000"/>
                <a:gridCol w="2514600"/>
              </a:tblGrid>
              <a:tr h="426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Risk/Issue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Impacted Milestone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Target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Category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Probability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Severity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Status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30246"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Market Interaction Operating Level Agreements (OLAs)</a:t>
                      </a:r>
                    </a:p>
                    <a:p>
                      <a:pPr marL="18288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Need to determine operating level agreements associated with market interactions to assist ERCOT in establishing operational thresholds: </a:t>
                      </a:r>
                    </a:p>
                    <a:p>
                      <a:pPr marL="18288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18288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en-US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Network Model Management</a:t>
                      </a:r>
                    </a:p>
                    <a:p>
                      <a:pPr marL="18288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18288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en-US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CRR sizing</a:t>
                      </a:r>
                    </a:p>
                    <a:p>
                      <a:pPr marL="18288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endParaRPr kumimoji="0" lang="en-US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18288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endParaRPr kumimoji="0" lang="en-US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18288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en-US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Reporting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1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April/</a:t>
                      </a:r>
                    </a:p>
                    <a:p>
                      <a:pPr marL="112713" marR="0" lvl="0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May 2010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Scope / </a:t>
                      </a:r>
                    </a:p>
                    <a:p>
                      <a:pPr marL="112713" marR="0" lvl="0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Budget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High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Low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  <a:defRPr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Phase 4 OLA definitions complete</a:t>
                      </a:r>
                    </a:p>
                    <a:p>
                      <a:pPr marL="112713" marR="0" lvl="0" indent="-1127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112713" marR="0" lvl="0" indent="-1127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  <a:defRPr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Phase 5 OLA definitions drafted, pending approval</a:t>
                      </a:r>
                    </a:p>
                    <a:p>
                      <a:pPr marL="112713" marR="0" lvl="0" indent="-1127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112713" marR="0" lvl="0" indent="-1127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112713" marR="0" lvl="0" indent="-1127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112713" marR="0" lvl="0" indent="-1127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112713" marR="0" lvl="0" indent="-1127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  <a:defRPr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Update given at NATF on 06/01</a:t>
                      </a:r>
                    </a:p>
                    <a:p>
                      <a:pPr marL="112713" marR="0" lvl="0" indent="-1127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112713" marR="0" lvl="0" indent="-1127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  <a:defRPr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200,000 submissions total; NATF to discuss on 06/01</a:t>
                      </a:r>
                    </a:p>
                    <a:p>
                      <a:pPr marL="112713" marR="0" lvl="0" indent="-1127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112713" marR="0" lvl="0" indent="-1127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  <a:defRPr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Reports continue to become available as Market Trials activities ramp-up. Performance monitoring continues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1302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Market Design Assessment</a:t>
                      </a:r>
                    </a:p>
                    <a:p>
                      <a:pPr marL="27432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Risk around the protocol traceability project and the market results as each phase of market trials  becomes active. 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1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August</a:t>
                      </a:r>
                    </a:p>
                    <a:p>
                      <a:pPr marL="112713" marR="0" lvl="0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2010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Scope / </a:t>
                      </a:r>
                    </a:p>
                    <a:p>
                      <a:pPr marL="112713" marR="0" lvl="0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Budget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Low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High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Building experienced market design team  to review and assess design and protocol alignment with market trials results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1302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Operational Readiness</a:t>
                      </a:r>
                    </a:p>
                    <a:p>
                      <a:pPr marL="27432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Operational readiness of the Nodal systems and business processes are an increasing risk at this point in the program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1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September</a:t>
                      </a:r>
                    </a:p>
                    <a:p>
                      <a:pPr marL="112713" marR="0" lvl="0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2010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Scope / Schedule/ Budget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Med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High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Organizational capability assessments and improvement recommendations  are under review by executive management</a:t>
                      </a:r>
                      <a:endParaRPr kumimoji="0" lang="en-US" sz="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112713" marR="0" lvl="0" indent="-1127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 PMO has and will continue to identify critical deficiencies and implement mitigation strategies to ensure delivery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pPr eaLnBrk="1" hangingPunct="1"/>
            <a:r>
              <a:rPr lang="en-US" b="1" dirty="0" smtClean="0"/>
              <a:t>Issue Escalation Policy For Market Participants</a:t>
            </a:r>
          </a:p>
        </p:txBody>
      </p:sp>
      <p:sp>
        <p:nvSpPr>
          <p:cNvPr id="18434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685800"/>
            <a:ext cx="8991600" cy="5410200"/>
          </a:xfrm>
        </p:spPr>
        <p:txBody>
          <a:bodyPr/>
          <a:lstStyle/>
          <a:p>
            <a:pPr eaLnBrk="1" hangingPunct="1"/>
            <a:endParaRPr lang="en-US" sz="5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ERCOT Nodal personnel are pulling back from non-Go-Live interaction within subcommittees and task forces</a:t>
            </a:r>
          </a:p>
          <a:p>
            <a:pPr marL="857250" lvl="1" indent="-403225" eaLnBrk="1" hangingPunct="1">
              <a:buNone/>
            </a:pPr>
            <a:endParaRPr lang="en-US" sz="600" dirty="0" smtClean="0"/>
          </a:p>
          <a:p>
            <a:pPr indent="-288925" eaLnBrk="1" hangingPunct="1"/>
            <a:r>
              <a:rPr lang="en-US" dirty="0" smtClean="0"/>
              <a:t>Avenues for Question Resolution and Issue Escalation</a:t>
            </a:r>
            <a:endParaRPr lang="en-US" sz="1400" dirty="0" smtClean="0"/>
          </a:p>
          <a:p>
            <a:pPr marL="857250" lvl="1" indent="-403225" eaLnBrk="1" hangingPunct="1"/>
            <a:r>
              <a:rPr lang="en-US" u="sng" dirty="0" smtClean="0"/>
              <a:t>Question Resolution</a:t>
            </a:r>
          </a:p>
          <a:p>
            <a:pPr marL="1257300" lvl="2" indent="-403225" eaLnBrk="1" hangingPunct="1"/>
            <a:r>
              <a:rPr lang="en-US" dirty="0" smtClean="0"/>
              <a:t>Current Market Trials Calls</a:t>
            </a:r>
          </a:p>
          <a:p>
            <a:pPr marL="1257300" lvl="2" indent="-403225" eaLnBrk="1" hangingPunct="1"/>
            <a:r>
              <a:rPr lang="en-US" dirty="0" smtClean="0"/>
              <a:t>Email to </a:t>
            </a:r>
            <a:r>
              <a:rPr lang="en-US" dirty="0" smtClean="0">
                <a:hlinkClick r:id="rId3"/>
              </a:rPr>
              <a:t>markettrials@ercot.com</a:t>
            </a:r>
            <a:r>
              <a:rPr lang="en-US" dirty="0" smtClean="0"/>
              <a:t> </a:t>
            </a:r>
          </a:p>
          <a:p>
            <a:pPr marL="857250" lvl="1" indent="-403225" eaLnBrk="1" hangingPunct="1"/>
            <a:r>
              <a:rPr lang="en-US" u="sng" dirty="0" smtClean="0"/>
              <a:t>Issue Escalation</a:t>
            </a:r>
          </a:p>
          <a:p>
            <a:pPr marL="1257300" lvl="2" indent="-403225" eaLnBrk="1" hangingPunct="1"/>
            <a:r>
              <a:rPr lang="en-US" dirty="0" smtClean="0"/>
              <a:t>Issue brought up at Subcommittee, Working Group, or Task Force</a:t>
            </a:r>
          </a:p>
          <a:p>
            <a:pPr marL="1714500" lvl="3" indent="-403225" eaLnBrk="1" hangingPunct="1"/>
            <a:r>
              <a:rPr lang="en-US" dirty="0" smtClean="0"/>
              <a:t>Discussed without ERCOT involvement</a:t>
            </a:r>
          </a:p>
          <a:p>
            <a:pPr marL="1257300" lvl="2" indent="-403225" eaLnBrk="1" hangingPunct="1"/>
            <a:r>
              <a:rPr lang="en-US" dirty="0" smtClean="0"/>
              <a:t>Issue is brought before NATF for overall market discussion and ERCOT opinion</a:t>
            </a:r>
          </a:p>
          <a:p>
            <a:pPr marL="1714500" lvl="3" indent="-403225" eaLnBrk="1" hangingPunct="1"/>
            <a:r>
              <a:rPr lang="en-US" dirty="0" smtClean="0"/>
              <a:t>NATF follows up on issue</a:t>
            </a:r>
          </a:p>
          <a:p>
            <a:pPr marL="1714500" lvl="3" indent="-403225" eaLnBrk="1" hangingPunct="1"/>
            <a:r>
              <a:rPr lang="en-US" dirty="0" smtClean="0"/>
              <a:t>NATF brings issue forward before TAC</a:t>
            </a:r>
          </a:p>
          <a:p>
            <a:pPr marL="1257300" lvl="2" indent="-403225" eaLnBrk="1" hangingPunct="1"/>
            <a:r>
              <a:rPr lang="en-US" dirty="0" smtClean="0"/>
              <a:t>Voting Items are brought before TAC</a:t>
            </a:r>
          </a:p>
          <a:p>
            <a:pPr marL="857250" lvl="1" indent="-403225" eaLnBrk="1" hangingPunct="1">
              <a:buNone/>
            </a:pPr>
            <a:endParaRPr lang="en-US" dirty="0" smtClean="0"/>
          </a:p>
          <a:p>
            <a:pPr lvl="2" eaLnBrk="1" hangingPunct="1">
              <a:lnSpc>
                <a:spcPct val="90000"/>
              </a:lnSpc>
              <a:defRPr/>
            </a:pPr>
            <a:endParaRPr lang="en-US" sz="1400" dirty="0" smtClean="0"/>
          </a:p>
          <a:p>
            <a:pPr marL="422910" lvl="1" eaLnBrk="1" hangingPunct="1">
              <a:buNone/>
            </a:pPr>
            <a:endParaRPr lang="en-US" dirty="0" smtClean="0"/>
          </a:p>
          <a:p>
            <a:pPr marL="422910" lvl="1" eaLnBrk="1" hangingPunct="1"/>
            <a:endParaRPr lang="en-US" sz="1600" dirty="0" smtClean="0"/>
          </a:p>
          <a:p>
            <a:pPr marL="548640" lvl="1" eaLnBrk="1" hangingPunct="1">
              <a:buNone/>
            </a:pPr>
            <a:endParaRPr lang="en-US" sz="1800" dirty="0" smtClean="0"/>
          </a:p>
        </p:txBody>
      </p:sp>
      <p:sp>
        <p:nvSpPr>
          <p:cNvPr id="1843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400" y="6457950"/>
            <a:ext cx="2895600" cy="457200"/>
          </a:xfrm>
          <a:noFill/>
        </p:spPr>
        <p:txBody>
          <a:bodyPr/>
          <a:lstStyle/>
          <a:p>
            <a:r>
              <a:rPr lang="en-US" smtClean="0"/>
              <a:t>Technical Advisory Committee</a:t>
            </a:r>
            <a:endParaRPr lang="en-US" dirty="0" smtClean="0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3 June 2010</a:t>
            </a: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0" y="6858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000" b="1" dirty="0" smtClean="0"/>
          </a:p>
          <a:p>
            <a:pPr algn="ctr"/>
            <a:endParaRPr lang="en-US" sz="2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r>
              <a:rPr lang="en-US" dirty="0" smtClean="0"/>
              <a:t>Reminder of Nodal Offer Caps and Prices</a:t>
            </a:r>
          </a:p>
        </p:txBody>
      </p:sp>
      <p:sp>
        <p:nvSpPr>
          <p:cNvPr id="1843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400" y="6457950"/>
            <a:ext cx="2895600" cy="457200"/>
          </a:xfrm>
          <a:noFill/>
        </p:spPr>
        <p:txBody>
          <a:bodyPr/>
          <a:lstStyle/>
          <a:p>
            <a:r>
              <a:rPr lang="en-US" smtClean="0"/>
              <a:t>Technical Advisory Committee</a:t>
            </a:r>
            <a:endParaRPr lang="en-US" dirty="0" smtClean="0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3 June 2010</a:t>
            </a: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0" y="685800"/>
            <a:ext cx="9144000" cy="585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1600" dirty="0" smtClean="0">
                <a:latin typeface="+mn-lt"/>
              </a:rPr>
              <a:t>Prices higher than the $2,250 offer cap were observed in the Real-Time Market in the past month</a:t>
            </a:r>
          </a:p>
          <a:p>
            <a:pPr lvl="2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-"/>
            </a:pPr>
            <a:r>
              <a:rPr lang="en-US" sz="1400" dirty="0" smtClean="0">
                <a:latin typeface="+mn-lt"/>
              </a:rPr>
              <a:t>Per PUCT rule and Protocols (4.4.11), there are offer caps from resources, but not price caps</a:t>
            </a:r>
          </a:p>
          <a:p>
            <a:pPr lvl="2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-"/>
            </a:pPr>
            <a:r>
              <a:rPr lang="en-US" sz="1400" dirty="0" smtClean="0"/>
              <a:t>Also described in protocols are shift factors and power balance penalties that can result in prices above offer caps</a:t>
            </a:r>
          </a:p>
          <a:p>
            <a:r>
              <a:rPr lang="en-US" sz="1400" dirty="0" smtClean="0"/>
              <a:t>     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latin typeface="+mn-lt"/>
              </a:rPr>
              <a:t>     On May 5, from 3-6pm there was a scenario that created prices up to $3,759</a:t>
            </a:r>
            <a:r>
              <a:rPr lang="en-US" sz="1600" dirty="0" smtClean="0"/>
              <a:t>:</a:t>
            </a:r>
          </a:p>
          <a:p>
            <a:pPr lvl="1"/>
            <a:r>
              <a:rPr lang="en-US" sz="1400" dirty="0" smtClean="0"/>
              <a:t>  -    	Transmission constraints were active in nodal </a:t>
            </a:r>
          </a:p>
          <a:p>
            <a:pPr lvl="1"/>
            <a:r>
              <a:rPr lang="en-US" sz="1400" dirty="0" smtClean="0"/>
              <a:t>  -     	Group of resources were lost in a data loading process resulted in under-generation</a:t>
            </a:r>
          </a:p>
          <a:p>
            <a:pPr lvl="2">
              <a:buFont typeface="Arial" pitchFamily="34" charset="0"/>
              <a:buChar char="•"/>
            </a:pPr>
            <a:r>
              <a:rPr lang="en-US" sz="1400" dirty="0" smtClean="0"/>
              <a:t>     	Resulted in a simulated under-generation situation with active constraints</a:t>
            </a:r>
          </a:p>
          <a:p>
            <a:r>
              <a:rPr lang="en-US" sz="1400" dirty="0" smtClean="0"/>
              <a:t> </a:t>
            </a:r>
            <a:r>
              <a:rPr lang="en-US" sz="1600" dirty="0" smtClean="0"/>
              <a:t>    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     As designed, the Real-Time market invoked penalty factors for both:</a:t>
            </a:r>
            <a:endParaRPr lang="en-US" sz="1400" dirty="0" smtClean="0"/>
          </a:p>
          <a:p>
            <a:pPr lvl="1"/>
            <a:r>
              <a:rPr lang="en-US" sz="1400" dirty="0" smtClean="0">
                <a:latin typeface="+mn-lt"/>
              </a:rPr>
              <a:t>  -   	Under-generation (power-balance) penalty of $3,001 </a:t>
            </a:r>
          </a:p>
          <a:p>
            <a:pPr lvl="1"/>
            <a:r>
              <a:rPr lang="en-US" sz="1400" dirty="0" smtClean="0">
                <a:latin typeface="+mn-lt"/>
              </a:rPr>
              <a:t>  -   	Constraints/congestion added on top based on shift factor times penalty factor</a:t>
            </a:r>
          </a:p>
          <a:p>
            <a:pPr lvl="4">
              <a:buFont typeface="Arial" pitchFamily="34" charset="0"/>
              <a:buChar char="•"/>
            </a:pPr>
            <a:r>
              <a:rPr lang="en-US" sz="1400" dirty="0" smtClean="0"/>
              <a:t>   	345 kV:  $4,500/MW</a:t>
            </a:r>
          </a:p>
          <a:p>
            <a:pPr lvl="4">
              <a:buFont typeface="Arial" pitchFamily="34" charset="0"/>
              <a:buChar char="•"/>
            </a:pPr>
            <a:r>
              <a:rPr lang="en-US" sz="1400" dirty="0" smtClean="0"/>
              <a:t>  	138 kV:  $3,500/MW</a:t>
            </a:r>
          </a:p>
          <a:p>
            <a:pPr lvl="4">
              <a:buFont typeface="Arial" pitchFamily="34" charset="0"/>
              <a:buChar char="•"/>
            </a:pPr>
            <a:r>
              <a:rPr lang="en-US" sz="1400" dirty="0" smtClean="0"/>
              <a:t>   	69 kV:    $2,800/MW</a:t>
            </a:r>
          </a:p>
          <a:p>
            <a:pPr lvl="1"/>
            <a:r>
              <a:rPr lang="en-US" sz="1400" dirty="0" smtClean="0"/>
              <a:t>  -  	Penalty values for market trials set in Congestion  Management Working group with ERCOT, Market, and IMM</a:t>
            </a:r>
          </a:p>
          <a:p>
            <a:pPr lvl="1"/>
            <a:r>
              <a:rPr lang="en-US" sz="1400" dirty="0" smtClean="0"/>
              <a:t>  -  	Price spikes may be only local and may not dramatically increase Load Zone price that Load is settled on</a:t>
            </a:r>
          </a:p>
          <a:p>
            <a:pPr lvl="1"/>
            <a:r>
              <a:rPr lang="en-US" sz="1400" dirty="0" smtClean="0"/>
              <a:t>  -  	Final penalty factors to be set through ERCOT and stakeholder process and brought to TAC/Board of Directors prior to go-live.</a:t>
            </a:r>
          </a:p>
          <a:p>
            <a:pPr lvl="1"/>
            <a:endParaRPr lang="en-US" sz="14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     Even with NPRR091 of $180 or 18 heat rate x </a:t>
            </a:r>
            <a:r>
              <a:rPr lang="en-US" sz="1600" dirty="0" err="1" smtClean="0"/>
              <a:t>GasIndex</a:t>
            </a:r>
            <a:r>
              <a:rPr lang="en-US" sz="1600" dirty="0" smtClean="0"/>
              <a:t>, prices can be as high as $3,000 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Scott Middleton</a:t>
            </a:r>
          </a:p>
          <a:p>
            <a:r>
              <a:rPr lang="en-US" dirty="0" smtClean="0"/>
              <a:t>Market Trials</a:t>
            </a:r>
          </a:p>
        </p:txBody>
      </p:sp>
      <p:sp>
        <p:nvSpPr>
          <p:cNvPr id="69634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LFC Test Overview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096000" y="6457950"/>
            <a:ext cx="2667000" cy="476250"/>
          </a:xfrm>
          <a:noFill/>
        </p:spPr>
        <p:txBody>
          <a:bodyPr/>
          <a:lstStyle/>
          <a:p>
            <a:r>
              <a:rPr lang="en-US" sz="1200" dirty="0" smtClean="0"/>
              <a:t>Technical Advisory Committee</a:t>
            </a:r>
            <a:endParaRPr lang="en-US" sz="1200" dirty="0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2-Hour LFC Test Update</a:t>
            </a:r>
          </a:p>
        </p:txBody>
      </p:sp>
      <p:sp>
        <p:nvSpPr>
          <p:cNvPr id="4100" name="Rectangle 2075"/>
          <p:cNvSpPr>
            <a:spLocks noGrp="1" noChangeArrowheads="1"/>
          </p:cNvSpPr>
          <p:nvPr>
            <p:ph type="body" idx="1"/>
          </p:nvPr>
        </p:nvSpPr>
        <p:spPr>
          <a:xfrm>
            <a:off x="298450" y="762000"/>
            <a:ext cx="8547100" cy="533400"/>
          </a:xfrm>
        </p:spPr>
        <p:txBody>
          <a:bodyPr/>
          <a:lstStyle/>
          <a:p>
            <a:pPr marL="233363" lvl="1" indent="-233363" eaLnBrk="1" hangingPunct="1">
              <a:buFontTx/>
              <a:buNone/>
            </a:pPr>
            <a:r>
              <a:rPr lang="en-US" sz="1800" b="1" smtClean="0"/>
              <a:t>2-Hour LFC Test Update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81000" y="1371600"/>
          <a:ext cx="8458200" cy="4038597"/>
        </p:xfrm>
        <a:graphic>
          <a:graphicData uri="http://schemas.openxmlformats.org/drawingml/2006/table">
            <a:tbl>
              <a:tblPr/>
              <a:tblGrid>
                <a:gridCol w="5715000"/>
                <a:gridCol w="2743200"/>
              </a:tblGrid>
              <a:tr h="44873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Test Activities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Approx Timeline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Market WebEx start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8:00 AM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ERCOT - MP pre-test troubleshooting period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8:00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AM - 11:15 AM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Test start 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11:15 AM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Zonal-Nodal cutover 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11:15 AM - 11:55 AM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System frequency controlled by nodal systems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11:55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AM - 12:25 PM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Nodal-Zonal cutover 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12:25 PM - 1:00 PM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Test end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1:00 PM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Market WebEx end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1:15 PM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400800" y="6457950"/>
            <a:ext cx="2362200" cy="476250"/>
          </a:xfrm>
          <a:noFill/>
        </p:spPr>
        <p:txBody>
          <a:bodyPr/>
          <a:lstStyle/>
          <a:p>
            <a:r>
              <a:rPr lang="en-US" sz="1200" dirty="0" smtClean="0"/>
              <a:t>Technical Advisory Committee</a:t>
            </a:r>
            <a:endParaRPr lang="en-US" sz="1200" dirty="0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2-Hour LFC Test Update</a:t>
            </a:r>
          </a:p>
        </p:txBody>
      </p:sp>
      <p:sp>
        <p:nvSpPr>
          <p:cNvPr id="5124" name="Rectangle 2075"/>
          <p:cNvSpPr>
            <a:spLocks noGrp="1" noChangeArrowheads="1"/>
          </p:cNvSpPr>
          <p:nvPr>
            <p:ph type="body" idx="1"/>
          </p:nvPr>
        </p:nvSpPr>
        <p:spPr>
          <a:xfrm>
            <a:off x="298450" y="762000"/>
            <a:ext cx="8547100" cy="533400"/>
          </a:xfrm>
        </p:spPr>
        <p:txBody>
          <a:bodyPr/>
          <a:lstStyle/>
          <a:p>
            <a:pPr marL="233363" lvl="1" indent="-233363" eaLnBrk="1" hangingPunct="1">
              <a:buFontTx/>
              <a:buNone/>
            </a:pPr>
            <a:r>
              <a:rPr lang="en-US" sz="1800" b="1" smtClean="0"/>
              <a:t>2-Hour LFC Test Update (continued)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81000" y="1371600"/>
          <a:ext cx="8534400" cy="3292367"/>
        </p:xfrm>
        <a:graphic>
          <a:graphicData uri="http://schemas.openxmlformats.org/drawingml/2006/table">
            <a:tbl>
              <a:tblPr/>
              <a:tblGrid>
                <a:gridCol w="3124200"/>
                <a:gridCol w="3962400"/>
                <a:gridCol w="1447800"/>
              </a:tblGrid>
              <a:tr h="465930"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Constraints (activated in both Nodal</a:t>
                      </a:r>
                      <a:r>
                        <a:rPr lang="en-US" sz="1800" b="1" baseline="0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 and Zonal)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Start Time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2870">
                <a:tc>
                  <a:txBody>
                    <a:bodyPr/>
                    <a:lstStyle/>
                    <a:p>
                      <a:pPr fontAlgn="t"/>
                      <a:r>
                        <a:rPr lang="en-US" sz="1800" dirty="0" err="1"/>
                        <a:t>Garrott</a:t>
                      </a:r>
                      <a:r>
                        <a:rPr lang="en-US" sz="1800" dirty="0"/>
                        <a:t> - Midtown OC3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800" dirty="0"/>
                        <a:t>Loss of Greens Bayou  - Gable and Hardy - Crocket 138KV overloads Midtown - </a:t>
                      </a:r>
                      <a:r>
                        <a:rPr lang="en-US" sz="1800" dirty="0" err="1"/>
                        <a:t>Garrott</a:t>
                      </a:r>
                      <a:r>
                        <a:rPr lang="en-US" sz="1800" dirty="0"/>
                        <a:t> 138KV - 102% of 317 MVA rating.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10:45 AM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63567">
                <a:tc>
                  <a:txBody>
                    <a:bodyPr/>
                    <a:lstStyle/>
                    <a:p>
                      <a:pPr fontAlgn="t"/>
                      <a:r>
                        <a:rPr lang="en-US" sz="1800" dirty="0"/>
                        <a:t>Bellaire Autotransformer OC3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800" dirty="0"/>
                        <a:t>Loss of Bellaire 345/138KV autotransformer 2 overloads Bellaire 345/138KV autotransformer 4 - 101% of 600 MVA rating.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11:45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AM 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400800" y="6457950"/>
            <a:ext cx="2362200" cy="476250"/>
          </a:xfrm>
          <a:noFill/>
        </p:spPr>
        <p:txBody>
          <a:bodyPr/>
          <a:lstStyle/>
          <a:p>
            <a:r>
              <a:rPr lang="en-US" sz="1200" dirty="0" smtClean="0"/>
              <a:t>Technical Advisory Committee</a:t>
            </a:r>
            <a:endParaRPr lang="en-US" sz="1200" dirty="0" smtClean="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2-Hour LFC Test Update</a:t>
            </a:r>
          </a:p>
        </p:txBody>
      </p:sp>
      <p:sp>
        <p:nvSpPr>
          <p:cNvPr id="6148" name="Rectangle 2075"/>
          <p:cNvSpPr>
            <a:spLocks noGrp="1" noChangeArrowheads="1"/>
          </p:cNvSpPr>
          <p:nvPr>
            <p:ph type="body" idx="1"/>
          </p:nvPr>
        </p:nvSpPr>
        <p:spPr>
          <a:xfrm>
            <a:off x="298450" y="762000"/>
            <a:ext cx="8547100" cy="533400"/>
          </a:xfrm>
        </p:spPr>
        <p:txBody>
          <a:bodyPr/>
          <a:lstStyle/>
          <a:p>
            <a:pPr marL="233363" lvl="1" indent="-233363" eaLnBrk="1" hangingPunct="1">
              <a:buFontTx/>
              <a:buNone/>
            </a:pPr>
            <a:r>
              <a:rPr lang="en-US" sz="1800" b="1" smtClean="0"/>
              <a:t>2-Hour LFC Test Update (continued)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81000" y="1371600"/>
          <a:ext cx="8610600" cy="4618076"/>
        </p:xfrm>
        <a:graphic>
          <a:graphicData uri="http://schemas.openxmlformats.org/drawingml/2006/table">
            <a:tbl>
              <a:tblPr/>
              <a:tblGrid>
                <a:gridCol w="6512218"/>
                <a:gridCol w="2098382"/>
              </a:tblGrid>
              <a:tr h="3522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Common ICCP Issues Identified/Solved During the Test</a:t>
                      </a:r>
                      <a:endParaRPr lang="en-US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2240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On/Off status incorrect for LBST/RBST points</a:t>
                      </a:r>
                      <a:endParaRPr lang="en-US" sz="1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2240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Resource Status Codes (RSTs) coming in as SUSPECT</a:t>
                      </a:r>
                      <a:endParaRPr lang="en-US" sz="1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0232">
                <a:tc gridSpan="2"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OFF RST being sent for units that were online and generating MW </a:t>
                      </a:r>
                      <a:endParaRPr lang="en-US" sz="1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0232">
                <a:tc gridSpan="2"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RST of ON instead of ONREG being sent for units with REG Responsibilities</a:t>
                      </a:r>
                      <a:endParaRPr lang="en-US" sz="1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0232">
                <a:tc gridSpan="2"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RST of ONREG being sent for units in hours where they had no REG Responsibility</a:t>
                      </a:r>
                      <a:endParaRPr lang="en-US" sz="1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2240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Non-zero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LSLs being sent for WGRs</a:t>
                      </a:r>
                      <a:endParaRPr lang="en-US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0232">
                <a:tc gridSpan="2"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 dirty="0" smtClean="0">
                          <a:latin typeface="+mn-lt"/>
                          <a:ea typeface="Calibri"/>
                          <a:cs typeface="Times New Roman"/>
                        </a:rPr>
                        <a:t>HSLs for WGRS being set to capacity rather than un-curtailed MW output</a:t>
                      </a:r>
                      <a:endParaRPr lang="en-US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0704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MPs updating REG Responsibilities slowly</a:t>
                      </a:r>
                      <a:endParaRPr lang="en-US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2240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 dirty="0" err="1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RegUp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 &amp;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RegDown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 Responsibilities switched for one another</a:t>
                      </a:r>
                      <a:endParaRPr lang="en-US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40436">
                <a:tc gridSpan="2"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AS Responsibilities not lining up between Nodal and Zonal (i.e., wrong AS Type or wrong MW value)</a:t>
                      </a:r>
                      <a:endParaRPr lang="en-US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Lisa Hoover</a:t>
            </a:r>
          </a:p>
          <a:p>
            <a:r>
              <a:rPr lang="en-US" dirty="0" smtClean="0"/>
              <a:t>Cut-Over Lead</a:t>
            </a:r>
          </a:p>
        </p:txBody>
      </p:sp>
      <p:sp>
        <p:nvSpPr>
          <p:cNvPr id="69634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Cut-Over Kick-Off Overview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 txBox="1">
            <a:spLocks noGrp="1"/>
          </p:cNvSpPr>
          <p:nvPr/>
        </p:nvSpPr>
        <p:spPr bwMode="auto">
          <a:xfrm>
            <a:off x="1143000" y="6432550"/>
            <a:ext cx="7835900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1200" dirty="0"/>
              <a:t>http://nodal.ercot.com 			</a:t>
            </a:r>
            <a:fld id="{9D374323-41A3-49DC-838C-F6DDB9D6F6B7}" type="slidenum">
              <a:rPr lang="en-US" sz="1200"/>
              <a:pPr eaLnBrk="1" hangingPunct="1">
                <a:buFontTx/>
                <a:buNone/>
              </a:pPr>
              <a:t>19</a:t>
            </a:fld>
            <a:r>
              <a:rPr lang="en-US" sz="1200" dirty="0"/>
              <a:t>			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81000" y="76200"/>
            <a:ext cx="8991600" cy="528638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Oval 15"/>
          <p:cNvSpPr/>
          <p:nvPr/>
        </p:nvSpPr>
        <p:spPr bwMode="auto">
          <a:xfrm>
            <a:off x="7239000" y="5562600"/>
            <a:ext cx="1524000" cy="685800"/>
          </a:xfrm>
          <a:prstGeom prst="ellipse">
            <a:avLst/>
          </a:prstGeom>
          <a:noFill/>
          <a:ln w="28575" cap="flat" cmpd="sng" algn="ctr">
            <a:solidFill>
              <a:srgbClr val="66FF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33363" marR="0" indent="-233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Technical Advisory Committee</a:t>
            </a:r>
          </a:p>
        </p:txBody>
      </p:sp>
      <p:sp>
        <p:nvSpPr>
          <p:cNvPr id="8195" name="Date Placeholder 3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3 June 2010</a:t>
            </a:r>
            <a:endParaRPr lang="en-US" dirty="0" smtClean="0"/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pPr eaLnBrk="1" hangingPunct="1"/>
            <a:r>
              <a:rPr lang="en-US" dirty="0" smtClean="0"/>
              <a:t>Agenda</a:t>
            </a:r>
          </a:p>
        </p:txBody>
      </p:sp>
      <p:sp>
        <p:nvSpPr>
          <p:cNvPr id="8197" name="Rectangle 3"/>
          <p:cNvSpPr>
            <a:spLocks noChangeArrowheads="1"/>
          </p:cNvSpPr>
          <p:nvPr/>
        </p:nvSpPr>
        <p:spPr bwMode="auto">
          <a:xfrm>
            <a:off x="479425" y="1095375"/>
            <a:ext cx="8229600" cy="461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5750" indent="-285750">
              <a:spcBef>
                <a:spcPct val="20000"/>
              </a:spcBef>
              <a:spcAft>
                <a:spcPct val="20000"/>
              </a:spcAft>
              <a:buFont typeface="Arial" pitchFamily="34" charset="0"/>
              <a:buChar char="•"/>
            </a:pPr>
            <a:r>
              <a:rPr lang="en-US" sz="2000" b="1" dirty="0"/>
              <a:t>Program Status</a:t>
            </a:r>
          </a:p>
          <a:p>
            <a:pPr marL="285750" indent="-285750">
              <a:spcBef>
                <a:spcPct val="20000"/>
              </a:spcBef>
              <a:spcAft>
                <a:spcPct val="20000"/>
              </a:spcAft>
            </a:pPr>
            <a:endParaRPr lang="en-US" sz="2000" b="1" dirty="0" smtClean="0"/>
          </a:p>
          <a:p>
            <a:pPr marL="285750" indent="-285750">
              <a:spcBef>
                <a:spcPct val="20000"/>
              </a:spcBef>
              <a:spcAft>
                <a:spcPct val="20000"/>
              </a:spcAft>
              <a:buFont typeface="Arial" pitchFamily="34" charset="0"/>
              <a:buChar char="•"/>
            </a:pPr>
            <a:r>
              <a:rPr lang="en-US" sz="2000" b="1" dirty="0" smtClean="0"/>
              <a:t>Issue Escalation Policy</a:t>
            </a:r>
          </a:p>
          <a:p>
            <a:pPr marL="285750" indent="-285750">
              <a:spcBef>
                <a:spcPct val="20000"/>
              </a:spcBef>
              <a:spcAft>
                <a:spcPct val="20000"/>
              </a:spcAft>
            </a:pPr>
            <a:endParaRPr lang="en-US" sz="2000" b="1" dirty="0" smtClean="0"/>
          </a:p>
          <a:p>
            <a:pPr marL="285750" indent="-285750">
              <a:spcBef>
                <a:spcPct val="20000"/>
              </a:spcBef>
              <a:spcAft>
                <a:spcPct val="20000"/>
              </a:spcAft>
              <a:buFont typeface="Arial" pitchFamily="34" charset="0"/>
              <a:buChar char="•"/>
            </a:pPr>
            <a:r>
              <a:rPr lang="en-US" sz="2000" b="1" dirty="0" smtClean="0"/>
              <a:t>LFC Overview</a:t>
            </a:r>
          </a:p>
          <a:p>
            <a:pPr marL="285750" indent="-285750">
              <a:spcBef>
                <a:spcPct val="20000"/>
              </a:spcBef>
              <a:spcAft>
                <a:spcPct val="20000"/>
              </a:spcAft>
              <a:buFont typeface="Arial" pitchFamily="34" charset="0"/>
              <a:buChar char="•"/>
            </a:pPr>
            <a:endParaRPr lang="en-US" sz="2000" b="1" dirty="0" smtClean="0"/>
          </a:p>
          <a:p>
            <a:pPr marL="285750" indent="-285750">
              <a:spcBef>
                <a:spcPct val="20000"/>
              </a:spcBef>
              <a:spcAft>
                <a:spcPct val="20000"/>
              </a:spcAft>
              <a:buFont typeface="Arial" pitchFamily="34" charset="0"/>
              <a:buChar char="•"/>
            </a:pPr>
            <a:r>
              <a:rPr lang="en-US" sz="2000" b="1" dirty="0" smtClean="0"/>
              <a:t>Cut-Over Overview</a:t>
            </a:r>
          </a:p>
          <a:p>
            <a:pPr marL="285750" indent="-285750">
              <a:spcBef>
                <a:spcPct val="20000"/>
              </a:spcBef>
              <a:spcAft>
                <a:spcPct val="20000"/>
              </a:spcAft>
              <a:buFont typeface="Arial" pitchFamily="34" charset="0"/>
              <a:buChar char="•"/>
            </a:pPr>
            <a:endParaRPr lang="en-US" sz="2000" b="1" dirty="0" smtClean="0"/>
          </a:p>
          <a:p>
            <a:pPr marL="285750" indent="-285750">
              <a:spcBef>
                <a:spcPct val="20000"/>
              </a:spcBef>
              <a:spcAft>
                <a:spcPct val="20000"/>
              </a:spcAft>
              <a:buFont typeface="Arial" pitchFamily="34" charset="0"/>
              <a:buChar char="•"/>
            </a:pPr>
            <a:r>
              <a:rPr lang="en-US" sz="2000" b="1" dirty="0" smtClean="0"/>
              <a:t>Market Readiness</a:t>
            </a:r>
          </a:p>
          <a:p>
            <a:pPr marL="285750" indent="-285750">
              <a:spcBef>
                <a:spcPct val="20000"/>
              </a:spcBef>
              <a:spcAft>
                <a:spcPct val="20000"/>
              </a:spcAft>
            </a:pPr>
            <a:endParaRPr lang="en-US" sz="2000" b="1" dirty="0"/>
          </a:p>
          <a:p>
            <a:pPr marL="285750" indent="-285750">
              <a:spcBef>
                <a:spcPct val="20000"/>
              </a:spcBef>
              <a:spcAft>
                <a:spcPct val="20000"/>
              </a:spcAft>
              <a:buFont typeface="Arial" pitchFamily="34" charset="0"/>
              <a:buChar char="•"/>
            </a:pPr>
            <a:r>
              <a:rPr lang="en-US" sz="2000" b="1" dirty="0"/>
              <a:t>Follow-Up </a:t>
            </a:r>
            <a:r>
              <a:rPr lang="en-US" sz="2000" b="1" dirty="0" smtClean="0"/>
              <a:t>Discussion</a:t>
            </a:r>
          </a:p>
          <a:p>
            <a:pPr marL="285750" indent="-285750">
              <a:spcBef>
                <a:spcPct val="20000"/>
              </a:spcBef>
              <a:spcAft>
                <a:spcPct val="20000"/>
              </a:spcAft>
            </a:pPr>
            <a:endParaRPr lang="en-US" sz="2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4953000"/>
          </a:xfrm>
        </p:spPr>
        <p:txBody>
          <a:bodyPr/>
          <a:lstStyle/>
          <a:p>
            <a:r>
              <a:rPr lang="en-US" dirty="0" smtClean="0"/>
              <a:t>How Time Frame Was Defined</a:t>
            </a:r>
          </a:p>
          <a:p>
            <a:pPr lvl="1"/>
            <a:r>
              <a:rPr lang="en-US" sz="1600" dirty="0" smtClean="0"/>
              <a:t>First triggering event necessary to support Cut-Over; includes both business and technical aspects</a:t>
            </a:r>
          </a:p>
          <a:p>
            <a:pPr lvl="2">
              <a:buFont typeface="Courier New" pitchFamily="49" charset="0"/>
              <a:buChar char="o"/>
            </a:pPr>
            <a:r>
              <a:rPr lang="en-US" sz="1400" dirty="0" smtClean="0"/>
              <a:t>Pre Go-Live Activities currently ~120 days out (August)</a:t>
            </a:r>
          </a:p>
          <a:p>
            <a:pPr lvl="2">
              <a:buFont typeface="Courier New" pitchFamily="49" charset="0"/>
              <a:buChar char="o"/>
            </a:pPr>
            <a:r>
              <a:rPr lang="en-US" sz="1400" dirty="0" smtClean="0"/>
              <a:t>Post Go-Live Activities related to Nodal currently ~180 days after go-live (June 2011)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Scope of Cut-Over for ERCOT</a:t>
            </a:r>
          </a:p>
          <a:p>
            <a:pPr lvl="1"/>
            <a:r>
              <a:rPr lang="en-US" sz="1600" dirty="0" smtClean="0"/>
              <a:t>Cut-Over Planning Activities</a:t>
            </a:r>
          </a:p>
          <a:p>
            <a:pPr lvl="1"/>
            <a:r>
              <a:rPr lang="en-US" sz="1600" dirty="0" smtClean="0"/>
              <a:t>Training on System and Business Processes</a:t>
            </a:r>
          </a:p>
          <a:p>
            <a:pPr lvl="1"/>
            <a:r>
              <a:rPr lang="en-US" sz="1600" dirty="0" smtClean="0"/>
              <a:t>Security and Compliance</a:t>
            </a:r>
          </a:p>
          <a:p>
            <a:pPr lvl="1"/>
            <a:r>
              <a:rPr lang="en-US" sz="1600" dirty="0" smtClean="0"/>
              <a:t>Data Preparation, Migration and Reconciliation</a:t>
            </a:r>
          </a:p>
          <a:p>
            <a:pPr lvl="1"/>
            <a:r>
              <a:rPr lang="en-US" sz="1600" dirty="0" smtClean="0"/>
              <a:t>Contingency / Fall-Back Plans</a:t>
            </a:r>
          </a:p>
          <a:p>
            <a:pPr lvl="1"/>
            <a:r>
              <a:rPr lang="en-US" sz="1600" dirty="0" smtClean="0"/>
              <a:t>Organization and Support Structure</a:t>
            </a:r>
          </a:p>
          <a:p>
            <a:pPr lvl="1"/>
            <a:r>
              <a:rPr lang="en-US" sz="1600" dirty="0" smtClean="0"/>
              <a:t>Communication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dirty="0" smtClean="0"/>
          </a:p>
          <a:p>
            <a:endParaRPr lang="en-US" sz="8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172200" y="6432550"/>
            <a:ext cx="2819400" cy="425450"/>
          </a:xfrm>
        </p:spPr>
        <p:txBody>
          <a:bodyPr/>
          <a:lstStyle/>
          <a:p>
            <a:pPr>
              <a:defRPr/>
            </a:pPr>
            <a:r>
              <a:rPr lang="en-US" sz="1200" dirty="0" smtClean="0"/>
              <a:t>Technical Advisory Committee</a:t>
            </a:r>
            <a:endParaRPr lang="en-US" sz="1200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pPr eaLnBrk="1" hangingPunct="1"/>
            <a:r>
              <a:rPr lang="en-US" dirty="0" smtClean="0"/>
              <a:t>Cut Over Scope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91200" y="485001"/>
            <a:ext cx="3352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>
                <a:solidFill>
                  <a:schemeClr val="bg1">
                    <a:lumMod val="75000"/>
                  </a:schemeClr>
                </a:solidFill>
              </a:rPr>
              <a:t>Nodal Market Readiness</a:t>
            </a:r>
            <a:endParaRPr lang="en-US" sz="1200" i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096000" y="6432550"/>
            <a:ext cx="2895600" cy="425450"/>
          </a:xfrm>
        </p:spPr>
        <p:txBody>
          <a:bodyPr/>
          <a:lstStyle/>
          <a:p>
            <a:pPr>
              <a:defRPr/>
            </a:pPr>
            <a:r>
              <a:rPr lang="en-US" sz="1200" dirty="0" smtClean="0"/>
              <a:t>Technical Advisory Committee</a:t>
            </a:r>
            <a:endParaRPr lang="en-US" sz="1200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pPr eaLnBrk="1" hangingPunct="1"/>
            <a:r>
              <a:rPr lang="en-US" dirty="0" smtClean="0"/>
              <a:t>Timeline Development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91200" y="485001"/>
            <a:ext cx="3352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>
                <a:solidFill>
                  <a:schemeClr val="bg1">
                    <a:lumMod val="75000"/>
                  </a:schemeClr>
                </a:solidFill>
              </a:rPr>
              <a:t>Nodal Market Readiness</a:t>
            </a:r>
            <a:endParaRPr lang="en-US" sz="1200" i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763000" cy="5334000"/>
          </a:xfrm>
        </p:spPr>
        <p:txBody>
          <a:bodyPr/>
          <a:lstStyle/>
          <a:p>
            <a:r>
              <a:rPr lang="en-US" sz="1800" dirty="0" smtClean="0"/>
              <a:t>How We Worked Through the Development Process:</a:t>
            </a:r>
          </a:p>
          <a:p>
            <a:pPr lvl="1">
              <a:buFontTx/>
              <a:buChar char="-"/>
            </a:pPr>
            <a:r>
              <a:rPr lang="en-US" sz="1500" dirty="0" smtClean="0"/>
              <a:t>Started with Timeline of Business Applications with Earliest Go-Live Dates</a:t>
            </a:r>
          </a:p>
          <a:p>
            <a:pPr lvl="1">
              <a:buFontTx/>
              <a:buChar char="-"/>
            </a:pPr>
            <a:r>
              <a:rPr lang="en-US" sz="1500" dirty="0" smtClean="0"/>
              <a:t>Looked at Predecessors and Successors Applications</a:t>
            </a:r>
          </a:p>
          <a:p>
            <a:pPr lvl="1">
              <a:buFontTx/>
              <a:buChar char="-"/>
            </a:pPr>
            <a:r>
              <a:rPr lang="en-US" sz="1500" dirty="0" smtClean="0"/>
              <a:t>Incorporated  Mid-Stream Dependency Applications</a:t>
            </a:r>
          </a:p>
          <a:p>
            <a:pPr lvl="1">
              <a:buFontTx/>
              <a:buChar char="-"/>
            </a:pPr>
            <a:r>
              <a:rPr lang="en-US" sz="1500" dirty="0" smtClean="0"/>
              <a:t>Captured Outstanding Questions </a:t>
            </a:r>
          </a:p>
          <a:p>
            <a:pPr lvl="2">
              <a:buFont typeface="Courier New" pitchFamily="49" charset="0"/>
              <a:buChar char="o"/>
            </a:pPr>
            <a:r>
              <a:rPr lang="en-US" sz="1500" dirty="0" smtClean="0"/>
              <a:t>Developed List of Decisions, Proposed Assumptions and Implications</a:t>
            </a:r>
          </a:p>
          <a:p>
            <a:pPr>
              <a:buNone/>
            </a:pPr>
            <a:endParaRPr lang="en-US" sz="1500" dirty="0" smtClean="0"/>
          </a:p>
          <a:p>
            <a:pPr>
              <a:buNone/>
            </a:pPr>
            <a:endParaRPr lang="en-US" sz="1500" dirty="0" smtClean="0"/>
          </a:p>
          <a:p>
            <a:r>
              <a:rPr lang="en-US" dirty="0" smtClean="0"/>
              <a:t>Example of Artifacts Taken into Account:</a:t>
            </a:r>
          </a:p>
          <a:p>
            <a:pPr lvl="1">
              <a:buFontTx/>
              <a:buChar char="-"/>
            </a:pPr>
            <a:r>
              <a:rPr lang="en-US" sz="1500" dirty="0" smtClean="0"/>
              <a:t>Texas Nodal Market Go-Live Procedure</a:t>
            </a:r>
          </a:p>
          <a:p>
            <a:pPr lvl="1">
              <a:buFontTx/>
              <a:buChar char="-"/>
            </a:pPr>
            <a:r>
              <a:rPr lang="en-US" sz="1500" dirty="0" smtClean="0"/>
              <a:t>Texas Nodal Market 168-Hour Test Procedure</a:t>
            </a:r>
          </a:p>
          <a:p>
            <a:pPr lvl="1">
              <a:buFontTx/>
              <a:buChar char="-"/>
            </a:pPr>
            <a:r>
              <a:rPr lang="en-US" sz="1500" dirty="0" smtClean="0"/>
              <a:t>Market Trials Real-Time Market Testing Market Participant Handbook</a:t>
            </a:r>
          </a:p>
          <a:p>
            <a:pPr>
              <a:buNone/>
            </a:pPr>
            <a:endParaRPr lang="en-US" sz="1500" dirty="0" smtClean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248400" y="6477000"/>
            <a:ext cx="2743200" cy="425450"/>
          </a:xfrm>
        </p:spPr>
        <p:txBody>
          <a:bodyPr/>
          <a:lstStyle/>
          <a:p>
            <a:pPr>
              <a:defRPr/>
            </a:pPr>
            <a:r>
              <a:rPr lang="en-US" sz="1200" dirty="0" smtClean="0"/>
              <a:t>Technical Advisory Committee</a:t>
            </a:r>
            <a:endParaRPr lang="en-US" sz="1200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52400" y="0"/>
            <a:ext cx="8991600" cy="52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Key Cut-Over Activities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91200" y="485001"/>
            <a:ext cx="3352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>
                <a:solidFill>
                  <a:schemeClr val="bg1">
                    <a:lumMod val="75000"/>
                  </a:schemeClr>
                </a:solidFill>
              </a:rPr>
              <a:t>Nodal Market Readiness</a:t>
            </a:r>
            <a:endParaRPr lang="en-US" sz="1200" i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 bwMode="auto">
          <a:xfrm>
            <a:off x="3810000" y="6858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1600" b="1" kern="0" dirty="0" smtClean="0">
                <a:solidFill>
                  <a:schemeClr val="bg2">
                    <a:lumMod val="50000"/>
                  </a:schemeClr>
                </a:solidFill>
                <a:latin typeface="Arial Narrow" pitchFamily="34" charset="0"/>
              </a:rPr>
              <a:t>October</a:t>
            </a:r>
            <a:endParaRPr lang="en-US" sz="1600" b="1" kern="0" noProof="0" dirty="0" smtClean="0">
              <a:solidFill>
                <a:schemeClr val="bg2">
                  <a:lumMod val="50000"/>
                </a:schemeClr>
              </a:solidFill>
              <a:latin typeface="Arial Narrow" pitchFamily="34" charset="0"/>
            </a:endParaRP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sz="1400" b="1" kern="0" noProof="0" dirty="0" smtClean="0">
              <a:solidFill>
                <a:schemeClr val="bg2">
                  <a:lumMod val="50000"/>
                </a:schemeClr>
              </a:solidFill>
              <a:latin typeface="Arial Narrow" pitchFamily="34" charset="0"/>
            </a:endParaRP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Arial Narrow" pitchFamily="34" charset="0"/>
            </a:endParaRPr>
          </a:p>
          <a:p>
            <a:pPr marL="1200150" lvl="3" indent="-342900">
              <a:spcBef>
                <a:spcPct val="20000"/>
              </a:spcBef>
            </a:pPr>
            <a:endParaRPr lang="en-US" sz="1400" b="1" kern="0" dirty="0" smtClean="0">
              <a:solidFill>
                <a:schemeClr val="bg2">
                  <a:lumMod val="50000"/>
                </a:schemeClr>
              </a:solidFill>
              <a:latin typeface="Arial Narrow" pitchFamily="34" charset="0"/>
            </a:endParaRPr>
          </a:p>
          <a:p>
            <a:pPr marL="742950" marR="0" lvl="2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Arial Narrow" pitchFamily="34" charset="0"/>
            </a:endParaRPr>
          </a:p>
          <a:p>
            <a:pPr marL="742950" marR="0" lvl="2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Arial Narrow" pitchFamily="34" charset="0"/>
            </a:endParaRPr>
          </a:p>
          <a:p>
            <a:pPr marL="742950" marR="0" lvl="2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Arial Narrow" pitchFamily="34" charset="0"/>
            </a:endParaRPr>
          </a:p>
          <a:p>
            <a:pPr marL="742950" marR="0" lvl="2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Arial Narrow" pitchFamily="34" charset="0"/>
            </a:endParaRP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Arial Narrow" pitchFamily="34" charset="0"/>
            </a:endParaRP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Arial Narrow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Arial Narrow" pitchFamily="34" charset="0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 bwMode="auto">
          <a:xfrm>
            <a:off x="5410200" y="685800"/>
            <a:ext cx="1143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1600" b="1" kern="0" noProof="0" dirty="0" smtClean="0">
                <a:solidFill>
                  <a:schemeClr val="bg2">
                    <a:lumMod val="50000"/>
                  </a:schemeClr>
                </a:solidFill>
                <a:latin typeface="Arial Narrow" pitchFamily="34" charset="0"/>
              </a:rPr>
              <a:t>November</a:t>
            </a: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sz="1600" b="1" kern="0" noProof="0" dirty="0" smtClean="0">
              <a:solidFill>
                <a:schemeClr val="bg2">
                  <a:lumMod val="50000"/>
                </a:schemeClr>
              </a:solidFill>
              <a:latin typeface="Arial Narrow" pitchFamily="34" charset="0"/>
            </a:endParaRP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Arial Narrow" pitchFamily="34" charset="0"/>
            </a:endParaRPr>
          </a:p>
          <a:p>
            <a:pPr marL="1200150" lvl="3" indent="-342900">
              <a:spcBef>
                <a:spcPct val="20000"/>
              </a:spcBef>
            </a:pPr>
            <a:endParaRPr lang="en-US" sz="1600" b="1" kern="0" dirty="0" smtClean="0">
              <a:solidFill>
                <a:schemeClr val="bg2">
                  <a:lumMod val="50000"/>
                </a:schemeClr>
              </a:solidFill>
              <a:latin typeface="Arial Narrow" pitchFamily="34" charset="0"/>
            </a:endParaRPr>
          </a:p>
          <a:p>
            <a:pPr marL="742950" marR="0" lvl="2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Arial Narrow" pitchFamily="34" charset="0"/>
            </a:endParaRPr>
          </a:p>
          <a:p>
            <a:pPr marL="742950" marR="0" lvl="2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Arial Narrow" pitchFamily="34" charset="0"/>
            </a:endParaRPr>
          </a:p>
          <a:p>
            <a:pPr marL="742950" marR="0" lvl="2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Arial Narrow" pitchFamily="34" charset="0"/>
            </a:endParaRPr>
          </a:p>
          <a:p>
            <a:pPr marL="742950" marR="0" lvl="2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Arial Narrow" pitchFamily="34" charset="0"/>
            </a:endParaRP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Arial Narrow" pitchFamily="34" charset="0"/>
            </a:endParaRP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Arial Narrow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Arial Narrow" pitchFamily="34" charset="0"/>
            </a:endParaRPr>
          </a:p>
        </p:txBody>
      </p:sp>
      <p:graphicFrame>
        <p:nvGraphicFramePr>
          <p:cNvPr id="24" name="Diagram 23"/>
          <p:cNvGraphicFramePr/>
          <p:nvPr/>
        </p:nvGraphicFramePr>
        <p:xfrm>
          <a:off x="381000" y="1066800"/>
          <a:ext cx="8229600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26" name="Straight Connector 25"/>
          <p:cNvCxnSpPr/>
          <p:nvPr/>
        </p:nvCxnSpPr>
        <p:spPr bwMode="auto">
          <a:xfrm>
            <a:off x="381000" y="990600"/>
            <a:ext cx="8305800" cy="0"/>
          </a:xfrm>
          <a:prstGeom prst="line">
            <a:avLst/>
          </a:prstGeom>
          <a:solidFill>
            <a:srgbClr val="FFCC99"/>
          </a:solidFill>
          <a:ln w="190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Content Placeholder 2"/>
          <p:cNvSpPr txBox="1">
            <a:spLocks/>
          </p:cNvSpPr>
          <p:nvPr/>
        </p:nvSpPr>
        <p:spPr bwMode="auto">
          <a:xfrm>
            <a:off x="2209800" y="685800"/>
            <a:ext cx="1066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1600" b="1" kern="0" noProof="0" dirty="0" smtClean="0">
                <a:solidFill>
                  <a:schemeClr val="bg2">
                    <a:lumMod val="50000"/>
                  </a:schemeClr>
                </a:solidFill>
                <a:latin typeface="Arial Narrow" pitchFamily="34" charset="0"/>
              </a:rPr>
              <a:t>September</a:t>
            </a: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sz="1400" b="1" kern="0" noProof="0" dirty="0" smtClean="0">
              <a:solidFill>
                <a:schemeClr val="bg2">
                  <a:lumMod val="50000"/>
                </a:schemeClr>
              </a:solidFill>
              <a:latin typeface="Arial Narrow" pitchFamily="34" charset="0"/>
            </a:endParaRP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Arial Narrow" pitchFamily="34" charset="0"/>
            </a:endParaRPr>
          </a:p>
          <a:p>
            <a:pPr marL="1200150" lvl="3" indent="-342900">
              <a:spcBef>
                <a:spcPct val="20000"/>
              </a:spcBef>
            </a:pPr>
            <a:endParaRPr lang="en-US" sz="1400" b="1" kern="0" dirty="0" smtClean="0">
              <a:solidFill>
                <a:schemeClr val="bg2">
                  <a:lumMod val="50000"/>
                </a:schemeClr>
              </a:solidFill>
              <a:latin typeface="Arial Narrow" pitchFamily="34" charset="0"/>
            </a:endParaRPr>
          </a:p>
          <a:p>
            <a:pPr marL="742950" marR="0" lvl="2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Arial Narrow" pitchFamily="34" charset="0"/>
            </a:endParaRPr>
          </a:p>
          <a:p>
            <a:pPr marL="742950" marR="0" lvl="2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Arial Narrow" pitchFamily="34" charset="0"/>
            </a:endParaRPr>
          </a:p>
          <a:p>
            <a:pPr marL="742950" marR="0" lvl="2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Arial Narrow" pitchFamily="34" charset="0"/>
            </a:endParaRPr>
          </a:p>
          <a:p>
            <a:pPr marL="742950" marR="0" lvl="2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Arial Narrow" pitchFamily="34" charset="0"/>
            </a:endParaRP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Arial Narrow" pitchFamily="34" charset="0"/>
            </a:endParaRP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Arial Narrow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Arial Narrow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 bwMode="auto">
          <a:xfrm>
            <a:off x="381000" y="685800"/>
            <a:ext cx="1066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1600" b="1" kern="0" dirty="0" smtClean="0">
                <a:solidFill>
                  <a:schemeClr val="bg2">
                    <a:lumMod val="50000"/>
                  </a:schemeClr>
                </a:solidFill>
                <a:latin typeface="Arial Narrow" pitchFamily="34" charset="0"/>
              </a:rPr>
              <a:t>2010</a:t>
            </a:r>
            <a:endParaRPr lang="en-US" sz="1600" b="1" kern="0" noProof="0" dirty="0" smtClean="0">
              <a:solidFill>
                <a:schemeClr val="bg2">
                  <a:lumMod val="50000"/>
                </a:schemeClr>
              </a:solidFill>
              <a:latin typeface="Arial Narrow" pitchFamily="34" charset="0"/>
            </a:endParaRP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sz="1400" b="1" kern="0" noProof="0" dirty="0" smtClean="0">
              <a:solidFill>
                <a:schemeClr val="bg2">
                  <a:lumMod val="50000"/>
                </a:schemeClr>
              </a:solidFill>
              <a:latin typeface="Arial Narrow" pitchFamily="34" charset="0"/>
            </a:endParaRP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Arial Narrow" pitchFamily="34" charset="0"/>
            </a:endParaRPr>
          </a:p>
          <a:p>
            <a:pPr marL="1200150" lvl="3" indent="-342900">
              <a:spcBef>
                <a:spcPct val="20000"/>
              </a:spcBef>
            </a:pPr>
            <a:endParaRPr lang="en-US" sz="1400" b="1" kern="0" dirty="0" smtClean="0">
              <a:solidFill>
                <a:schemeClr val="bg2">
                  <a:lumMod val="50000"/>
                </a:schemeClr>
              </a:solidFill>
              <a:latin typeface="Arial Narrow" pitchFamily="34" charset="0"/>
            </a:endParaRPr>
          </a:p>
          <a:p>
            <a:pPr marL="742950" marR="0" lvl="2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Arial Narrow" pitchFamily="34" charset="0"/>
            </a:endParaRPr>
          </a:p>
          <a:p>
            <a:pPr marL="742950" marR="0" lvl="2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Arial Narrow" pitchFamily="34" charset="0"/>
            </a:endParaRPr>
          </a:p>
          <a:p>
            <a:pPr marL="742950" marR="0" lvl="2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Arial Narrow" pitchFamily="34" charset="0"/>
            </a:endParaRPr>
          </a:p>
          <a:p>
            <a:pPr marL="742950" marR="0" lvl="2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Arial Narrow" pitchFamily="34" charset="0"/>
            </a:endParaRP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Arial Narrow" pitchFamily="34" charset="0"/>
            </a:endParaRP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Arial Narrow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Arial Narrow" pitchFamily="34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 bwMode="auto">
          <a:xfrm>
            <a:off x="7010400" y="685800"/>
            <a:ext cx="1295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1600" b="1" kern="0" dirty="0" smtClean="0">
                <a:solidFill>
                  <a:schemeClr val="bg2">
                    <a:lumMod val="50000"/>
                  </a:schemeClr>
                </a:solidFill>
                <a:latin typeface="Arial Narrow" pitchFamily="34" charset="0"/>
              </a:rPr>
              <a:t>December</a:t>
            </a:r>
            <a:endParaRPr lang="en-US" sz="1600" b="1" kern="0" noProof="0" dirty="0" smtClean="0">
              <a:solidFill>
                <a:schemeClr val="bg2">
                  <a:lumMod val="50000"/>
                </a:schemeClr>
              </a:solidFill>
              <a:latin typeface="Arial Narrow" pitchFamily="34" charset="0"/>
            </a:endParaRP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sz="1600" b="1" kern="0" noProof="0" dirty="0" smtClean="0">
              <a:solidFill>
                <a:schemeClr val="bg2">
                  <a:lumMod val="50000"/>
                </a:schemeClr>
              </a:solidFill>
              <a:latin typeface="Arial Narrow" pitchFamily="34" charset="0"/>
            </a:endParaRP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Arial Narrow" pitchFamily="34" charset="0"/>
            </a:endParaRPr>
          </a:p>
          <a:p>
            <a:pPr marL="1200150" lvl="3" indent="-342900">
              <a:spcBef>
                <a:spcPct val="20000"/>
              </a:spcBef>
            </a:pPr>
            <a:endParaRPr lang="en-US" sz="1600" b="1" kern="0" dirty="0" smtClean="0">
              <a:solidFill>
                <a:schemeClr val="bg2">
                  <a:lumMod val="50000"/>
                </a:schemeClr>
              </a:solidFill>
              <a:latin typeface="Arial Narrow" pitchFamily="34" charset="0"/>
            </a:endParaRPr>
          </a:p>
          <a:p>
            <a:pPr marL="742950" marR="0" lvl="2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Arial Narrow" pitchFamily="34" charset="0"/>
            </a:endParaRPr>
          </a:p>
          <a:p>
            <a:pPr marL="742950" marR="0" lvl="2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Arial Narrow" pitchFamily="34" charset="0"/>
            </a:endParaRPr>
          </a:p>
          <a:p>
            <a:pPr marL="742950" marR="0" lvl="2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Arial Narrow" pitchFamily="34" charset="0"/>
            </a:endParaRPr>
          </a:p>
          <a:p>
            <a:pPr marL="742950" marR="0" lvl="2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Arial Narrow" pitchFamily="34" charset="0"/>
            </a:endParaRP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Arial Narrow" pitchFamily="34" charset="0"/>
            </a:endParaRP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Arial Narrow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Arial Narrow" pitchFamily="34" charset="0"/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pPr eaLnBrk="1" hangingPunct="1"/>
            <a:r>
              <a:rPr lang="en-US" dirty="0" smtClean="0"/>
              <a:t>Key Cut-Over Activities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155700" y="6400800"/>
            <a:ext cx="7835900" cy="425450"/>
          </a:xfrm>
        </p:spPr>
        <p:txBody>
          <a:bodyPr/>
          <a:lstStyle/>
          <a:p>
            <a:pPr>
              <a:defRPr/>
            </a:pPr>
            <a:r>
              <a:rPr lang="en-US" smtClean="0"/>
              <a:t>Technical Advisory Committee</a:t>
            </a:r>
            <a:endParaRPr lang="en-US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52400" y="0"/>
            <a:ext cx="8991600" cy="52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Cut-Over Timeline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91200" y="485001"/>
            <a:ext cx="3352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>
                <a:solidFill>
                  <a:schemeClr val="bg1">
                    <a:lumMod val="75000"/>
                  </a:schemeClr>
                </a:solidFill>
              </a:rPr>
              <a:t>Nodal Market Readiness</a:t>
            </a:r>
            <a:endParaRPr lang="en-US" sz="1200" i="1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172200" y="6432550"/>
            <a:ext cx="2819400" cy="425450"/>
          </a:xfrm>
        </p:spPr>
        <p:txBody>
          <a:bodyPr/>
          <a:lstStyle/>
          <a:p>
            <a:pPr>
              <a:defRPr/>
            </a:pPr>
            <a:r>
              <a:rPr lang="en-US" sz="1200" dirty="0" smtClean="0"/>
              <a:t>Technical Advisory Committee</a:t>
            </a:r>
            <a:endParaRPr lang="en-US" sz="1200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2000" dirty="0" smtClean="0">
                <a:latin typeface="+mj-lt"/>
                <a:ea typeface="+mj-ea"/>
                <a:cs typeface="+mj-cs"/>
              </a:rPr>
              <a:t>Market Participant Role and Responsibilities </a:t>
            </a:r>
            <a:r>
              <a:rPr lang="en-US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and Responsibilities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91200" y="485001"/>
            <a:ext cx="3352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>
                <a:solidFill>
                  <a:schemeClr val="bg1">
                    <a:lumMod val="75000"/>
                  </a:schemeClr>
                </a:solidFill>
              </a:rPr>
              <a:t>Nodal Market Readiness</a:t>
            </a:r>
            <a:endParaRPr lang="en-US" sz="1200" i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2400" y="838200"/>
            <a:ext cx="8991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>
              <a:spcBef>
                <a:spcPct val="20000"/>
              </a:spcBef>
              <a:defRPr/>
            </a:pPr>
            <a:r>
              <a:rPr lang="en-US" sz="2000" b="1" kern="0" dirty="0" smtClean="0"/>
              <a:t>A Glance at Market Participant Roles and Responsibilities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81000" y="1371600"/>
            <a:ext cx="2819400" cy="36933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Network Model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457200" y="1828800"/>
          <a:ext cx="8153400" cy="2809239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769134"/>
                <a:gridCol w="6384266"/>
              </a:tblGrid>
              <a:tr h="400938">
                <a:tc gridSpan="2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48780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/>
                        <a:t>Nodal</a:t>
                      </a:r>
                      <a:r>
                        <a:rPr lang="en-US" sz="1400" b="0" baseline="0" dirty="0" smtClean="0"/>
                        <a:t> </a:t>
                      </a:r>
                      <a:r>
                        <a:rPr lang="en-US" sz="1400" b="0" dirty="0" smtClean="0"/>
                        <a:t>Protocol Section 3.10 goes into effect  (Sept. 1)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b="0" dirty="0" smtClean="0"/>
                        <a:t>  TAC Approval – July 1</a:t>
                      </a:r>
                      <a:r>
                        <a:rPr lang="en-US" sz="1400" b="0" baseline="30000" dirty="0" smtClean="0"/>
                        <a:t>st</a:t>
                      </a:r>
                      <a:r>
                        <a:rPr lang="en-US" sz="1400" b="0" dirty="0" smtClean="0"/>
                        <a:t> 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b="0" dirty="0" smtClean="0"/>
                        <a:t>  Board Approval – July 20</a:t>
                      </a:r>
                      <a:r>
                        <a:rPr lang="en-US" sz="1400" b="0" baseline="30000" dirty="0" smtClean="0"/>
                        <a:t>th</a:t>
                      </a:r>
                      <a:endParaRPr lang="en-US" sz="1400" b="0" dirty="0" smtClean="0"/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b="0" dirty="0" smtClean="0"/>
                        <a:t>  Market Notice – July</a:t>
                      </a:r>
                      <a:r>
                        <a:rPr lang="en-US" sz="1400" b="0" baseline="0" dirty="0" smtClean="0"/>
                        <a:t> 30</a:t>
                      </a:r>
                      <a:r>
                        <a:rPr lang="en-US" sz="1400" b="0" baseline="30000" dirty="0" smtClean="0"/>
                        <a:t>th</a:t>
                      </a:r>
                      <a:r>
                        <a:rPr lang="en-US" sz="1400" b="0" baseline="0" dirty="0" smtClean="0"/>
                        <a:t> </a:t>
                      </a:r>
                      <a:endParaRPr lang="en-US" sz="1400" b="0" dirty="0" smtClean="0"/>
                    </a:p>
                  </a:txBody>
                  <a:tcPr anchor="ctr"/>
                </a:tc>
              </a:tr>
              <a:tr h="48780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September 1</a:t>
                      </a:r>
                      <a:r>
                        <a:rPr lang="en-US" sz="1400" baseline="30000" dirty="0" smtClean="0"/>
                        <a:t>st</a:t>
                      </a:r>
                      <a:r>
                        <a:rPr lang="en-US" sz="1400" dirty="0" smtClean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/>
                        <a:t>Deadline</a:t>
                      </a:r>
                      <a:r>
                        <a:rPr lang="en-US" sz="1400" b="0" baseline="0" dirty="0" smtClean="0"/>
                        <a:t> to Submit  Changes for the December Network Model</a:t>
                      </a:r>
                      <a:endParaRPr lang="en-US" sz="1400" b="0" dirty="0" smtClean="0"/>
                    </a:p>
                  </a:txBody>
                  <a:tcPr anchor="ctr"/>
                </a:tc>
              </a:tr>
              <a:tr h="48780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October 15</a:t>
                      </a:r>
                      <a:r>
                        <a:rPr lang="en-US" sz="1400" baseline="30000" dirty="0" smtClean="0"/>
                        <a:t>th </a:t>
                      </a:r>
                      <a:r>
                        <a:rPr lang="en-US" sz="1400" dirty="0" smtClean="0"/>
                        <a:t>  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/>
                        <a:t>Market Validation </a:t>
                      </a:r>
                      <a:r>
                        <a:rPr lang="en-US" sz="1400" b="0" baseline="0" dirty="0" smtClean="0"/>
                        <a:t>of the December Network Model</a:t>
                      </a:r>
                    </a:p>
                  </a:txBody>
                  <a:tcPr anchor="ctr"/>
                </a:tc>
              </a:tr>
              <a:tr h="48780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December 1</a:t>
                      </a:r>
                      <a:r>
                        <a:rPr lang="en-US" sz="1400" baseline="30000" dirty="0" smtClean="0"/>
                        <a:t>st</a:t>
                      </a:r>
                      <a:r>
                        <a:rPr lang="en-US" sz="1400" dirty="0" smtClean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December Network Model in Effect*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33400" y="6019800"/>
            <a:ext cx="2133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* load date </a:t>
            </a:r>
            <a:r>
              <a:rPr lang="en-US" sz="800" dirty="0" err="1" smtClean="0"/>
              <a:t>tbd</a:t>
            </a:r>
            <a:endParaRPr lang="en-US" sz="800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096000" y="6432550"/>
            <a:ext cx="2895600" cy="425450"/>
          </a:xfrm>
        </p:spPr>
        <p:txBody>
          <a:bodyPr/>
          <a:lstStyle/>
          <a:p>
            <a:pPr>
              <a:defRPr/>
            </a:pPr>
            <a:r>
              <a:rPr lang="en-US" sz="1200" dirty="0" smtClean="0"/>
              <a:t>Technical Advisory Committee</a:t>
            </a:r>
            <a:endParaRPr lang="en-US" sz="1200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en-US" sz="2000" dirty="0" smtClean="0">
                <a:latin typeface="+mj-lt"/>
                <a:ea typeface="+mj-ea"/>
                <a:cs typeface="+mj-cs"/>
              </a:rPr>
              <a:t>Market Participant Role and Responsibilities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91200" y="485001"/>
            <a:ext cx="3352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>
                <a:solidFill>
                  <a:schemeClr val="bg1">
                    <a:lumMod val="75000"/>
                  </a:schemeClr>
                </a:solidFill>
              </a:rPr>
              <a:t>Nodal Market Readiness</a:t>
            </a:r>
            <a:endParaRPr lang="en-US" sz="1200" i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2400" y="838200"/>
            <a:ext cx="8991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>
              <a:spcBef>
                <a:spcPct val="20000"/>
              </a:spcBef>
              <a:defRPr/>
            </a:pPr>
            <a:r>
              <a:rPr lang="en-US" sz="2000" b="1" kern="0" dirty="0" smtClean="0"/>
              <a:t>A Glance at Market Participant Roles and Responsibilities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4800" y="1371600"/>
            <a:ext cx="2819400" cy="36933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Outage Scheduler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457200" y="1828798"/>
          <a:ext cx="8229600" cy="287751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205871"/>
                <a:gridCol w="6023729"/>
              </a:tblGrid>
              <a:tr h="333661">
                <a:tc gridSpan="2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4026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Nodal Protocol</a:t>
                      </a:r>
                      <a:r>
                        <a:rPr lang="en-US" sz="1400" baseline="0" dirty="0" smtClean="0"/>
                        <a:t> Section 3.1 goes into effect  (Sept. 1)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b="0" dirty="0" smtClean="0"/>
                        <a:t>  TAC Approval – July 1</a:t>
                      </a:r>
                      <a:r>
                        <a:rPr lang="en-US" sz="1400" b="0" baseline="30000" dirty="0" smtClean="0"/>
                        <a:t>st</a:t>
                      </a:r>
                      <a:r>
                        <a:rPr lang="en-US" sz="1400" b="0" dirty="0" smtClean="0"/>
                        <a:t> 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b="0" dirty="0" smtClean="0"/>
                        <a:t>  Board Approval – July 20</a:t>
                      </a:r>
                      <a:r>
                        <a:rPr lang="en-US" sz="1400" b="0" baseline="30000" dirty="0" smtClean="0"/>
                        <a:t>th</a:t>
                      </a:r>
                      <a:endParaRPr lang="en-US" sz="1400" b="0" dirty="0" smtClean="0"/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b="0" dirty="0" smtClean="0"/>
                        <a:t>  Market Notice – July</a:t>
                      </a:r>
                      <a:r>
                        <a:rPr lang="en-US" sz="1400" b="0" baseline="0" dirty="0" smtClean="0"/>
                        <a:t> 30</a:t>
                      </a:r>
                      <a:r>
                        <a:rPr lang="en-US" sz="1400" b="0" baseline="30000" dirty="0" smtClean="0"/>
                        <a:t>th</a:t>
                      </a:r>
                      <a:r>
                        <a:rPr lang="en-US" sz="1400" b="0" baseline="0" dirty="0" smtClean="0"/>
                        <a:t> </a:t>
                      </a:r>
                      <a:endParaRPr lang="en-US" sz="1400" baseline="0" dirty="0" smtClean="0"/>
                    </a:p>
                  </a:txBody>
                  <a:tcPr anchor="ctr"/>
                </a:tc>
              </a:tr>
              <a:tr h="4026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September 1</a:t>
                      </a:r>
                      <a:r>
                        <a:rPr lang="en-US" sz="1400" baseline="30000" dirty="0" smtClean="0"/>
                        <a:t>st</a:t>
                      </a:r>
                      <a:r>
                        <a:rPr lang="en-US" sz="1400" dirty="0" smtClean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Market Participants to Enter Production Outages for December and Beyond</a:t>
                      </a:r>
                    </a:p>
                  </a:txBody>
                  <a:tcPr anchor="ctr"/>
                </a:tc>
              </a:tr>
              <a:tr h="4026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September 15</a:t>
                      </a:r>
                      <a:r>
                        <a:rPr lang="en-US" sz="1400" baseline="30000" dirty="0" smtClean="0"/>
                        <a:t>th</a:t>
                      </a:r>
                      <a:endParaRPr lang="en-US" sz="1000" dirty="0" smtClean="0">
                        <a:solidFill>
                          <a:srgbClr val="FF33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Market Participants Having Outages Occurring in December and Beyond Should Be Synchronized</a:t>
                      </a:r>
                      <a:r>
                        <a:rPr lang="en-US" sz="1400" baseline="0" dirty="0" smtClean="0"/>
                        <a:t> Between Zonal and Nodal</a:t>
                      </a:r>
                    </a:p>
                  </a:txBody>
                  <a:tcPr anchor="ctr"/>
                </a:tc>
              </a:tr>
              <a:tr h="56264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September 15</a:t>
                      </a:r>
                      <a:r>
                        <a:rPr lang="en-US" sz="1400" baseline="30000" dirty="0" smtClean="0"/>
                        <a:t>th</a:t>
                      </a:r>
                      <a:r>
                        <a:rPr lang="en-US" sz="1400" dirty="0" smtClean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ERCOT to Begin</a:t>
                      </a:r>
                      <a:r>
                        <a:rPr lang="en-US" sz="1400" baseline="0" dirty="0" smtClean="0"/>
                        <a:t> Approving/Rejecting Outages in Production using Both Zonal and Nodal Systems</a:t>
                      </a:r>
                      <a:endParaRPr lang="en-US" sz="1400" dirty="0" smtClean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Date Placeholder 7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096000" y="6432550"/>
            <a:ext cx="2895600" cy="425450"/>
          </a:xfrm>
        </p:spPr>
        <p:txBody>
          <a:bodyPr/>
          <a:lstStyle/>
          <a:p>
            <a:pPr>
              <a:defRPr/>
            </a:pPr>
            <a:r>
              <a:rPr lang="en-US" sz="1200" dirty="0" smtClean="0"/>
              <a:t>Technical Advisory Committee</a:t>
            </a:r>
            <a:endParaRPr lang="en-US" sz="1200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2000" dirty="0" smtClean="0">
                <a:latin typeface="+mj-lt"/>
                <a:ea typeface="+mj-ea"/>
                <a:cs typeface="+mj-cs"/>
              </a:rPr>
              <a:t>Market Participant Role and Responsibilities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91200" y="485001"/>
            <a:ext cx="3352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>
                <a:solidFill>
                  <a:schemeClr val="bg1">
                    <a:lumMod val="75000"/>
                  </a:schemeClr>
                </a:solidFill>
              </a:rPr>
              <a:t>Nodal Market Readiness</a:t>
            </a:r>
            <a:endParaRPr lang="en-US" sz="1200" i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2400" y="828615"/>
            <a:ext cx="8991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>
              <a:spcBef>
                <a:spcPct val="20000"/>
              </a:spcBef>
              <a:defRPr/>
            </a:pPr>
            <a:r>
              <a:rPr lang="en-US" sz="2000" b="1" kern="0" dirty="0" smtClean="0"/>
              <a:t>A Glance at Market Participant Roles and Responsibilities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28600" y="1295400"/>
            <a:ext cx="5257800" cy="36933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Credit, CRR  and  Settlements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381000" y="1676400"/>
          <a:ext cx="8382000" cy="44653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483540"/>
                <a:gridCol w="6898460"/>
              </a:tblGrid>
              <a:tr h="441960">
                <a:tc gridSpan="2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73453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Nodal Protocol Section 7 goes into effect  (Oct. 13)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b="0" dirty="0" smtClean="0"/>
                        <a:t>  TAC Approval – August</a:t>
                      </a:r>
                      <a:r>
                        <a:rPr lang="en-US" sz="1400" b="0" baseline="0" dirty="0" smtClean="0"/>
                        <a:t> 5</a:t>
                      </a:r>
                      <a:r>
                        <a:rPr lang="en-US" sz="1400" b="0" baseline="30000" dirty="0" smtClean="0"/>
                        <a:t>th</a:t>
                      </a:r>
                      <a:r>
                        <a:rPr lang="en-US" sz="1400" b="0" baseline="0" dirty="0" smtClean="0"/>
                        <a:t> 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b="0" dirty="0" smtClean="0"/>
                        <a:t>  Board Approval – August</a:t>
                      </a:r>
                      <a:r>
                        <a:rPr lang="en-US" sz="1400" b="0" baseline="0" dirty="0" smtClean="0"/>
                        <a:t> 17</a:t>
                      </a:r>
                      <a:r>
                        <a:rPr lang="en-US" sz="1400" b="0" baseline="30000" dirty="0" smtClean="0"/>
                        <a:t>th</a:t>
                      </a:r>
                      <a:r>
                        <a:rPr lang="en-US" sz="1400" b="0" baseline="0" dirty="0" smtClean="0"/>
                        <a:t> 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b="0" dirty="0" smtClean="0"/>
                        <a:t>  Market Notice – September</a:t>
                      </a:r>
                      <a:r>
                        <a:rPr lang="en-US" sz="1400" b="0" baseline="0" dirty="0" smtClean="0"/>
                        <a:t> 13</a:t>
                      </a:r>
                      <a:r>
                        <a:rPr lang="en-US" sz="1400" b="0" baseline="30000" dirty="0" smtClean="0"/>
                        <a:t>th</a:t>
                      </a:r>
                      <a:r>
                        <a:rPr lang="en-US" sz="1400" b="0" baseline="0" dirty="0" smtClean="0"/>
                        <a:t> </a:t>
                      </a:r>
                      <a:endParaRPr lang="en-US" sz="1400" dirty="0" smtClean="0"/>
                    </a:p>
                  </a:txBody>
                  <a:tcPr anchor="ctr"/>
                </a:tc>
              </a:tr>
              <a:tr h="2497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/>
                        <a:t>October</a:t>
                      </a:r>
                      <a:r>
                        <a:rPr lang="en-US" sz="1400" b="0" baseline="0" dirty="0" smtClean="0"/>
                        <a:t> 2</a:t>
                      </a:r>
                      <a:r>
                        <a:rPr lang="en-US" sz="1400" b="0" baseline="30000" dirty="0" smtClean="0"/>
                        <a:t>nd</a:t>
                      </a:r>
                      <a:r>
                        <a:rPr lang="en-US" sz="1400" b="0" baseline="0" dirty="0" smtClean="0"/>
                        <a:t> </a:t>
                      </a:r>
                      <a:endParaRPr lang="en-US" sz="1400" b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ERCOT</a:t>
                      </a:r>
                      <a:r>
                        <a:rPr lang="en-US" sz="1400" baseline="0" dirty="0" smtClean="0"/>
                        <a:t> to Pull Network Model and Outage Data</a:t>
                      </a:r>
                      <a:endParaRPr lang="en-US" sz="1400" dirty="0" smtClean="0"/>
                    </a:p>
                  </a:txBody>
                  <a:tcPr anchor="ctr"/>
                </a:tc>
              </a:tr>
              <a:tr h="2497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October 12</a:t>
                      </a:r>
                      <a:r>
                        <a:rPr lang="en-US" sz="1400" baseline="30000" dirty="0" smtClean="0"/>
                        <a:t>th</a:t>
                      </a:r>
                      <a:r>
                        <a:rPr lang="en-US" sz="1400" dirty="0" smtClean="0"/>
                        <a:t> – 20</a:t>
                      </a:r>
                      <a:r>
                        <a:rPr lang="en-US" sz="1400" baseline="30000" dirty="0" smtClean="0"/>
                        <a:t>th</a:t>
                      </a:r>
                      <a:r>
                        <a:rPr lang="en-US" sz="1400" dirty="0" smtClean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 ERCOT to Determine Creditworthiness</a:t>
                      </a:r>
                    </a:p>
                  </a:txBody>
                  <a:tcPr anchor="ctr"/>
                </a:tc>
              </a:tr>
              <a:tr h="2497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October 13</a:t>
                      </a:r>
                      <a:r>
                        <a:rPr lang="en-US" sz="1400" baseline="30000" dirty="0" smtClean="0"/>
                        <a:t>th</a:t>
                      </a:r>
                      <a:r>
                        <a:rPr lang="en-US" sz="1400" dirty="0" smtClean="0"/>
                        <a:t> 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ERCOT to Begin Accepting PCRR Nominations for the</a:t>
                      </a:r>
                      <a:r>
                        <a:rPr lang="en-US" sz="1400" baseline="0" dirty="0" smtClean="0"/>
                        <a:t> December 2010 Monthly CRR Auction</a:t>
                      </a:r>
                      <a:endParaRPr lang="en-US" sz="1400" dirty="0" smtClean="0"/>
                    </a:p>
                  </a:txBody>
                  <a:tcPr anchor="ctr"/>
                </a:tc>
              </a:tr>
              <a:tr h="4113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October 20</a:t>
                      </a:r>
                      <a:r>
                        <a:rPr lang="en-US" sz="1400" baseline="30000" dirty="0" smtClean="0"/>
                        <a:t>th</a:t>
                      </a:r>
                      <a:r>
                        <a:rPr lang="en-US" sz="1400" dirty="0" smtClean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ERCOT to allocate PCRRs for NOIEs for the December 2010 Monthly CRR Auction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Network</a:t>
                      </a:r>
                      <a:r>
                        <a:rPr lang="en-US" sz="1400" baseline="0" dirty="0" smtClean="0"/>
                        <a:t> Model for the December 2010 Monthly CRR Auction Posted</a:t>
                      </a:r>
                      <a:endParaRPr lang="en-US" sz="1400" dirty="0" smtClean="0"/>
                    </a:p>
                  </a:txBody>
                  <a:tcPr anchor="ctr"/>
                </a:tc>
              </a:tr>
              <a:tr h="2497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October 20</a:t>
                      </a:r>
                      <a:r>
                        <a:rPr lang="en-US" sz="1400" baseline="30000" dirty="0" smtClean="0"/>
                        <a:t>th</a:t>
                      </a:r>
                      <a:r>
                        <a:rPr lang="en-US" sz="1400" dirty="0" smtClean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Model Posted  for December 2010 Monthly CRR per Nodal Protocol 3.10.1 </a:t>
                      </a:r>
                      <a:endParaRPr lang="en-US" sz="1400" dirty="0" smtClean="0"/>
                    </a:p>
                  </a:txBody>
                  <a:tcPr anchor="ctr"/>
                </a:tc>
              </a:tr>
              <a:tr h="2497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October 21</a:t>
                      </a:r>
                      <a:r>
                        <a:rPr lang="en-US" sz="1400" baseline="30000" dirty="0" smtClean="0"/>
                        <a:t>st</a:t>
                      </a:r>
                      <a:r>
                        <a:rPr lang="en-US" sz="1400" dirty="0" smtClean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ERCOT</a:t>
                      </a:r>
                      <a:r>
                        <a:rPr lang="en-US" sz="1400" baseline="0" dirty="0" smtClean="0"/>
                        <a:t> to Post ACLs</a:t>
                      </a:r>
                      <a:endParaRPr lang="en-US" sz="1400" dirty="0" smtClean="0"/>
                    </a:p>
                  </a:txBody>
                  <a:tcPr anchor="ctr"/>
                </a:tc>
              </a:tr>
              <a:tr h="2497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October 24</a:t>
                      </a:r>
                      <a:r>
                        <a:rPr lang="en-US" sz="1400" baseline="30000" dirty="0" smtClean="0"/>
                        <a:t>th</a:t>
                      </a:r>
                      <a:r>
                        <a:rPr lang="en-US" sz="1400" dirty="0" smtClean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ERCOT to Post the December 2010 Monthly CRR Auction Notice</a:t>
                      </a:r>
                    </a:p>
                  </a:txBody>
                  <a:tcPr anchor="ctr"/>
                </a:tc>
              </a:tr>
              <a:tr h="2497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November 3</a:t>
                      </a:r>
                      <a:r>
                        <a:rPr lang="en-US" sz="1400" baseline="30000" dirty="0" smtClean="0"/>
                        <a:t>rd</a:t>
                      </a:r>
                      <a:r>
                        <a:rPr lang="en-US" sz="1400" dirty="0" smtClean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ACLs Posted via MIS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Date Placeholder 7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096000" y="6432550"/>
            <a:ext cx="2895600" cy="425450"/>
          </a:xfrm>
        </p:spPr>
        <p:txBody>
          <a:bodyPr/>
          <a:lstStyle/>
          <a:p>
            <a:pPr>
              <a:defRPr/>
            </a:pPr>
            <a:r>
              <a:rPr lang="en-US" sz="1200" dirty="0" smtClean="0"/>
              <a:t>Technical Advisory Committee</a:t>
            </a:r>
            <a:endParaRPr lang="en-US" sz="1200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2000" dirty="0" smtClean="0">
                <a:latin typeface="+mj-lt"/>
                <a:ea typeface="+mj-ea"/>
                <a:cs typeface="+mj-cs"/>
              </a:rPr>
              <a:t>Market Participant Role and Responsibilities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91200" y="485001"/>
            <a:ext cx="3352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>
                <a:solidFill>
                  <a:schemeClr val="bg1">
                    <a:lumMod val="75000"/>
                  </a:schemeClr>
                </a:solidFill>
              </a:rPr>
              <a:t>Nodal Market Readiness</a:t>
            </a:r>
            <a:endParaRPr lang="en-US" sz="1200" i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2400" y="819090"/>
            <a:ext cx="8991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>
              <a:spcBef>
                <a:spcPct val="20000"/>
              </a:spcBef>
              <a:defRPr/>
            </a:pPr>
            <a:r>
              <a:rPr lang="en-US" sz="2000" b="1" kern="0" dirty="0" smtClean="0"/>
              <a:t>A Glance at Market Participant Roles and Responsibilities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28600" y="1295400"/>
            <a:ext cx="5257800" cy="36933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Credit, CRR  and  Settlements (continued)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381000" y="1752600"/>
          <a:ext cx="8382000" cy="4038601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483540"/>
                <a:gridCol w="6898460"/>
              </a:tblGrid>
              <a:tr h="476587">
                <a:tc gridSpan="2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64419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November 4</a:t>
                      </a:r>
                      <a:r>
                        <a:rPr lang="en-US" sz="1400" baseline="30000" dirty="0" smtClean="0"/>
                        <a:t>th</a:t>
                      </a:r>
                      <a:r>
                        <a:rPr lang="en-US" sz="1400" baseline="0" dirty="0" smtClean="0"/>
                        <a:t> – 10</a:t>
                      </a:r>
                      <a:r>
                        <a:rPr lang="en-US" sz="1400" baseline="30000" dirty="0" smtClean="0"/>
                        <a:t>th</a:t>
                      </a:r>
                      <a:r>
                        <a:rPr lang="en-US" sz="1400" baseline="0" dirty="0" smtClean="0"/>
                        <a:t> </a:t>
                      </a:r>
                      <a:endParaRPr lang="en-US" sz="14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Start of the Bid/Offer</a:t>
                      </a:r>
                      <a:r>
                        <a:rPr lang="en-US" sz="1400" baseline="0" dirty="0" smtClean="0"/>
                        <a:t> Submission Window for December 2010 Monthly CRR Auction</a:t>
                      </a:r>
                    </a:p>
                  </a:txBody>
                  <a:tcPr anchor="ctr"/>
                </a:tc>
              </a:tr>
              <a:tr h="3789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November 7</a:t>
                      </a:r>
                      <a:r>
                        <a:rPr lang="en-US" sz="1400" baseline="30000" dirty="0" smtClean="0"/>
                        <a:t>th</a:t>
                      </a:r>
                      <a:r>
                        <a:rPr lang="en-US" sz="1400" dirty="0" smtClean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CRR Locks</a:t>
                      </a:r>
                      <a:r>
                        <a:rPr lang="en-US" sz="1400" baseline="0" dirty="0" smtClean="0"/>
                        <a:t> Credit</a:t>
                      </a:r>
                      <a:endParaRPr lang="en-US" sz="1400" dirty="0" smtClean="0"/>
                    </a:p>
                  </a:txBody>
                  <a:tcPr anchor="ctr"/>
                </a:tc>
              </a:tr>
              <a:tr h="3789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November 9</a:t>
                      </a:r>
                      <a:r>
                        <a:rPr lang="en-US" sz="1400" baseline="30000" dirty="0" smtClean="0"/>
                        <a:t>th</a:t>
                      </a:r>
                      <a:r>
                        <a:rPr lang="en-US" sz="1400" dirty="0" smtClean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Can</a:t>
                      </a:r>
                      <a:r>
                        <a:rPr lang="en-US" sz="1400" baseline="0" dirty="0" smtClean="0"/>
                        <a:t> Post Additional Collateral for December 2010 Monthly Auction</a:t>
                      </a:r>
                      <a:endParaRPr lang="en-US" sz="1400" dirty="0" smtClean="0"/>
                    </a:p>
                  </a:txBody>
                  <a:tcPr anchor="ctr"/>
                </a:tc>
              </a:tr>
              <a:tr h="3789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November 11</a:t>
                      </a:r>
                      <a:r>
                        <a:rPr lang="en-US" sz="1400" baseline="30000" dirty="0" smtClean="0"/>
                        <a:t>th</a:t>
                      </a:r>
                      <a:r>
                        <a:rPr lang="en-US" sz="1400" dirty="0" smtClean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Run the</a:t>
                      </a:r>
                      <a:r>
                        <a:rPr lang="en-US" sz="1400" baseline="0" dirty="0" smtClean="0"/>
                        <a:t> December 2010 Monthly CRR Auction</a:t>
                      </a:r>
                      <a:endParaRPr lang="en-US" sz="1400" dirty="0" smtClean="0"/>
                    </a:p>
                  </a:txBody>
                  <a:tcPr anchor="ctr"/>
                </a:tc>
              </a:tr>
              <a:tr h="3789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November 16</a:t>
                      </a:r>
                      <a:r>
                        <a:rPr lang="en-US" sz="1400" baseline="30000" dirty="0" smtClean="0"/>
                        <a:t>th</a:t>
                      </a:r>
                      <a:r>
                        <a:rPr lang="en-US" sz="1400" dirty="0" smtClean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Publication of the December 2010 Monthly CRR Auction Results</a:t>
                      </a:r>
                    </a:p>
                  </a:txBody>
                  <a:tcPr anchor="ctr"/>
                </a:tc>
              </a:tr>
              <a:tr h="3789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November 17</a:t>
                      </a:r>
                      <a:r>
                        <a:rPr lang="en-US" sz="1400" baseline="30000" dirty="0" smtClean="0"/>
                        <a:t>th</a:t>
                      </a:r>
                      <a:r>
                        <a:rPr lang="en-US" sz="1400" dirty="0" smtClean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Publication of the December 2010 Monthly CRR Invoice</a:t>
                      </a:r>
                    </a:p>
                  </a:txBody>
                  <a:tcPr anchor="ctr"/>
                </a:tc>
              </a:tr>
              <a:tr h="3789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November 22</a:t>
                      </a:r>
                      <a:r>
                        <a:rPr lang="en-US" sz="1400" baseline="30000" dirty="0" smtClean="0"/>
                        <a:t>nd</a:t>
                      </a:r>
                      <a:r>
                        <a:rPr lang="en-US" sz="1400" dirty="0" smtClean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Payment Due for</a:t>
                      </a:r>
                      <a:r>
                        <a:rPr lang="en-US" sz="1400" baseline="0" dirty="0" smtClean="0"/>
                        <a:t> December 2010 Monthly CRR Auction</a:t>
                      </a:r>
                      <a:endParaRPr lang="en-US" sz="1400" dirty="0" smtClean="0"/>
                    </a:p>
                  </a:txBody>
                  <a:tcPr anchor="ctr"/>
                </a:tc>
              </a:tr>
              <a:tr h="64419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November</a:t>
                      </a:r>
                      <a:r>
                        <a:rPr lang="en-US" sz="1400" baseline="0" dirty="0" smtClean="0"/>
                        <a:t> 23</a:t>
                      </a:r>
                      <a:r>
                        <a:rPr lang="en-US" sz="1400" baseline="30000" dirty="0" smtClean="0"/>
                        <a:t>rd</a:t>
                      </a:r>
                      <a:r>
                        <a:rPr lang="en-US" sz="1400" baseline="0" dirty="0" smtClean="0"/>
                        <a:t> </a:t>
                      </a:r>
                      <a:endParaRPr lang="en-US" sz="14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ERCOT </a:t>
                      </a:r>
                      <a:r>
                        <a:rPr lang="en-US" sz="1400" baseline="0" dirty="0" smtClean="0"/>
                        <a:t>to Pay CRR Account Holders Owed from December 2010 Monthly CRR Auction</a:t>
                      </a:r>
                      <a:endParaRPr lang="en-US" sz="1400" dirty="0" smtClean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Date Placeholder 7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943600" y="6432550"/>
            <a:ext cx="3048000" cy="425450"/>
          </a:xfrm>
        </p:spPr>
        <p:txBody>
          <a:bodyPr/>
          <a:lstStyle/>
          <a:p>
            <a:pPr>
              <a:defRPr/>
            </a:pPr>
            <a:r>
              <a:rPr lang="en-US" sz="1200" smtClean="0"/>
              <a:t>Technical Advisory Committee</a:t>
            </a:r>
            <a:endParaRPr lang="en-US" sz="1200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en-US" sz="2000" dirty="0" smtClean="0">
                <a:latin typeface="+mj-lt"/>
                <a:ea typeface="+mj-ea"/>
                <a:cs typeface="+mj-cs"/>
              </a:rPr>
              <a:t>Market Participant Role and Responsibilities </a:t>
            </a:r>
            <a:r>
              <a:rPr lang="en-US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and Responsibilities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91200" y="485001"/>
            <a:ext cx="3352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>
                <a:solidFill>
                  <a:schemeClr val="bg1">
                    <a:lumMod val="75000"/>
                  </a:schemeClr>
                </a:solidFill>
              </a:rPr>
              <a:t>Nodal Market Readiness</a:t>
            </a:r>
            <a:endParaRPr lang="en-US" sz="1200" i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2400" y="762000"/>
            <a:ext cx="8991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>
              <a:spcBef>
                <a:spcPct val="20000"/>
              </a:spcBef>
              <a:defRPr/>
            </a:pPr>
            <a:r>
              <a:rPr lang="en-US" sz="2000" b="1" kern="0" dirty="0" smtClean="0"/>
              <a:t>A Glance at Market Participant Roles and Responsibilities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4800" y="1295400"/>
            <a:ext cx="7696200" cy="36933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Markets, Operations and Remaining Protocol Sections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457200" y="1752600"/>
          <a:ext cx="8382000" cy="3693955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246720"/>
                <a:gridCol w="6135280"/>
              </a:tblGrid>
              <a:tr h="411642">
                <a:tc gridSpan="2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4116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November 23</a:t>
                      </a:r>
                      <a:r>
                        <a:rPr lang="en-US" sz="1400" baseline="30000" dirty="0" smtClean="0"/>
                        <a:t>rd</a:t>
                      </a:r>
                      <a:r>
                        <a:rPr lang="en-US" sz="1400" dirty="0" smtClean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Nodal</a:t>
                      </a:r>
                      <a:r>
                        <a:rPr lang="en-US" sz="1400" baseline="0" dirty="0" smtClean="0"/>
                        <a:t> Protocol Sections 3, 4, 5 and 6 go into effect as well as all other unimplemented Protocol Sections  (Nov. 23)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b="0" dirty="0" smtClean="0"/>
                        <a:t>TAC Approval – October</a:t>
                      </a:r>
                      <a:r>
                        <a:rPr lang="en-US" sz="1400" b="0" baseline="0" dirty="0" smtClean="0"/>
                        <a:t> 7</a:t>
                      </a:r>
                      <a:r>
                        <a:rPr lang="en-US" sz="1400" b="0" baseline="30000" dirty="0" smtClean="0"/>
                        <a:t>th</a:t>
                      </a:r>
                      <a:r>
                        <a:rPr lang="en-US" sz="1400" b="0" baseline="0" dirty="0" smtClean="0"/>
                        <a:t> 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b="0" dirty="0" smtClean="0"/>
                        <a:t>  Board Approval – October 19</a:t>
                      </a:r>
                      <a:r>
                        <a:rPr lang="en-US" sz="1400" b="0" baseline="30000" dirty="0" smtClean="0"/>
                        <a:t>th</a:t>
                      </a:r>
                      <a:r>
                        <a:rPr lang="en-US" sz="1400" b="0" dirty="0" smtClean="0"/>
                        <a:t> </a:t>
                      </a:r>
                      <a:r>
                        <a:rPr lang="en-US" sz="1400" b="0" baseline="0" dirty="0" smtClean="0"/>
                        <a:t> 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b="0" dirty="0" smtClean="0"/>
                        <a:t>  Market</a:t>
                      </a:r>
                      <a:r>
                        <a:rPr lang="en-US" sz="1400" b="0" baseline="0" dirty="0" smtClean="0"/>
                        <a:t> Notice</a:t>
                      </a:r>
                      <a:r>
                        <a:rPr lang="en-US" sz="1400" b="0" dirty="0" smtClean="0"/>
                        <a:t> – October</a:t>
                      </a:r>
                      <a:r>
                        <a:rPr lang="en-US" sz="1400" b="0" baseline="0" dirty="0" smtClean="0"/>
                        <a:t> 23</a:t>
                      </a:r>
                      <a:r>
                        <a:rPr lang="en-US" sz="1400" b="0" baseline="30000" dirty="0" smtClean="0"/>
                        <a:t>rd</a:t>
                      </a:r>
                      <a:r>
                        <a:rPr lang="en-US" sz="1400" b="0" baseline="0" dirty="0" smtClean="0"/>
                        <a:t>  </a:t>
                      </a:r>
                      <a:endParaRPr lang="en-US" sz="1400" dirty="0" smtClean="0"/>
                    </a:p>
                  </a:txBody>
                  <a:tcPr anchor="ctr"/>
                </a:tc>
              </a:tr>
              <a:tr h="4116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November 23</a:t>
                      </a:r>
                      <a:r>
                        <a:rPr lang="en-US" sz="1400" baseline="30000" dirty="0" smtClean="0"/>
                        <a:t>rd</a:t>
                      </a:r>
                      <a:r>
                        <a:rPr lang="en-US" sz="1400" dirty="0" smtClean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Market Submission Opens (7 Day Operational Window)</a:t>
                      </a:r>
                    </a:p>
                  </a:txBody>
                  <a:tcPr anchor="ctr"/>
                </a:tc>
              </a:tr>
              <a:tr h="17124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November 30</a:t>
                      </a:r>
                      <a:r>
                        <a:rPr lang="en-US" sz="140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ERCOT Grid Operations to Switch to Nodal Control and Execute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a Binding DA Market--</a:t>
                      </a:r>
                    </a:p>
                    <a:p>
                      <a:pPr lvl="1">
                        <a:buFont typeface="Courier New" pitchFamily="49" charset="0"/>
                        <a:buChar char="o"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10:00 Run DAM for Dec.1</a:t>
                      </a:r>
                    </a:p>
                    <a:p>
                      <a:pPr lvl="1">
                        <a:buFont typeface="Courier New" pitchFamily="49" charset="0"/>
                        <a:buChar char="o"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14:00 Initiate LFC Control of System</a:t>
                      </a:r>
                    </a:p>
                    <a:p>
                      <a:pPr lvl="1">
                        <a:buFont typeface="Courier New" pitchFamily="49" charset="0"/>
                        <a:buChar char="o"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14:30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Run DRUC</a:t>
                      </a:r>
                    </a:p>
                    <a:p>
                      <a:pPr lvl="1">
                        <a:buFont typeface="Courier New" pitchFamily="49" charset="0"/>
                        <a:buChar char="o"/>
                      </a:pP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18:00 Adjustment Period for Dec. 1, and run HRUC hourly</a:t>
                      </a:r>
                    </a:p>
                    <a:p>
                      <a:pPr lvl="1">
                        <a:buFont typeface="Courier New" pitchFamily="49" charset="0"/>
                        <a:buChar char="o"/>
                      </a:pP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24:00 Settle Market on Nodal Real-Time Prices and Dispatch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Date Placeholder 7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04800" y="914400"/>
            <a:ext cx="88392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000" kern="0" dirty="0" smtClean="0"/>
              <a:t>Assess Your Readiness</a:t>
            </a:r>
          </a:p>
          <a:p>
            <a:pPr marL="3429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1600" kern="0" dirty="0" smtClean="0">
              <a:solidFill>
                <a:srgbClr val="FF0000"/>
              </a:solidFill>
            </a:endParaRPr>
          </a:p>
          <a:p>
            <a:pPr marL="3429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1600" kern="0" dirty="0" smtClean="0">
              <a:solidFill>
                <a:srgbClr val="FF0000"/>
              </a:solidFill>
            </a:endParaRPr>
          </a:p>
          <a:p>
            <a:pPr marL="3429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000" kern="0" dirty="0" smtClean="0"/>
              <a:t>Continue to Actively Engage in Market Trials</a:t>
            </a:r>
            <a:endParaRPr lang="en-US" sz="2000" kern="0" dirty="0" smtClean="0">
              <a:solidFill>
                <a:srgbClr val="FF0000"/>
              </a:solidFill>
            </a:endParaRPr>
          </a:p>
          <a:p>
            <a:pPr marL="3429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1600" kern="0" dirty="0" smtClean="0"/>
          </a:p>
          <a:p>
            <a:pPr marL="3429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1600" kern="0" dirty="0" smtClean="0"/>
          </a:p>
          <a:p>
            <a:pPr marL="3429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000" kern="0" dirty="0" smtClean="0"/>
              <a:t>Cut-Over 60-Day Outlook Updates Through Board of Directors, NATF, and TAC</a:t>
            </a:r>
          </a:p>
          <a:p>
            <a:pPr marL="3429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1600" kern="0" dirty="0" smtClean="0"/>
          </a:p>
          <a:p>
            <a:pPr marL="3429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1600" kern="0" dirty="0" smtClean="0"/>
          </a:p>
          <a:p>
            <a:pPr marL="3429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000" kern="0" dirty="0" smtClean="0"/>
              <a:t>ERCOT to Communicate Network Model Transition Plan (June)</a:t>
            </a:r>
          </a:p>
          <a:p>
            <a:pPr marL="3429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1600" kern="0" dirty="0" smtClean="0"/>
          </a:p>
          <a:p>
            <a:pPr marL="3429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1600" kern="0" dirty="0" smtClean="0"/>
          </a:p>
          <a:p>
            <a:pPr marL="3429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000" kern="0" dirty="0" smtClean="0"/>
              <a:t>Update on Cut-Over to be released on a market call or seminar (July)</a:t>
            </a:r>
          </a:p>
          <a:p>
            <a:pPr marL="800100" lvl="2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600" kern="0" dirty="0" smtClean="0"/>
              <a:t>Additional Cut-Over Details</a:t>
            </a:r>
          </a:p>
          <a:p>
            <a:pPr marL="800100" lvl="2" indent="-342900">
              <a:spcBef>
                <a:spcPct val="20000"/>
              </a:spcBef>
              <a:defRPr/>
            </a:pPr>
            <a:endParaRPr lang="en-US" sz="1600" kern="0" dirty="0" smtClean="0"/>
          </a:p>
          <a:p>
            <a:pPr marL="342900" lvl="1" indent="-342900">
              <a:spcBef>
                <a:spcPct val="20000"/>
              </a:spcBef>
              <a:buFont typeface="Wingdings" pitchFamily="2" charset="2"/>
              <a:buChar char="q"/>
              <a:defRPr/>
            </a:pPr>
            <a:endParaRPr lang="en-US" sz="1500" kern="0" dirty="0" smtClean="0"/>
          </a:p>
          <a:p>
            <a:pPr marL="342900" lvl="1" indent="-342900">
              <a:spcBef>
                <a:spcPct val="20000"/>
              </a:spcBef>
              <a:defRPr/>
            </a:pPr>
            <a:endParaRPr lang="en-US" sz="1500" b="1" kern="0" dirty="0" smtClean="0"/>
          </a:p>
          <a:p>
            <a:pPr marL="342900" lvl="1" indent="-342900">
              <a:spcBef>
                <a:spcPct val="20000"/>
              </a:spcBef>
              <a:defRPr/>
            </a:pPr>
            <a:endParaRPr lang="en-US" kern="0" dirty="0" smtClean="0">
              <a:solidFill>
                <a:srgbClr val="FF0000"/>
              </a:solidFill>
            </a:endParaRPr>
          </a:p>
          <a:p>
            <a:pPr marL="342900" lvl="1" indent="-342900">
              <a:spcBef>
                <a:spcPct val="20000"/>
              </a:spcBef>
              <a:defRPr/>
            </a:pPr>
            <a:endParaRPr lang="en-US" kern="0" dirty="0" smtClean="0"/>
          </a:p>
          <a:p>
            <a:pPr marL="285750" lvl="1" indent="-342900">
              <a:spcBef>
                <a:spcPct val="20000"/>
              </a:spcBef>
            </a:pPr>
            <a:endParaRPr lang="en-US" sz="1600" kern="0" dirty="0" smtClean="0">
              <a:latin typeface="+mn-lt"/>
            </a:endParaRPr>
          </a:p>
          <a:p>
            <a:pPr marL="742950" marR="0" lvl="2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742950" marR="0" lvl="2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742950" marR="0" lvl="2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742950" marR="0" lvl="2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248400" y="6432550"/>
            <a:ext cx="2743200" cy="425450"/>
          </a:xfrm>
        </p:spPr>
        <p:txBody>
          <a:bodyPr/>
          <a:lstStyle/>
          <a:p>
            <a:pPr>
              <a:defRPr/>
            </a:pPr>
            <a:r>
              <a:rPr lang="en-US" sz="1200" dirty="0" smtClean="0"/>
              <a:t>Technical Advisory Committee</a:t>
            </a:r>
            <a:endParaRPr lang="en-US" sz="1200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2000" dirty="0" smtClean="0">
                <a:latin typeface="+mj-lt"/>
                <a:ea typeface="+mj-ea"/>
                <a:cs typeface="+mj-cs"/>
              </a:rPr>
              <a:t>Next Steps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91200" y="485001"/>
            <a:ext cx="3352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>
                <a:solidFill>
                  <a:schemeClr val="bg1">
                    <a:lumMod val="75000"/>
                  </a:schemeClr>
                </a:solidFill>
              </a:rPr>
              <a:t>Nodal Market Readiness</a:t>
            </a:r>
            <a:endParaRPr lang="en-US" sz="1200" i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pPr algn="ctr" eaLnBrk="1" hangingPunct="1"/>
            <a:r>
              <a:rPr lang="en-US" sz="3600" dirty="0" smtClean="0">
                <a:solidFill>
                  <a:srgbClr val="FF0000"/>
                </a:solidFill>
              </a:rPr>
              <a:t>180</a:t>
            </a:r>
            <a:r>
              <a:rPr lang="en-US" sz="3600" dirty="0" smtClean="0"/>
              <a:t> Days to Go-Live</a:t>
            </a:r>
          </a:p>
        </p:txBody>
      </p:sp>
      <p:sp>
        <p:nvSpPr>
          <p:cNvPr id="1843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400" y="6457950"/>
            <a:ext cx="2895600" cy="457200"/>
          </a:xfrm>
          <a:noFill/>
        </p:spPr>
        <p:txBody>
          <a:bodyPr/>
          <a:lstStyle/>
          <a:p>
            <a:r>
              <a:rPr lang="en-US" smtClean="0"/>
              <a:t>Technical Advisory Committee</a:t>
            </a:r>
            <a:endParaRPr lang="en-US" dirty="0" smtClean="0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3 June 2010</a:t>
            </a: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0" y="6858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Phase 5: Full Functionality</a:t>
            </a:r>
          </a:p>
          <a:p>
            <a:pPr algn="ctr"/>
            <a:r>
              <a:rPr lang="en-US" b="1" dirty="0" smtClean="0"/>
              <a:t>0 Items Impacting Go-Live Date</a:t>
            </a:r>
            <a:endParaRPr lang="en-US" b="1" dirty="0"/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211303" y="1295400"/>
          <a:ext cx="8721394" cy="4876800"/>
        </p:xfrm>
        <a:graphic>
          <a:graphicData uri="http://schemas.openxmlformats.org/presentationml/2006/ole">
            <p:oleObj spid="_x0000_s1027" name="Visio" r:id="rId4" imgW="7403973" imgH="4140327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228600" y="990600"/>
            <a:ext cx="86106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000" kern="0" dirty="0" smtClean="0"/>
              <a:t>Update on Cut-Over and Retirement to be released on a market call or seminar (September)</a:t>
            </a:r>
          </a:p>
          <a:p>
            <a:pPr marL="800100" lvl="2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600" kern="0" dirty="0" smtClean="0"/>
              <a:t>End Dates of Parallel Support</a:t>
            </a:r>
          </a:p>
          <a:p>
            <a:pPr marL="800100" lvl="2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600" kern="0" dirty="0" smtClean="0"/>
              <a:t>Decommissioning of Systems</a:t>
            </a:r>
          </a:p>
          <a:p>
            <a:pPr marL="3429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1600" kern="0" dirty="0" smtClean="0"/>
          </a:p>
          <a:p>
            <a:pPr marL="3429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1600" kern="0" dirty="0" smtClean="0"/>
          </a:p>
          <a:p>
            <a:pPr marL="3429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000" kern="0" dirty="0" smtClean="0"/>
              <a:t>Market Launch Plan (September)</a:t>
            </a:r>
          </a:p>
          <a:p>
            <a:pPr marL="3429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1600" kern="0" dirty="0" smtClean="0"/>
          </a:p>
          <a:p>
            <a:pPr marL="3429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1600" kern="0" dirty="0" smtClean="0"/>
          </a:p>
          <a:p>
            <a:pPr marL="3429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000" kern="0" dirty="0" smtClean="0"/>
              <a:t>Update on Cut-Over and Contingency Plans to be released on a market call or seminar (October)</a:t>
            </a:r>
          </a:p>
          <a:p>
            <a:pPr marL="800100" lvl="2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600" kern="0" dirty="0" smtClean="0"/>
              <a:t>What Do We Do If xyz fails? </a:t>
            </a:r>
          </a:p>
          <a:p>
            <a:pPr marL="800100" lvl="2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600" kern="0" dirty="0" smtClean="0"/>
              <a:t>How Long Would It Take To Fail Back to Zonal if We Had to?</a:t>
            </a:r>
          </a:p>
          <a:p>
            <a:pPr marL="3429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1600" kern="0" dirty="0" smtClean="0"/>
          </a:p>
          <a:p>
            <a:pPr marL="3429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1600" kern="0" dirty="0" smtClean="0"/>
          </a:p>
          <a:p>
            <a:pPr marL="3429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000" kern="0" dirty="0" smtClean="0"/>
              <a:t>Be Aware of Nodal Protocol Dates and Actions Requested</a:t>
            </a:r>
          </a:p>
          <a:p>
            <a:pPr marL="3429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1500" kern="0" dirty="0" smtClean="0"/>
          </a:p>
          <a:p>
            <a:pPr marL="3429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kern="0" dirty="0" smtClean="0"/>
          </a:p>
          <a:p>
            <a:pPr marL="285750" lvl="1" indent="-342900">
              <a:spcBef>
                <a:spcPct val="20000"/>
              </a:spcBef>
              <a:buFont typeface="Arial" pitchFamily="34" charset="0"/>
              <a:buChar char="•"/>
            </a:pPr>
            <a:endParaRPr lang="en-US" sz="1600" kern="0" dirty="0" smtClean="0">
              <a:latin typeface="+mn-lt"/>
            </a:endParaRPr>
          </a:p>
          <a:p>
            <a:pPr marL="742950" marR="0" lvl="2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742950" marR="0" lvl="2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742950" marR="0" lvl="2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742950" marR="0" lvl="2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248400" y="6432550"/>
            <a:ext cx="2743200" cy="425450"/>
          </a:xfrm>
        </p:spPr>
        <p:txBody>
          <a:bodyPr/>
          <a:lstStyle/>
          <a:p>
            <a:pPr>
              <a:defRPr/>
            </a:pPr>
            <a:r>
              <a:rPr lang="en-US" sz="1200" dirty="0" smtClean="0"/>
              <a:t>Technical Advisory Committee</a:t>
            </a:r>
            <a:endParaRPr lang="en-US" sz="1200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52400" y="0"/>
            <a:ext cx="8991600" cy="52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kern="0" noProof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Next Steps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91200" y="485001"/>
            <a:ext cx="3352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>
                <a:solidFill>
                  <a:schemeClr val="bg1">
                    <a:lumMod val="75000"/>
                  </a:schemeClr>
                </a:solidFill>
              </a:rPr>
              <a:t>Nodal Market Readiness</a:t>
            </a:r>
            <a:endParaRPr lang="en-US" sz="1200" i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2000" dirty="0" smtClean="0">
                <a:latin typeface="+mj-lt"/>
                <a:ea typeface="+mj-ea"/>
                <a:cs typeface="+mj-cs"/>
              </a:rPr>
              <a:t>Next Steps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Vikki Gates</a:t>
            </a:r>
          </a:p>
          <a:p>
            <a:r>
              <a:rPr lang="en-US" dirty="0" smtClean="0"/>
              <a:t>Readiness &amp; Transformation</a:t>
            </a:r>
          </a:p>
        </p:txBody>
      </p:sp>
      <p:sp>
        <p:nvSpPr>
          <p:cNvPr id="69634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Market Readiness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ounded Rectangle 68"/>
          <p:cNvSpPr/>
          <p:nvPr/>
        </p:nvSpPr>
        <p:spPr>
          <a:xfrm>
            <a:off x="1066800" y="838200"/>
            <a:ext cx="7924800" cy="2286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 smtClean="0"/>
              <a:t>2010</a:t>
            </a:r>
            <a:endParaRPr lang="en-US" sz="1600" dirty="0"/>
          </a:p>
        </p:txBody>
      </p:sp>
      <p:sp>
        <p:nvSpPr>
          <p:cNvPr id="69837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dirty="0" smtClean="0"/>
              <a:t>Participant Readiness Touch Points</a:t>
            </a:r>
          </a:p>
        </p:txBody>
      </p:sp>
      <p:sp>
        <p:nvSpPr>
          <p:cNvPr id="698371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019800" y="6457950"/>
            <a:ext cx="2743200" cy="457200"/>
          </a:xfrm>
          <a:noFill/>
        </p:spPr>
        <p:txBody>
          <a:bodyPr/>
          <a:lstStyle/>
          <a:p>
            <a:r>
              <a:rPr lang="en-US" smtClean="0"/>
              <a:t>Technical Advisory Committee</a:t>
            </a:r>
            <a:endParaRPr lang="en-US" dirty="0" smtClean="0"/>
          </a:p>
        </p:txBody>
      </p:sp>
      <p:sp>
        <p:nvSpPr>
          <p:cNvPr id="698372" name="Rectangle 4"/>
          <p:cNvSpPr>
            <a:spLocks noGrp="1" noChangeArrowheads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3 June 2010</a:t>
            </a:r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-1371600" y="3733800"/>
            <a:ext cx="48768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33400" y="1371600"/>
            <a:ext cx="8458200" cy="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33400" y="1676400"/>
            <a:ext cx="8458200" cy="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69913" y="3429000"/>
            <a:ext cx="8458200" cy="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533400" y="4572000"/>
            <a:ext cx="8458200" cy="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533400" y="6172200"/>
            <a:ext cx="8458200" cy="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698379" name="TextBox 23"/>
          <p:cNvSpPr txBox="1">
            <a:spLocks noChangeArrowheads="1"/>
          </p:cNvSpPr>
          <p:nvPr/>
        </p:nvSpPr>
        <p:spPr bwMode="auto">
          <a:xfrm>
            <a:off x="-152400" y="1368425"/>
            <a:ext cx="1219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400" b="1"/>
              <a:t>Meetings</a:t>
            </a:r>
          </a:p>
        </p:txBody>
      </p:sp>
      <p:sp>
        <p:nvSpPr>
          <p:cNvPr id="698380" name="TextBox 24"/>
          <p:cNvSpPr txBox="1">
            <a:spLocks noChangeArrowheads="1"/>
          </p:cNvSpPr>
          <p:nvPr/>
        </p:nvSpPr>
        <p:spPr bwMode="auto">
          <a:xfrm>
            <a:off x="-152400" y="2359025"/>
            <a:ext cx="1219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400" b="1"/>
              <a:t>Training</a:t>
            </a:r>
          </a:p>
        </p:txBody>
      </p:sp>
      <p:sp>
        <p:nvSpPr>
          <p:cNvPr id="698381" name="TextBox 25"/>
          <p:cNvSpPr txBox="1">
            <a:spLocks noChangeArrowheads="1"/>
          </p:cNvSpPr>
          <p:nvPr/>
        </p:nvSpPr>
        <p:spPr bwMode="auto">
          <a:xfrm>
            <a:off x="0" y="3657600"/>
            <a:ext cx="1066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400" b="1"/>
              <a:t>Outreach</a:t>
            </a:r>
          </a:p>
        </p:txBody>
      </p:sp>
      <p:sp>
        <p:nvSpPr>
          <p:cNvPr id="698382" name="TextBox 27"/>
          <p:cNvSpPr txBox="1">
            <a:spLocks noChangeArrowheads="1"/>
          </p:cNvSpPr>
          <p:nvPr/>
        </p:nvSpPr>
        <p:spPr bwMode="auto">
          <a:xfrm>
            <a:off x="0" y="4657725"/>
            <a:ext cx="1066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400" b="1" dirty="0"/>
              <a:t>Market trials</a:t>
            </a:r>
          </a:p>
        </p:txBody>
      </p:sp>
      <p:sp>
        <p:nvSpPr>
          <p:cNvPr id="56" name="Round Same Side Corner Rectangle 55"/>
          <p:cNvSpPr/>
          <p:nvPr/>
        </p:nvSpPr>
        <p:spPr>
          <a:xfrm>
            <a:off x="7010400" y="1066800"/>
            <a:ext cx="1981200" cy="304800"/>
          </a:xfrm>
          <a:prstGeom prst="round2Same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dirty="0" smtClean="0"/>
              <a:t>August</a:t>
            </a:r>
            <a:endParaRPr lang="en-US" sz="1300" dirty="0"/>
          </a:p>
        </p:txBody>
      </p:sp>
      <p:sp>
        <p:nvSpPr>
          <p:cNvPr id="94" name="Round Same Side Corner Rectangle 93"/>
          <p:cNvSpPr/>
          <p:nvPr/>
        </p:nvSpPr>
        <p:spPr>
          <a:xfrm>
            <a:off x="5029200" y="1066800"/>
            <a:ext cx="1981200" cy="304800"/>
          </a:xfrm>
          <a:prstGeom prst="round2Same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dirty="0" smtClean="0"/>
              <a:t>July</a:t>
            </a:r>
            <a:endParaRPr lang="en-US" sz="1300" dirty="0"/>
          </a:p>
        </p:txBody>
      </p:sp>
      <p:sp>
        <p:nvSpPr>
          <p:cNvPr id="104" name="Round Same Side Corner Rectangle 103"/>
          <p:cNvSpPr/>
          <p:nvPr/>
        </p:nvSpPr>
        <p:spPr>
          <a:xfrm>
            <a:off x="3048000" y="1066800"/>
            <a:ext cx="1981200" cy="304800"/>
          </a:xfrm>
          <a:prstGeom prst="round2Same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dirty="0" smtClean="0"/>
              <a:t>June</a:t>
            </a:r>
            <a:endParaRPr lang="en-US" sz="1300" dirty="0"/>
          </a:p>
        </p:txBody>
      </p:sp>
      <p:sp>
        <p:nvSpPr>
          <p:cNvPr id="107" name="Round Same Side Corner Rectangle 106"/>
          <p:cNvSpPr/>
          <p:nvPr/>
        </p:nvSpPr>
        <p:spPr>
          <a:xfrm>
            <a:off x="1066800" y="1066800"/>
            <a:ext cx="1981200" cy="304800"/>
          </a:xfrm>
          <a:prstGeom prst="round2Same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dirty="0" smtClean="0"/>
              <a:t>May</a:t>
            </a:r>
            <a:endParaRPr lang="en-US" sz="1300" dirty="0"/>
          </a:p>
        </p:txBody>
      </p:sp>
      <p:cxnSp>
        <p:nvCxnSpPr>
          <p:cNvPr id="108" name="Straight Connector 107"/>
          <p:cNvCxnSpPr/>
          <p:nvPr/>
        </p:nvCxnSpPr>
        <p:spPr>
          <a:xfrm rot="5400000">
            <a:off x="6553200" y="3733800"/>
            <a:ext cx="48768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 rot="5400000">
            <a:off x="614362" y="3738563"/>
            <a:ext cx="4867278" cy="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 rot="5400000">
            <a:off x="2596356" y="3739357"/>
            <a:ext cx="4865689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 rot="5400000">
            <a:off x="4533900" y="3695700"/>
            <a:ext cx="4953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7" name="TextBox 121"/>
          <p:cNvSpPr txBox="1">
            <a:spLocks noChangeArrowheads="1"/>
          </p:cNvSpPr>
          <p:nvPr/>
        </p:nvSpPr>
        <p:spPr bwMode="auto">
          <a:xfrm>
            <a:off x="1066800" y="1371600"/>
            <a:ext cx="1981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/>
              <a:t>NATF </a:t>
            </a:r>
            <a:r>
              <a:rPr lang="en-US" sz="1400" dirty="0" smtClean="0"/>
              <a:t>5/4</a:t>
            </a:r>
            <a:endParaRPr lang="en-US" sz="1400" dirty="0"/>
          </a:p>
        </p:txBody>
      </p:sp>
      <p:sp>
        <p:nvSpPr>
          <p:cNvPr id="48" name="TextBox 135"/>
          <p:cNvSpPr txBox="1">
            <a:spLocks noChangeArrowheads="1"/>
          </p:cNvSpPr>
          <p:nvPr/>
        </p:nvSpPr>
        <p:spPr bwMode="auto">
          <a:xfrm>
            <a:off x="1066800" y="1676400"/>
            <a:ext cx="2133600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/>
              <a:t>Nodal 101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Transmission 101</a:t>
            </a:r>
            <a:endParaRPr lang="en-US" sz="1400" dirty="0"/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Generation </a:t>
            </a:r>
            <a:r>
              <a:rPr lang="en-US" sz="1400" dirty="0"/>
              <a:t>101, 201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/>
              <a:t>CRR – instructor-led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NMMS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Economics of LMP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NOIE QSE Operations</a:t>
            </a:r>
          </a:p>
        </p:txBody>
      </p:sp>
      <p:sp>
        <p:nvSpPr>
          <p:cNvPr id="54" name="TextBox 112"/>
          <p:cNvSpPr txBox="1">
            <a:spLocks noChangeArrowheads="1"/>
          </p:cNvSpPr>
          <p:nvPr/>
        </p:nvSpPr>
        <p:spPr bwMode="auto">
          <a:xfrm>
            <a:off x="1066800" y="3429000"/>
            <a:ext cx="19812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Standby site visits</a:t>
            </a:r>
            <a:endParaRPr lang="en-US" sz="1400" dirty="0"/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Metrics monitoring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Bi-weekly TSP calls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MRS #4 Cutover</a:t>
            </a:r>
            <a:endParaRPr lang="en-US" sz="1400" dirty="0"/>
          </a:p>
        </p:txBody>
      </p:sp>
      <p:sp>
        <p:nvSpPr>
          <p:cNvPr id="55" name="TextBox 115"/>
          <p:cNvSpPr txBox="1">
            <a:spLocks noChangeArrowheads="1"/>
          </p:cNvSpPr>
          <p:nvPr/>
        </p:nvSpPr>
        <p:spPr bwMode="auto">
          <a:xfrm>
            <a:off x="1066800" y="4572000"/>
            <a:ext cx="21336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Weekly Trials calls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2 hr system-wide LFC test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Phase 5 Market Trials initiates</a:t>
            </a:r>
            <a:endParaRPr lang="en-US" sz="1400" dirty="0"/>
          </a:p>
          <a:p>
            <a:pPr marL="117475" indent="-117475"/>
            <a:endParaRPr lang="en-US" sz="1400" dirty="0"/>
          </a:p>
        </p:txBody>
      </p:sp>
      <p:sp>
        <p:nvSpPr>
          <p:cNvPr id="44" name="TextBox 121"/>
          <p:cNvSpPr txBox="1">
            <a:spLocks noChangeArrowheads="1"/>
          </p:cNvSpPr>
          <p:nvPr/>
        </p:nvSpPr>
        <p:spPr bwMode="auto">
          <a:xfrm>
            <a:off x="3048000" y="1371600"/>
            <a:ext cx="1981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/>
              <a:t>NATF </a:t>
            </a:r>
            <a:r>
              <a:rPr lang="en-US" sz="1400" dirty="0" smtClean="0"/>
              <a:t>6/1 and 6/29</a:t>
            </a:r>
            <a:endParaRPr lang="en-US" sz="1400" dirty="0"/>
          </a:p>
        </p:txBody>
      </p:sp>
      <p:sp>
        <p:nvSpPr>
          <p:cNvPr id="45" name="TextBox 135"/>
          <p:cNvSpPr txBox="1">
            <a:spLocks noChangeArrowheads="1"/>
          </p:cNvSpPr>
          <p:nvPr/>
        </p:nvSpPr>
        <p:spPr bwMode="auto">
          <a:xfrm>
            <a:off x="3048000" y="1676400"/>
            <a:ext cx="21336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/>
              <a:t>Nodal 101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LSE 201</a:t>
            </a:r>
            <a:endParaRPr lang="en-US" sz="1400" dirty="0"/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Generation </a:t>
            </a:r>
            <a:r>
              <a:rPr lang="en-US" sz="1400" dirty="0"/>
              <a:t>101, 201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Economics of LMP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CC Workshop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VC Workshop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AS Workshop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Retail Workshop</a:t>
            </a:r>
            <a:endParaRPr lang="en-US" sz="1400" dirty="0"/>
          </a:p>
        </p:txBody>
      </p:sp>
      <p:sp>
        <p:nvSpPr>
          <p:cNvPr id="59" name="TextBox 112"/>
          <p:cNvSpPr txBox="1">
            <a:spLocks noChangeArrowheads="1"/>
          </p:cNvSpPr>
          <p:nvPr/>
        </p:nvSpPr>
        <p:spPr bwMode="auto">
          <a:xfrm>
            <a:off x="3048000" y="3429000"/>
            <a:ext cx="19812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TSP Outage Scheduler Road Show begins</a:t>
            </a:r>
            <a:endParaRPr lang="en-US" sz="1400" i="1" dirty="0" smtClean="0"/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Phase 5 Metrics launch</a:t>
            </a:r>
          </a:p>
        </p:txBody>
      </p:sp>
      <p:sp>
        <p:nvSpPr>
          <p:cNvPr id="60" name="TextBox 115"/>
          <p:cNvSpPr txBox="1">
            <a:spLocks noChangeArrowheads="1"/>
          </p:cNvSpPr>
          <p:nvPr/>
        </p:nvSpPr>
        <p:spPr bwMode="auto">
          <a:xfrm>
            <a:off x="3048000" y="4572000"/>
            <a:ext cx="21336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Weekly Trials calls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8 hr system-wide LFC test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Full market trials functionality continues</a:t>
            </a:r>
            <a:endParaRPr lang="en-US" sz="1400" dirty="0"/>
          </a:p>
          <a:p>
            <a:pPr marL="117475" indent="-117475">
              <a:buFont typeface="Arial" charset="0"/>
              <a:buChar char="•"/>
            </a:pPr>
            <a:endParaRPr lang="en-US" sz="1400" dirty="0"/>
          </a:p>
        </p:txBody>
      </p:sp>
      <p:sp>
        <p:nvSpPr>
          <p:cNvPr id="57" name="TextBox 121"/>
          <p:cNvSpPr txBox="1">
            <a:spLocks noChangeArrowheads="1"/>
          </p:cNvSpPr>
          <p:nvPr/>
        </p:nvSpPr>
        <p:spPr bwMode="auto">
          <a:xfrm>
            <a:off x="5029200" y="1371600"/>
            <a:ext cx="1981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TBD</a:t>
            </a:r>
            <a:endParaRPr lang="en-US" sz="1400" dirty="0"/>
          </a:p>
        </p:txBody>
      </p:sp>
      <p:sp>
        <p:nvSpPr>
          <p:cNvPr id="61" name="TextBox 112"/>
          <p:cNvSpPr txBox="1">
            <a:spLocks noChangeArrowheads="1"/>
          </p:cNvSpPr>
          <p:nvPr/>
        </p:nvSpPr>
        <p:spPr bwMode="auto">
          <a:xfrm>
            <a:off x="5029200" y="3429000"/>
            <a:ext cx="19812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Qualification assessment (MP17)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Standby site visits</a:t>
            </a:r>
          </a:p>
        </p:txBody>
      </p:sp>
      <p:sp>
        <p:nvSpPr>
          <p:cNvPr id="62" name="TextBox 115"/>
          <p:cNvSpPr txBox="1">
            <a:spLocks noChangeArrowheads="1"/>
          </p:cNvSpPr>
          <p:nvPr/>
        </p:nvSpPr>
        <p:spPr bwMode="auto">
          <a:xfrm>
            <a:off x="5029200" y="4572000"/>
            <a:ext cx="19812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Weekly Trials calls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48 hr system-wide LFC test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Verifiable costs in execution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NPRR206 in execution</a:t>
            </a:r>
            <a:endParaRPr lang="en-US" sz="1400" dirty="0"/>
          </a:p>
          <a:p>
            <a:pPr marL="117475" indent="-117475">
              <a:buFont typeface="Arial" charset="0"/>
              <a:buChar char="•"/>
            </a:pPr>
            <a:endParaRPr lang="en-US" sz="1400" dirty="0"/>
          </a:p>
        </p:txBody>
      </p:sp>
      <p:sp>
        <p:nvSpPr>
          <p:cNvPr id="63" name="TextBox 135"/>
          <p:cNvSpPr txBox="1">
            <a:spLocks noChangeArrowheads="1"/>
          </p:cNvSpPr>
          <p:nvPr/>
        </p:nvSpPr>
        <p:spPr bwMode="auto">
          <a:xfrm>
            <a:off x="4989007" y="1676400"/>
            <a:ext cx="2133600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/>
              <a:t>Nodal 101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Transmission 101</a:t>
            </a:r>
            <a:endParaRPr lang="en-US" sz="1400" dirty="0"/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Generation </a:t>
            </a:r>
            <a:r>
              <a:rPr lang="en-US" sz="1400" dirty="0"/>
              <a:t>101, 201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Basic Training Program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NOIE QSE Operations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Settlements 301</a:t>
            </a:r>
          </a:p>
        </p:txBody>
      </p:sp>
      <p:sp>
        <p:nvSpPr>
          <p:cNvPr id="41" name="TextBox 115"/>
          <p:cNvSpPr txBox="1">
            <a:spLocks noChangeArrowheads="1"/>
          </p:cNvSpPr>
          <p:nvPr/>
        </p:nvSpPr>
        <p:spPr bwMode="auto">
          <a:xfrm>
            <a:off x="7010400" y="4572000"/>
            <a:ext cx="19812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Weekly Trials calls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Prepare for 168 hr test</a:t>
            </a:r>
            <a:endParaRPr lang="en-US" sz="1400" dirty="0"/>
          </a:p>
          <a:p>
            <a:pPr marL="117475" indent="-117475">
              <a:buFont typeface="Arial" charset="0"/>
              <a:buChar char="•"/>
            </a:pPr>
            <a:endParaRPr lang="en-US" sz="1400" dirty="0"/>
          </a:p>
        </p:txBody>
      </p:sp>
      <p:sp>
        <p:nvSpPr>
          <p:cNvPr id="42" name="TextBox 121"/>
          <p:cNvSpPr txBox="1">
            <a:spLocks noChangeArrowheads="1"/>
          </p:cNvSpPr>
          <p:nvPr/>
        </p:nvSpPr>
        <p:spPr bwMode="auto">
          <a:xfrm>
            <a:off x="7010400" y="1371600"/>
            <a:ext cx="1981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NATF 8/3 and 8/31</a:t>
            </a:r>
            <a:endParaRPr lang="en-US" sz="1400" dirty="0"/>
          </a:p>
        </p:txBody>
      </p:sp>
      <p:sp>
        <p:nvSpPr>
          <p:cNvPr id="43" name="TextBox 135"/>
          <p:cNvSpPr txBox="1">
            <a:spLocks noChangeArrowheads="1"/>
          </p:cNvSpPr>
          <p:nvPr/>
        </p:nvSpPr>
        <p:spPr bwMode="auto">
          <a:xfrm>
            <a:off x="6970207" y="1676400"/>
            <a:ext cx="2133600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/>
              <a:t>Nodal 101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Transmission 101</a:t>
            </a:r>
            <a:endParaRPr lang="en-US" sz="1400" dirty="0"/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Generation </a:t>
            </a:r>
            <a:r>
              <a:rPr lang="en-US" sz="1400" dirty="0"/>
              <a:t>101, 201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Basic Training Program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NOIE QSE Operations</a:t>
            </a:r>
          </a:p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Settlements 301</a:t>
            </a:r>
          </a:p>
        </p:txBody>
      </p:sp>
      <p:sp>
        <p:nvSpPr>
          <p:cNvPr id="46" name="TextBox 112"/>
          <p:cNvSpPr txBox="1">
            <a:spLocks noChangeArrowheads="1"/>
          </p:cNvSpPr>
          <p:nvPr/>
        </p:nvSpPr>
        <p:spPr bwMode="auto">
          <a:xfrm>
            <a:off x="7010400" y="3429000"/>
            <a:ext cx="1981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17475" indent="-117475">
              <a:buFont typeface="Arial" charset="0"/>
              <a:buChar char="•"/>
            </a:pPr>
            <a:r>
              <a:rPr lang="en-US" sz="1400" dirty="0" smtClean="0"/>
              <a:t>Standby site visits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r>
              <a:rPr lang="en-US" dirty="0" smtClean="0"/>
              <a:t>Next 60-days of Workshops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Technical Advisory Committee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  <p:graphicFrame>
        <p:nvGraphicFramePr>
          <p:cNvPr id="5" name="Group 69"/>
          <p:cNvGraphicFramePr>
            <a:graphicFrameLocks noGrp="1"/>
          </p:cNvGraphicFramePr>
          <p:nvPr/>
        </p:nvGraphicFramePr>
        <p:xfrm>
          <a:off x="381000" y="838200"/>
          <a:ext cx="8630713" cy="5118253"/>
        </p:xfrm>
        <a:graphic>
          <a:graphicData uri="http://schemas.openxmlformats.org/drawingml/2006/table">
            <a:tbl>
              <a:tblPr/>
              <a:tblGrid>
                <a:gridCol w="3200400"/>
                <a:gridCol w="1524000"/>
                <a:gridCol w="3906313"/>
              </a:tblGrid>
              <a:tr h="3223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Course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 Start Date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Location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Transmission 101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June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ERCOT Met Center (Austin)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Combined Cycle Workshop</a:t>
                      </a:r>
                      <a:endParaRPr kumimoji="0" lang="en-US" sz="16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June 2</a:t>
                      </a:r>
                      <a:endParaRPr kumimoji="0" lang="en-US" sz="16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Suez Energy (Houston)</a:t>
                      </a:r>
                      <a:endParaRPr kumimoji="0" lang="en-US" sz="16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Verifiable Cost Workshop</a:t>
                      </a:r>
                      <a:endParaRPr kumimoji="0" lang="en-US" sz="16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June 3</a:t>
                      </a:r>
                      <a:endParaRPr kumimoji="0" lang="en-US" sz="16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Suez Energy (Houston)</a:t>
                      </a:r>
                      <a:endParaRPr kumimoji="0" lang="en-US" sz="16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Generation 101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June 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LCRA (Austin)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Market Settlements 301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June 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Suez Energy (Houston)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Generation 201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June 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LCRA (Austin)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Basic Training Program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June 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ERCOT Met Center (Austin)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Credit Workshop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June 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ERCOT Met Center (Austin)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Load Serving Entity 201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June 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Austin Energy Town Lake Center (Austin)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Credit Workshop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June 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ERCOT Met Center (Austin)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ERCOT 101 for Wind Generation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June 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ERCOT Met Center (Austin)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Transmission 101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June 29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Energy Plaza (Dallas)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Transmission 101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July 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CenterPoint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 Energy (Houston)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81000" y="6031468"/>
            <a:ext cx="708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Enrollment at: </a:t>
            </a:r>
            <a:r>
              <a:rPr lang="en-US" dirty="0" smtClean="0">
                <a:hlinkClick r:id="rId3"/>
              </a:rPr>
              <a:t>http://nodal.ercot.com/training/courses/index.html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477000" y="6457950"/>
            <a:ext cx="2286000" cy="476250"/>
          </a:xfrm>
          <a:noFill/>
        </p:spPr>
        <p:txBody>
          <a:bodyPr/>
          <a:lstStyle/>
          <a:p>
            <a:r>
              <a:rPr lang="en-US" sz="1200" dirty="0" smtClean="0"/>
              <a:t>Technical Advisory Committee</a:t>
            </a: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Metrics Roadmap</a:t>
            </a:r>
          </a:p>
        </p:txBody>
      </p:sp>
      <p:sp>
        <p:nvSpPr>
          <p:cNvPr id="64" name="Rectangle 63"/>
          <p:cNvSpPr/>
          <p:nvPr/>
        </p:nvSpPr>
        <p:spPr bwMode="auto">
          <a:xfrm>
            <a:off x="6934200" y="180975"/>
            <a:ext cx="661989" cy="2000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33363" marR="0" indent="-2333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</a:pPr>
            <a:r>
              <a:rPr lang="en-US" sz="800" b="0" dirty="0" smtClean="0">
                <a:solidFill>
                  <a:schemeClr val="bg1"/>
                </a:solidFill>
              </a:rPr>
              <a:t>PURPLE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65" name="Rectangle 64"/>
          <p:cNvSpPr/>
          <p:nvPr/>
        </p:nvSpPr>
        <p:spPr bwMode="auto">
          <a:xfrm>
            <a:off x="6934200" y="409575"/>
            <a:ext cx="661989" cy="200025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33363" marR="0" indent="-2333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</a:pPr>
            <a:r>
              <a:rPr lang="en-US" sz="800" b="0" dirty="0" smtClean="0"/>
              <a:t>ORANGE</a:t>
            </a:r>
            <a:endParaRPr kumimoji="0" lang="en-US" sz="800" b="0" i="0" u="none" strike="noStrike" cap="none" normalizeH="0" baseline="0" dirty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7620000" y="171450"/>
            <a:ext cx="16764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/>
              <a:t>Timing and Design Confirmed</a:t>
            </a:r>
            <a:endParaRPr lang="en-US" sz="800" dirty="0"/>
          </a:p>
        </p:txBody>
      </p:sp>
      <p:sp>
        <p:nvSpPr>
          <p:cNvPr id="67" name="Rectangle 66"/>
          <p:cNvSpPr/>
          <p:nvPr/>
        </p:nvSpPr>
        <p:spPr>
          <a:xfrm>
            <a:off x="7620000" y="347246"/>
            <a:ext cx="1524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/>
              <a:t>Timing subject to change, design in progress</a:t>
            </a:r>
            <a:endParaRPr lang="en-US" sz="800" dirty="0"/>
          </a:p>
        </p:txBody>
      </p:sp>
      <p:graphicFrame>
        <p:nvGraphicFramePr>
          <p:cNvPr id="57" name="Content Placeholder 4"/>
          <p:cNvGraphicFramePr>
            <a:graphicFrameLocks noChangeAspect="1"/>
          </p:cNvGraphicFramePr>
          <p:nvPr/>
        </p:nvGraphicFramePr>
        <p:xfrm>
          <a:off x="0" y="685800"/>
          <a:ext cx="9144000" cy="5656262"/>
        </p:xfrm>
        <a:graphic>
          <a:graphicData uri="http://schemas.openxmlformats.org/presentationml/2006/ole">
            <p:oleObj spid="_x0000_s2050" name="Acrobat Document" r:id="rId3" imgW="11658600" imgH="7543800" progId="AcroExch.Document.7">
              <p:embed/>
            </p:oleObj>
          </a:graphicData>
        </a:graphic>
      </p:graphicFrame>
      <p:sp>
        <p:nvSpPr>
          <p:cNvPr id="58" name="Rectangle 57"/>
          <p:cNvSpPr/>
          <p:nvPr/>
        </p:nvSpPr>
        <p:spPr bwMode="auto">
          <a:xfrm>
            <a:off x="1981200" y="914400"/>
            <a:ext cx="533400" cy="2095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MP15A</a:t>
            </a:r>
          </a:p>
        </p:txBody>
      </p:sp>
      <p:sp>
        <p:nvSpPr>
          <p:cNvPr id="60" name="Rectangle 59"/>
          <p:cNvSpPr/>
          <p:nvPr/>
        </p:nvSpPr>
        <p:spPr bwMode="auto">
          <a:xfrm>
            <a:off x="3276600" y="3571875"/>
            <a:ext cx="542925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MP16</a:t>
            </a:r>
          </a:p>
        </p:txBody>
      </p:sp>
      <p:sp>
        <p:nvSpPr>
          <p:cNvPr id="61" name="Rectangle 60"/>
          <p:cNvSpPr/>
          <p:nvPr/>
        </p:nvSpPr>
        <p:spPr bwMode="auto">
          <a:xfrm>
            <a:off x="2009775" y="2781300"/>
            <a:ext cx="542925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MP20</a:t>
            </a:r>
          </a:p>
        </p:txBody>
      </p:sp>
      <p:sp>
        <p:nvSpPr>
          <p:cNvPr id="68" name="Rectangle 67"/>
          <p:cNvSpPr/>
          <p:nvPr/>
        </p:nvSpPr>
        <p:spPr bwMode="auto">
          <a:xfrm>
            <a:off x="1381125" y="1271588"/>
            <a:ext cx="514350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MP3</a:t>
            </a:r>
          </a:p>
        </p:txBody>
      </p:sp>
      <p:sp>
        <p:nvSpPr>
          <p:cNvPr id="69" name="Rectangle 68"/>
          <p:cNvSpPr/>
          <p:nvPr/>
        </p:nvSpPr>
        <p:spPr bwMode="auto">
          <a:xfrm>
            <a:off x="1371600" y="914400"/>
            <a:ext cx="542925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MP6</a:t>
            </a:r>
          </a:p>
        </p:txBody>
      </p:sp>
      <p:sp>
        <p:nvSpPr>
          <p:cNvPr id="70" name="Rectangle 69"/>
          <p:cNvSpPr/>
          <p:nvPr/>
        </p:nvSpPr>
        <p:spPr bwMode="auto">
          <a:xfrm>
            <a:off x="1344612" y="5257800"/>
            <a:ext cx="552450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MP11</a:t>
            </a:r>
          </a:p>
        </p:txBody>
      </p:sp>
      <p:sp>
        <p:nvSpPr>
          <p:cNvPr id="71" name="Rectangle 70"/>
          <p:cNvSpPr/>
          <p:nvPr/>
        </p:nvSpPr>
        <p:spPr bwMode="auto">
          <a:xfrm>
            <a:off x="2357438" y="5467350"/>
            <a:ext cx="542925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MP14C</a:t>
            </a:r>
          </a:p>
        </p:txBody>
      </p:sp>
      <p:sp>
        <p:nvSpPr>
          <p:cNvPr id="72" name="Rectangle 71"/>
          <p:cNvSpPr/>
          <p:nvPr/>
        </p:nvSpPr>
        <p:spPr bwMode="auto">
          <a:xfrm>
            <a:off x="1362075" y="5495925"/>
            <a:ext cx="542925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E9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1362075" y="5734050"/>
            <a:ext cx="542925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E1</a:t>
            </a:r>
          </a:p>
        </p:txBody>
      </p:sp>
      <p:sp>
        <p:nvSpPr>
          <p:cNvPr id="74" name="Rectangle 87"/>
          <p:cNvSpPr>
            <a:spLocks noChangeArrowheads="1"/>
          </p:cNvSpPr>
          <p:nvPr/>
        </p:nvSpPr>
        <p:spPr bwMode="auto">
          <a:xfrm>
            <a:off x="3200400" y="1260475"/>
            <a:ext cx="590550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>
                <a:solidFill>
                  <a:schemeClr val="bg1"/>
                </a:solidFill>
              </a:rPr>
              <a:t>N2</a:t>
            </a:r>
          </a:p>
        </p:txBody>
      </p:sp>
      <p:sp>
        <p:nvSpPr>
          <p:cNvPr id="75" name="Rectangle 88"/>
          <p:cNvSpPr>
            <a:spLocks noChangeArrowheads="1"/>
          </p:cNvSpPr>
          <p:nvPr/>
        </p:nvSpPr>
        <p:spPr bwMode="auto">
          <a:xfrm>
            <a:off x="3913496" y="1412544"/>
            <a:ext cx="590550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700" dirty="0" smtClean="0">
                <a:solidFill>
                  <a:schemeClr val="bg1"/>
                </a:solidFill>
              </a:rPr>
              <a:t>EMO9(B)</a:t>
            </a:r>
            <a:endParaRPr lang="en-US" sz="700" dirty="0">
              <a:solidFill>
                <a:schemeClr val="bg1"/>
              </a:solidFill>
            </a:endParaRPr>
          </a:p>
        </p:txBody>
      </p:sp>
      <p:sp>
        <p:nvSpPr>
          <p:cNvPr id="76" name="Rectangle 75"/>
          <p:cNvSpPr/>
          <p:nvPr/>
        </p:nvSpPr>
        <p:spPr bwMode="auto">
          <a:xfrm>
            <a:off x="3200400" y="2028825"/>
            <a:ext cx="590550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CRR3</a:t>
            </a:r>
          </a:p>
        </p:txBody>
      </p:sp>
      <p:sp>
        <p:nvSpPr>
          <p:cNvPr id="77" name="Rectangle 91"/>
          <p:cNvSpPr>
            <a:spLocks noChangeArrowheads="1"/>
          </p:cNvSpPr>
          <p:nvPr/>
        </p:nvSpPr>
        <p:spPr bwMode="auto">
          <a:xfrm>
            <a:off x="3200400" y="914400"/>
            <a:ext cx="542925" cy="2000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>
                <a:solidFill>
                  <a:schemeClr val="bg1"/>
                </a:solidFill>
              </a:rPr>
              <a:t>EMO6</a:t>
            </a:r>
          </a:p>
        </p:txBody>
      </p:sp>
      <p:sp>
        <p:nvSpPr>
          <p:cNvPr id="78" name="Rectangle 77"/>
          <p:cNvSpPr/>
          <p:nvPr/>
        </p:nvSpPr>
        <p:spPr bwMode="auto">
          <a:xfrm>
            <a:off x="1976438" y="1257300"/>
            <a:ext cx="552450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MO4</a:t>
            </a:r>
          </a:p>
        </p:txBody>
      </p:sp>
      <p:sp>
        <p:nvSpPr>
          <p:cNvPr id="79" name="Rectangle 78"/>
          <p:cNvSpPr/>
          <p:nvPr/>
        </p:nvSpPr>
        <p:spPr bwMode="auto">
          <a:xfrm>
            <a:off x="2609850" y="1247775"/>
            <a:ext cx="509588" cy="2000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MO5</a:t>
            </a:r>
          </a:p>
        </p:txBody>
      </p:sp>
      <p:sp>
        <p:nvSpPr>
          <p:cNvPr id="80" name="Rectangle 94"/>
          <p:cNvSpPr>
            <a:spLocks noChangeArrowheads="1"/>
          </p:cNvSpPr>
          <p:nvPr/>
        </p:nvSpPr>
        <p:spPr bwMode="auto">
          <a:xfrm>
            <a:off x="5781675" y="4829175"/>
            <a:ext cx="590550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CO1</a:t>
            </a:r>
          </a:p>
        </p:txBody>
      </p:sp>
      <p:sp>
        <p:nvSpPr>
          <p:cNvPr id="81" name="Rectangle 95"/>
          <p:cNvSpPr>
            <a:spLocks noChangeArrowheads="1"/>
          </p:cNvSpPr>
          <p:nvPr/>
        </p:nvSpPr>
        <p:spPr bwMode="auto">
          <a:xfrm>
            <a:off x="5143500" y="4591050"/>
            <a:ext cx="590550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CO2</a:t>
            </a:r>
          </a:p>
        </p:txBody>
      </p:sp>
      <p:sp>
        <p:nvSpPr>
          <p:cNvPr id="82" name="Rectangle 96"/>
          <p:cNvSpPr>
            <a:spLocks noChangeArrowheads="1"/>
          </p:cNvSpPr>
          <p:nvPr/>
        </p:nvSpPr>
        <p:spPr bwMode="auto">
          <a:xfrm>
            <a:off x="5119688" y="4191000"/>
            <a:ext cx="590550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CO3</a:t>
            </a:r>
          </a:p>
        </p:txBody>
      </p:sp>
      <p:sp>
        <p:nvSpPr>
          <p:cNvPr id="83" name="Rectangle 97"/>
          <p:cNvSpPr>
            <a:spLocks noChangeArrowheads="1"/>
          </p:cNvSpPr>
          <p:nvPr/>
        </p:nvSpPr>
        <p:spPr bwMode="auto">
          <a:xfrm>
            <a:off x="5781675" y="4600575"/>
            <a:ext cx="590550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CO4</a:t>
            </a:r>
          </a:p>
        </p:txBody>
      </p:sp>
      <p:sp>
        <p:nvSpPr>
          <p:cNvPr id="84" name="Rectangle 98"/>
          <p:cNvSpPr>
            <a:spLocks noChangeArrowheads="1"/>
          </p:cNvSpPr>
          <p:nvPr/>
        </p:nvSpPr>
        <p:spPr bwMode="auto">
          <a:xfrm>
            <a:off x="4491038" y="4191000"/>
            <a:ext cx="590550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CO5</a:t>
            </a:r>
          </a:p>
        </p:txBody>
      </p:sp>
      <p:sp>
        <p:nvSpPr>
          <p:cNvPr id="85" name="Rectangle 99"/>
          <p:cNvSpPr>
            <a:spLocks noChangeArrowheads="1"/>
          </p:cNvSpPr>
          <p:nvPr/>
        </p:nvSpPr>
        <p:spPr bwMode="auto">
          <a:xfrm>
            <a:off x="4491038" y="4819650"/>
            <a:ext cx="590550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CO6</a:t>
            </a:r>
          </a:p>
        </p:txBody>
      </p:sp>
      <p:sp>
        <p:nvSpPr>
          <p:cNvPr id="86" name="Rectangle 100"/>
          <p:cNvSpPr>
            <a:spLocks noChangeArrowheads="1"/>
          </p:cNvSpPr>
          <p:nvPr/>
        </p:nvSpPr>
        <p:spPr bwMode="auto">
          <a:xfrm>
            <a:off x="5148263" y="4819650"/>
            <a:ext cx="590550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CO7</a:t>
            </a:r>
          </a:p>
        </p:txBody>
      </p:sp>
      <p:sp>
        <p:nvSpPr>
          <p:cNvPr id="87" name="Rectangle 86"/>
          <p:cNvSpPr/>
          <p:nvPr/>
        </p:nvSpPr>
        <p:spPr bwMode="auto">
          <a:xfrm>
            <a:off x="3876675" y="4191000"/>
            <a:ext cx="590550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CO8</a:t>
            </a:r>
          </a:p>
        </p:txBody>
      </p:sp>
      <p:sp>
        <p:nvSpPr>
          <p:cNvPr id="88" name="Rectangle 102"/>
          <p:cNvSpPr>
            <a:spLocks noChangeArrowheads="1"/>
          </p:cNvSpPr>
          <p:nvPr/>
        </p:nvSpPr>
        <p:spPr bwMode="auto">
          <a:xfrm>
            <a:off x="5738813" y="4191000"/>
            <a:ext cx="590550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CO9</a:t>
            </a:r>
          </a:p>
        </p:txBody>
      </p:sp>
      <p:sp>
        <p:nvSpPr>
          <p:cNvPr id="89" name="Rectangle 103"/>
          <p:cNvSpPr>
            <a:spLocks noChangeArrowheads="1"/>
          </p:cNvSpPr>
          <p:nvPr/>
        </p:nvSpPr>
        <p:spPr bwMode="auto">
          <a:xfrm>
            <a:off x="5740400" y="3962400"/>
            <a:ext cx="590550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C10</a:t>
            </a:r>
          </a:p>
        </p:txBody>
      </p:sp>
      <p:sp>
        <p:nvSpPr>
          <p:cNvPr id="90" name="Rectangle 104"/>
          <p:cNvSpPr>
            <a:spLocks noChangeArrowheads="1"/>
          </p:cNvSpPr>
          <p:nvPr/>
        </p:nvSpPr>
        <p:spPr bwMode="auto">
          <a:xfrm>
            <a:off x="4523096" y="5445125"/>
            <a:ext cx="54292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E7</a:t>
            </a:r>
          </a:p>
        </p:txBody>
      </p:sp>
      <p:sp>
        <p:nvSpPr>
          <p:cNvPr id="91" name="Rectangle 105"/>
          <p:cNvSpPr>
            <a:spLocks noChangeArrowheads="1"/>
          </p:cNvSpPr>
          <p:nvPr/>
        </p:nvSpPr>
        <p:spPr bwMode="auto">
          <a:xfrm>
            <a:off x="4523096" y="5905500"/>
            <a:ext cx="54292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E11</a:t>
            </a:r>
          </a:p>
        </p:txBody>
      </p:sp>
      <p:sp>
        <p:nvSpPr>
          <p:cNvPr id="92" name="Rectangle 106"/>
          <p:cNvSpPr>
            <a:spLocks noChangeArrowheads="1"/>
          </p:cNvSpPr>
          <p:nvPr/>
        </p:nvSpPr>
        <p:spPr bwMode="auto">
          <a:xfrm>
            <a:off x="5783240" y="5229225"/>
            <a:ext cx="54292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E12</a:t>
            </a:r>
          </a:p>
        </p:txBody>
      </p:sp>
      <p:sp>
        <p:nvSpPr>
          <p:cNvPr id="93" name="Rectangle 107"/>
          <p:cNvSpPr>
            <a:spLocks noChangeArrowheads="1"/>
          </p:cNvSpPr>
          <p:nvPr/>
        </p:nvSpPr>
        <p:spPr bwMode="auto">
          <a:xfrm>
            <a:off x="4550734" y="1409700"/>
            <a:ext cx="56197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EMO2</a:t>
            </a:r>
          </a:p>
        </p:txBody>
      </p:sp>
      <p:sp>
        <p:nvSpPr>
          <p:cNvPr id="94" name="Rectangle 108"/>
          <p:cNvSpPr>
            <a:spLocks noChangeArrowheads="1"/>
          </p:cNvSpPr>
          <p:nvPr/>
        </p:nvSpPr>
        <p:spPr bwMode="auto">
          <a:xfrm>
            <a:off x="4495800" y="2933700"/>
            <a:ext cx="56197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EMO3</a:t>
            </a:r>
          </a:p>
        </p:txBody>
      </p:sp>
      <p:sp>
        <p:nvSpPr>
          <p:cNvPr id="97" name="Rectangle 96"/>
          <p:cNvSpPr/>
          <p:nvPr/>
        </p:nvSpPr>
        <p:spPr bwMode="auto">
          <a:xfrm>
            <a:off x="6981825" y="4595813"/>
            <a:ext cx="561975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C1-C10</a:t>
            </a:r>
          </a:p>
        </p:txBody>
      </p:sp>
      <p:sp>
        <p:nvSpPr>
          <p:cNvPr id="98" name="Rectangle 112"/>
          <p:cNvSpPr>
            <a:spLocks noChangeArrowheads="1"/>
          </p:cNvSpPr>
          <p:nvPr/>
        </p:nvSpPr>
        <p:spPr bwMode="auto">
          <a:xfrm>
            <a:off x="5722799" y="1412544"/>
            <a:ext cx="56197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EMO13</a:t>
            </a:r>
          </a:p>
        </p:txBody>
      </p:sp>
      <p:sp>
        <p:nvSpPr>
          <p:cNvPr id="99" name="Rectangle 113"/>
          <p:cNvSpPr>
            <a:spLocks noChangeArrowheads="1"/>
          </p:cNvSpPr>
          <p:nvPr/>
        </p:nvSpPr>
        <p:spPr bwMode="auto">
          <a:xfrm>
            <a:off x="5743575" y="3581400"/>
            <a:ext cx="56197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 MO7</a:t>
            </a:r>
          </a:p>
        </p:txBody>
      </p:sp>
      <p:sp>
        <p:nvSpPr>
          <p:cNvPr id="100" name="Rectangle 99"/>
          <p:cNvSpPr/>
          <p:nvPr/>
        </p:nvSpPr>
        <p:spPr bwMode="auto">
          <a:xfrm>
            <a:off x="8582025" y="5137150"/>
            <a:ext cx="561975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CRR4</a:t>
            </a:r>
          </a:p>
        </p:txBody>
      </p:sp>
      <p:sp>
        <p:nvSpPr>
          <p:cNvPr id="101" name="Rectangle 115"/>
          <p:cNvSpPr>
            <a:spLocks noChangeArrowheads="1"/>
          </p:cNvSpPr>
          <p:nvPr/>
        </p:nvSpPr>
        <p:spPr bwMode="auto">
          <a:xfrm>
            <a:off x="6981825" y="4367213"/>
            <a:ext cx="56197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E5</a:t>
            </a:r>
          </a:p>
        </p:txBody>
      </p:sp>
      <p:sp>
        <p:nvSpPr>
          <p:cNvPr id="102" name="Rectangle 116"/>
          <p:cNvSpPr>
            <a:spLocks noChangeArrowheads="1"/>
          </p:cNvSpPr>
          <p:nvPr/>
        </p:nvSpPr>
        <p:spPr bwMode="auto">
          <a:xfrm>
            <a:off x="7924800" y="4953000"/>
            <a:ext cx="56197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IMM1</a:t>
            </a:r>
          </a:p>
        </p:txBody>
      </p:sp>
      <p:sp>
        <p:nvSpPr>
          <p:cNvPr id="103" name="Rectangle 117"/>
          <p:cNvSpPr>
            <a:spLocks noChangeArrowheads="1"/>
          </p:cNvSpPr>
          <p:nvPr/>
        </p:nvSpPr>
        <p:spPr bwMode="auto">
          <a:xfrm>
            <a:off x="7924800" y="4495800"/>
            <a:ext cx="56197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R0</a:t>
            </a:r>
          </a:p>
        </p:txBody>
      </p:sp>
      <p:sp>
        <p:nvSpPr>
          <p:cNvPr id="104" name="Rectangle 103"/>
          <p:cNvSpPr/>
          <p:nvPr/>
        </p:nvSpPr>
        <p:spPr bwMode="auto">
          <a:xfrm>
            <a:off x="6981825" y="4824413"/>
            <a:ext cx="561975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105" name="Rectangle 104"/>
          <p:cNvSpPr/>
          <p:nvPr/>
        </p:nvSpPr>
        <p:spPr bwMode="auto">
          <a:xfrm>
            <a:off x="6981825" y="5053013"/>
            <a:ext cx="561975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R3</a:t>
            </a:r>
          </a:p>
        </p:txBody>
      </p:sp>
      <p:sp>
        <p:nvSpPr>
          <p:cNvPr id="106" name="Rectangle 105"/>
          <p:cNvSpPr/>
          <p:nvPr/>
        </p:nvSpPr>
        <p:spPr bwMode="auto">
          <a:xfrm>
            <a:off x="1371600" y="2028825"/>
            <a:ext cx="561975" cy="2095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MP15B</a:t>
            </a:r>
          </a:p>
        </p:txBody>
      </p:sp>
      <p:sp>
        <p:nvSpPr>
          <p:cNvPr id="107" name="Rectangle 106"/>
          <p:cNvSpPr/>
          <p:nvPr/>
        </p:nvSpPr>
        <p:spPr bwMode="auto">
          <a:xfrm>
            <a:off x="1371600" y="3352800"/>
            <a:ext cx="514350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MP3</a:t>
            </a:r>
          </a:p>
        </p:txBody>
      </p:sp>
      <p:sp>
        <p:nvSpPr>
          <p:cNvPr id="108" name="Rectangle 122"/>
          <p:cNvSpPr>
            <a:spLocks noChangeArrowheads="1"/>
          </p:cNvSpPr>
          <p:nvPr/>
        </p:nvSpPr>
        <p:spPr bwMode="auto">
          <a:xfrm>
            <a:off x="4550734" y="838200"/>
            <a:ext cx="54292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N1</a:t>
            </a:r>
          </a:p>
        </p:txBody>
      </p:sp>
      <p:sp>
        <p:nvSpPr>
          <p:cNvPr id="109" name="Rectangle 123"/>
          <p:cNvSpPr>
            <a:spLocks noChangeArrowheads="1"/>
          </p:cNvSpPr>
          <p:nvPr/>
        </p:nvSpPr>
        <p:spPr bwMode="auto">
          <a:xfrm>
            <a:off x="4523096" y="5229225"/>
            <a:ext cx="54292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E3</a:t>
            </a:r>
          </a:p>
        </p:txBody>
      </p:sp>
      <p:sp>
        <p:nvSpPr>
          <p:cNvPr id="110" name="Rectangle 124"/>
          <p:cNvSpPr>
            <a:spLocks noChangeArrowheads="1"/>
          </p:cNvSpPr>
          <p:nvPr/>
        </p:nvSpPr>
        <p:spPr bwMode="auto">
          <a:xfrm>
            <a:off x="4524684" y="5673725"/>
            <a:ext cx="54292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E10</a:t>
            </a:r>
          </a:p>
        </p:txBody>
      </p:sp>
      <p:sp>
        <p:nvSpPr>
          <p:cNvPr id="111" name="Rectangle 125"/>
          <p:cNvSpPr>
            <a:spLocks noChangeArrowheads="1"/>
          </p:cNvSpPr>
          <p:nvPr/>
        </p:nvSpPr>
        <p:spPr bwMode="auto">
          <a:xfrm>
            <a:off x="7924800" y="4721225"/>
            <a:ext cx="56197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/>
              <a:t>R1</a:t>
            </a:r>
          </a:p>
        </p:txBody>
      </p:sp>
      <p:sp>
        <p:nvSpPr>
          <p:cNvPr id="112" name="Rectangle 111"/>
          <p:cNvSpPr/>
          <p:nvPr/>
        </p:nvSpPr>
        <p:spPr bwMode="auto">
          <a:xfrm>
            <a:off x="5783240" y="5943600"/>
            <a:ext cx="533400" cy="2095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>
                <a:solidFill>
                  <a:schemeClr val="bg1"/>
                </a:solidFill>
              </a:rPr>
              <a:t>MP17</a:t>
            </a:r>
          </a:p>
        </p:txBody>
      </p:sp>
      <p:sp>
        <p:nvSpPr>
          <p:cNvPr id="113" name="Rectangle 109"/>
          <p:cNvSpPr>
            <a:spLocks noChangeArrowheads="1"/>
          </p:cNvSpPr>
          <p:nvPr/>
        </p:nvSpPr>
        <p:spPr bwMode="auto">
          <a:xfrm>
            <a:off x="6313967" y="1066800"/>
            <a:ext cx="561975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660" dirty="0" smtClean="0">
                <a:solidFill>
                  <a:schemeClr val="bg1"/>
                </a:solidFill>
              </a:rPr>
              <a:t>EMO9(D)</a:t>
            </a:r>
            <a:endParaRPr lang="en-US" sz="660" dirty="0">
              <a:solidFill>
                <a:schemeClr val="bg1"/>
              </a:solidFill>
            </a:endParaRPr>
          </a:p>
        </p:txBody>
      </p:sp>
      <p:sp>
        <p:nvSpPr>
          <p:cNvPr id="114" name="Rectangle 122"/>
          <p:cNvSpPr>
            <a:spLocks noChangeArrowheads="1"/>
          </p:cNvSpPr>
          <p:nvPr/>
        </p:nvSpPr>
        <p:spPr bwMode="auto">
          <a:xfrm>
            <a:off x="5139068" y="838200"/>
            <a:ext cx="54292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 smtClean="0"/>
              <a:t>EMO1</a:t>
            </a:r>
            <a:endParaRPr lang="en-US" sz="800" dirty="0"/>
          </a:p>
        </p:txBody>
      </p:sp>
      <p:cxnSp>
        <p:nvCxnSpPr>
          <p:cNvPr id="62" name="Straight Connector 61"/>
          <p:cNvCxnSpPr/>
          <p:nvPr/>
        </p:nvCxnSpPr>
        <p:spPr bwMode="auto">
          <a:xfrm rot="5400000">
            <a:off x="1076325" y="3543300"/>
            <a:ext cx="5562600" cy="0"/>
          </a:xfrm>
          <a:prstGeom prst="line">
            <a:avLst/>
          </a:prstGeom>
          <a:solidFill>
            <a:srgbClr val="FFCC99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5" name="Rectangle 114"/>
          <p:cNvSpPr/>
          <p:nvPr/>
        </p:nvSpPr>
        <p:spPr bwMode="auto">
          <a:xfrm>
            <a:off x="3896833" y="3581400"/>
            <a:ext cx="542925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 smtClean="0">
                <a:solidFill>
                  <a:schemeClr val="bg1"/>
                </a:solidFill>
              </a:rPr>
              <a:t>MO9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116" name="Rectangle 115"/>
          <p:cNvSpPr/>
          <p:nvPr/>
        </p:nvSpPr>
        <p:spPr bwMode="auto">
          <a:xfrm>
            <a:off x="3896833" y="3348368"/>
            <a:ext cx="542925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 smtClean="0">
                <a:solidFill>
                  <a:schemeClr val="bg1"/>
                </a:solidFill>
              </a:rPr>
              <a:t>MO8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117" name="Rectangle 116"/>
          <p:cNvSpPr/>
          <p:nvPr/>
        </p:nvSpPr>
        <p:spPr bwMode="auto">
          <a:xfrm>
            <a:off x="4509310" y="3346599"/>
            <a:ext cx="542925" cy="19050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 smtClean="0"/>
              <a:t>MO3</a:t>
            </a:r>
            <a:endParaRPr lang="en-US" sz="800" dirty="0"/>
          </a:p>
        </p:txBody>
      </p:sp>
      <p:sp>
        <p:nvSpPr>
          <p:cNvPr id="119" name="Rectangle 118"/>
          <p:cNvSpPr/>
          <p:nvPr/>
        </p:nvSpPr>
        <p:spPr bwMode="auto">
          <a:xfrm>
            <a:off x="4508202" y="3587601"/>
            <a:ext cx="542925" cy="190500"/>
          </a:xfrm>
          <a:prstGeom prst="rect">
            <a:avLst/>
          </a:prstGeom>
          <a:solidFill>
            <a:srgbClr val="FFC000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  <a:defRPr/>
            </a:pPr>
            <a:r>
              <a:rPr lang="en-US" sz="800" dirty="0" smtClean="0"/>
              <a:t>MO10</a:t>
            </a:r>
            <a:endParaRPr lang="en-US" sz="800" dirty="0"/>
          </a:p>
        </p:txBody>
      </p:sp>
      <p:sp>
        <p:nvSpPr>
          <p:cNvPr id="121" name="Rectangle 122"/>
          <p:cNvSpPr>
            <a:spLocks noChangeArrowheads="1"/>
          </p:cNvSpPr>
          <p:nvPr/>
        </p:nvSpPr>
        <p:spPr bwMode="auto">
          <a:xfrm>
            <a:off x="4550734" y="1060599"/>
            <a:ext cx="542925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 smtClean="0">
                <a:solidFill>
                  <a:schemeClr val="bg1"/>
                </a:solidFill>
              </a:rPr>
              <a:t>EMO10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122" name="Rectangle 122"/>
          <p:cNvSpPr>
            <a:spLocks noChangeArrowheads="1"/>
          </p:cNvSpPr>
          <p:nvPr/>
        </p:nvSpPr>
        <p:spPr bwMode="auto">
          <a:xfrm>
            <a:off x="5139068" y="1066800"/>
            <a:ext cx="542925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660" dirty="0" smtClean="0">
                <a:solidFill>
                  <a:schemeClr val="bg1"/>
                </a:solidFill>
              </a:rPr>
              <a:t>EMO9(C)</a:t>
            </a:r>
            <a:endParaRPr lang="en-US" sz="660" dirty="0">
              <a:solidFill>
                <a:schemeClr val="bg1"/>
              </a:solidFill>
            </a:endParaRPr>
          </a:p>
        </p:txBody>
      </p:sp>
      <p:sp>
        <p:nvSpPr>
          <p:cNvPr id="124" name="Rectangle 109"/>
          <p:cNvSpPr>
            <a:spLocks noChangeArrowheads="1"/>
          </p:cNvSpPr>
          <p:nvPr/>
        </p:nvSpPr>
        <p:spPr bwMode="auto">
          <a:xfrm>
            <a:off x="5721862" y="1060599"/>
            <a:ext cx="56197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 smtClean="0"/>
              <a:t>EMO7</a:t>
            </a:r>
            <a:endParaRPr lang="en-US" sz="800" dirty="0"/>
          </a:p>
        </p:txBody>
      </p:sp>
      <p:sp>
        <p:nvSpPr>
          <p:cNvPr id="125" name="Rectangle 88"/>
          <p:cNvSpPr>
            <a:spLocks noChangeArrowheads="1"/>
          </p:cNvSpPr>
          <p:nvPr/>
        </p:nvSpPr>
        <p:spPr bwMode="auto">
          <a:xfrm>
            <a:off x="3918099" y="1066800"/>
            <a:ext cx="590550" cy="190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700" dirty="0" smtClean="0">
                <a:solidFill>
                  <a:schemeClr val="bg1"/>
                </a:solidFill>
              </a:rPr>
              <a:t>EMO9(A)</a:t>
            </a:r>
            <a:endParaRPr lang="en-US" sz="700" dirty="0">
              <a:solidFill>
                <a:schemeClr val="bg1"/>
              </a:solidFill>
            </a:endParaRPr>
          </a:p>
        </p:txBody>
      </p:sp>
      <p:sp>
        <p:nvSpPr>
          <p:cNvPr id="126" name="Rectangle 122"/>
          <p:cNvSpPr>
            <a:spLocks noChangeArrowheads="1"/>
          </p:cNvSpPr>
          <p:nvPr/>
        </p:nvSpPr>
        <p:spPr bwMode="auto">
          <a:xfrm>
            <a:off x="5149701" y="1415901"/>
            <a:ext cx="542925" cy="1905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 smtClean="0"/>
              <a:t>EMO8</a:t>
            </a:r>
            <a:endParaRPr lang="en-US" sz="800" dirty="0"/>
          </a:p>
        </p:txBody>
      </p:sp>
      <p:sp>
        <p:nvSpPr>
          <p:cNvPr id="127" name="Rectangle 126"/>
          <p:cNvSpPr/>
          <p:nvPr/>
        </p:nvSpPr>
        <p:spPr bwMode="auto">
          <a:xfrm>
            <a:off x="6934200" y="638175"/>
            <a:ext cx="661989" cy="2000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33363" marR="0" indent="-2333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</a:pPr>
            <a:endParaRPr kumimoji="0" lang="en-US" sz="800" b="0" i="0" u="none" strike="noStrike" cap="none" normalizeH="0" baseline="0" dirty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129" name="Rectangle 128"/>
          <p:cNvSpPr/>
          <p:nvPr/>
        </p:nvSpPr>
        <p:spPr>
          <a:xfrm>
            <a:off x="7620000" y="609600"/>
            <a:ext cx="9144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/>
              <a:t>New Metric</a:t>
            </a:r>
            <a:endParaRPr lang="en-US" sz="800" dirty="0"/>
          </a:p>
        </p:txBody>
      </p:sp>
      <p:sp>
        <p:nvSpPr>
          <p:cNvPr id="130" name="Rectangle 122"/>
          <p:cNvSpPr>
            <a:spLocks noChangeArrowheads="1"/>
          </p:cNvSpPr>
          <p:nvPr/>
        </p:nvSpPr>
        <p:spPr bwMode="auto">
          <a:xfrm>
            <a:off x="5150809" y="1633868"/>
            <a:ext cx="542925" cy="190500"/>
          </a:xfrm>
          <a:prstGeom prst="rect">
            <a:avLst/>
          </a:prstGeom>
          <a:solidFill>
            <a:srgbClr val="FFC000"/>
          </a:solidFill>
          <a:ln w="1905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233363" indent="-233363" algn="ctr" eaLnBrk="0" hangingPunct="0">
              <a:buFont typeface="Wingdings" pitchFamily="2" charset="2"/>
              <a:buNone/>
            </a:pPr>
            <a:r>
              <a:rPr lang="en-US" sz="800" dirty="0" smtClean="0"/>
              <a:t>MP23</a:t>
            </a:r>
            <a:endParaRPr lang="en-US" sz="800" dirty="0"/>
          </a:p>
        </p:txBody>
      </p:sp>
      <p:sp>
        <p:nvSpPr>
          <p:cNvPr id="95" name="Date Placeholder 9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  <p:sp>
        <p:nvSpPr>
          <p:cNvPr id="120" name="Rectangle 119"/>
          <p:cNvSpPr/>
          <p:nvPr/>
        </p:nvSpPr>
        <p:spPr>
          <a:xfrm>
            <a:off x="6781800" y="76200"/>
            <a:ext cx="2362200" cy="838200"/>
          </a:xfrm>
          <a:prstGeom prst="rect">
            <a:avLst/>
          </a:prstGeom>
          <a:solidFill>
            <a:srgbClr val="F2F2F2">
              <a:alpha val="27059"/>
            </a:srgb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r>
              <a:rPr lang="en-US" dirty="0" smtClean="0"/>
              <a:t>CRR Metrics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248400" y="6457950"/>
            <a:ext cx="2514600" cy="476250"/>
          </a:xfrm>
        </p:spPr>
        <p:txBody>
          <a:bodyPr/>
          <a:lstStyle/>
          <a:p>
            <a:pPr>
              <a:defRPr/>
            </a:pPr>
            <a:r>
              <a:rPr lang="en-US" sz="1200" dirty="0" smtClean="0"/>
              <a:t>Technical Advisory Committee</a:t>
            </a:r>
            <a:endParaRPr lang="en-US" sz="12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400" y="762000"/>
          <a:ext cx="8686800" cy="4933580"/>
        </p:xfrm>
        <a:graphic>
          <a:graphicData uri="http://schemas.openxmlformats.org/drawingml/2006/table">
            <a:tbl>
              <a:tblPr/>
              <a:tblGrid>
                <a:gridCol w="1342506"/>
                <a:gridCol w="789709"/>
                <a:gridCol w="552797"/>
                <a:gridCol w="789709"/>
                <a:gridCol w="673030"/>
                <a:gridCol w="590505"/>
                <a:gridCol w="552797"/>
                <a:gridCol w="652547"/>
                <a:gridCol w="1338760"/>
                <a:gridCol w="1404440"/>
              </a:tblGrid>
              <a:tr h="2247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Metric Name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Current Score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Applies to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Weight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Yellow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Red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Not Scored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Primary Criteria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Notes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115388"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Market Participant Metrics</a:t>
                      </a:r>
                      <a:endParaRPr lang="en-US" sz="1000" b="1" i="0" u="none" strike="noStrike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MP15(B)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CRR Connectivity Qualification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Green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CRRAHs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Even weighting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91.4%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4.3%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4.3%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Successful submission CRR transactions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64/70 CRRAHs qualified. 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629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CRR3 Operation of CRR Auctions and Allocations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CRRAHs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Even weighting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93.8%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6.2%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Participation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in at least one of the last two auctions or allocations.  AMBER/RED scores light up 5/5/2010.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60/64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CRRAHs with adequate participation in May or Balance of Year auction or allocation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266"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ERCOT Metrics</a:t>
                      </a:r>
                      <a:endParaRPr lang="en-US" sz="1000" b="1" i="0" u="none" strike="noStrike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629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CRR3 Operation of CRR Auctions and Allocations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Amber</a:t>
                      </a:r>
                      <a:endParaRPr lang="en-US" sz="1000" b="0" i="0" u="none" strike="noStrike" dirty="0" smtClean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ERCOT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Auction results distributed to participants per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schedule in CRR Handbook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5/2</a:t>
                      </a:r>
                      <a:r>
                        <a:rPr lang="en-US" sz="1000" b="0" i="0" u="none" strike="noStrike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“2010 Balance of year auction results” moved to 5/5 due to </a:t>
                      </a:r>
                      <a:r>
                        <a:rPr lang="en-US" sz="1000" b="0" i="0" u="none" strike="noStrike" baseline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Nexant</a:t>
                      </a:r>
                      <a:r>
                        <a:rPr lang="en-US" sz="1000" b="0" i="0" u="none" strike="noStrike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resources onsite.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787">
                <a:tc vMerge="1">
                  <a:txBody>
                    <a:bodyPr/>
                    <a:lstStyle/>
                    <a:p>
                      <a:pPr algn="l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5/6/2010</a:t>
                      </a:r>
                      <a:endParaRPr lang="en-US" sz="1000" b="0" i="0" u="none" strike="noStrike" dirty="0" smtClean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ERCOT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Allocated Revenue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Rights in statistical sample = 100% accurate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Results of Source/Sink prices</a:t>
                      </a:r>
                      <a:r>
                        <a:rPr lang="en-US" sz="1000" b="0" i="0" u="none" strike="noStrike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/ CRR Clearing prices report (avail 5/6)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730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CO8 Verify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CRR Auction Invoices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</a:t>
                      </a:r>
                      <a:endParaRPr lang="en-US" sz="1000" b="0" i="0" u="none" strike="noStrike" dirty="0" smtClean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ERCOT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CRR Auction Result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for MP(n) – CRR Auction Invoices for MP(n) = 0$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S&amp;B validated that auction invoices reflected awards</a:t>
                      </a:r>
                      <a:r>
                        <a:rPr lang="en-US" sz="1000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per 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CRRAH for March, April, and May auctions, .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801">
                <a:tc vMerge="1">
                  <a:txBody>
                    <a:bodyPr/>
                    <a:lstStyle/>
                    <a:p>
                      <a:pPr algn="l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</a:t>
                      </a:r>
                      <a:endParaRPr lang="en-US" sz="1000" b="0" i="0" u="none" strike="noStrike" dirty="0" smtClean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ERCOT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System Generated CRR Auction Invoices not posted = 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March 2010 Monthly = 40 of 40</a:t>
                      </a:r>
                    </a:p>
                    <a:p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April 2010 Monthly = 38 of 38</a:t>
                      </a:r>
                    </a:p>
                    <a:p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May 2010 Monthly = 48 of 48</a:t>
                      </a:r>
                      <a:endParaRPr lang="en-US" sz="1000" b="0" i="0" u="none" strike="noStrike" baseline="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 bwMode="auto">
          <a:xfrm>
            <a:off x="76200" y="1201389"/>
            <a:ext cx="8839200" cy="551211"/>
          </a:xfrm>
          <a:prstGeom prst="rect">
            <a:avLst/>
          </a:prstGeom>
          <a:solidFill>
            <a:schemeClr val="bg1">
              <a:lumMod val="95000"/>
              <a:alpha val="79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33363" marR="0" indent="-2333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Active Phase 3 Metric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6200" y="5695890"/>
            <a:ext cx="78518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Notes:</a:t>
            </a:r>
          </a:p>
          <a:p>
            <a:r>
              <a:rPr lang="en-US" sz="1000" dirty="0" smtClean="0"/>
              <a:t>1.  Added CRR3 participation threshold (market segment) - &gt;= 80% participation (GREEN), &gt;= 50% and &lt; 80% (AMBER), &lt; 50% (RED)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r>
              <a:rPr lang="en-US" dirty="0" smtClean="0"/>
              <a:t>Real-Time Metrics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248400" y="6457950"/>
            <a:ext cx="2514600" cy="476250"/>
          </a:xfrm>
        </p:spPr>
        <p:txBody>
          <a:bodyPr/>
          <a:lstStyle/>
          <a:p>
            <a:pPr>
              <a:defRPr/>
            </a:pPr>
            <a:r>
              <a:rPr lang="en-US" sz="1200" dirty="0" smtClean="0"/>
              <a:t>Technical Advisory Committee</a:t>
            </a:r>
            <a:endParaRPr lang="en-US" sz="12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" y="856011"/>
          <a:ext cx="8686800" cy="4277603"/>
        </p:xfrm>
        <a:graphic>
          <a:graphicData uri="http://schemas.openxmlformats.org/drawingml/2006/table">
            <a:tbl>
              <a:tblPr/>
              <a:tblGrid>
                <a:gridCol w="1342506"/>
                <a:gridCol w="789709"/>
                <a:gridCol w="552797"/>
                <a:gridCol w="789709"/>
                <a:gridCol w="673030"/>
                <a:gridCol w="590505"/>
                <a:gridCol w="552797"/>
                <a:gridCol w="652547"/>
                <a:gridCol w="1338760"/>
                <a:gridCol w="1404440"/>
              </a:tblGrid>
              <a:tr h="33612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Metric Name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Current Score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Applies to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Weight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Yellow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Red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Not Scored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Primary Criteria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Notes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235273"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Market Participant Metrics</a:t>
                      </a:r>
                      <a:endParaRPr lang="en-US" sz="1000" b="1" i="0" u="none" strike="noStrike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138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MP3 Market Submissions Connectivity Qualification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Green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QSERs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Generation Ratio Share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99.0%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Successful submission of RT and DAM transactions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81/84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QSERS  Qualified (includes QSEs with Load Resources).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138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Green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QSEs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Even weighting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96.7%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.06%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.05%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2.2%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176/182 QSEs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qualified. 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Below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95% threshold for overall GREEN.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1381">
                <a:tc>
                  <a:txBody>
                    <a:bodyPr/>
                    <a:lstStyle/>
                    <a:p>
                      <a:pPr lvl="0"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MP15-A Real-time Market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Participation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QSERs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Generation Ratio Share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99.0%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Weekly average of daily SCED submissions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77/79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QSERs above 95% weekly average for SCED submissions.  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1381">
                <a:tc>
                  <a:txBody>
                    <a:bodyPr/>
                    <a:lstStyle/>
                    <a:p>
                      <a:pPr lvl="0"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EMO6 Individual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LFC Testing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QSERs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Generation Ratio Share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91%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80% of system-wide generation has completed individual QSE tests for LFC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56/76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QSERs completed their individual LFC test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678"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ERCOT Metrics</a:t>
                      </a:r>
                      <a:endParaRPr lang="en-US" sz="1000" b="1" i="0" u="none" strike="noStrike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61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MO4 Verify SCED Execution Quality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Green</a:t>
                      </a:r>
                      <a:endParaRPr lang="en-US" sz="1000" b="0" i="0" u="none" strike="noStrike" dirty="0" smtClean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ERCOT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0%</a:t>
                      </a:r>
                      <a:endParaRPr lang="en-US" sz="1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0%</a:t>
                      </a:r>
                      <a:endParaRPr lang="en-US" sz="1000" b="0" i="0" u="none" strike="noStrike" dirty="0" smtClean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All successful SCED executions passed the post-execution price validations.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4/6-4/19 period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-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4,030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Price Validation runs with no rule violations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8412">
                <a:tc>
                  <a:txBody>
                    <a:bodyPr/>
                    <a:lstStyle/>
                    <a:p>
                      <a:pPr lvl="0"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MO5 Generate 6 Months of LMPs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Green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ERCOT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98.1%.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1.9%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95% of SCED executions completed with LMPs posted on MIS.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4/6-4/19 period,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3,985 out of 4,063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SCED runs with LMPs posted.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 </a:t>
                      </a:r>
                    </a:p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 bwMode="auto">
          <a:xfrm>
            <a:off x="152400" y="1371600"/>
            <a:ext cx="8839200" cy="1600200"/>
          </a:xfrm>
          <a:prstGeom prst="rect">
            <a:avLst/>
          </a:prstGeom>
          <a:solidFill>
            <a:schemeClr val="bg1">
              <a:lumMod val="95000"/>
              <a:alpha val="79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33363" marR="0" indent="-2333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Active Phase 3 and 4 Metrics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8600" y="5162490"/>
            <a:ext cx="62728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Notes:</a:t>
            </a:r>
          </a:p>
          <a:p>
            <a:r>
              <a:rPr lang="en-US" sz="1000" dirty="0" smtClean="0"/>
              <a:t>1.  ERCOT Criteria added to MP3 and MP15(B) – “ERCOT scores in connectivity will mirror the MP scores.”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r>
              <a:rPr lang="en-US" dirty="0" smtClean="0"/>
              <a:t>Day-Ahead Market Metrics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096000" y="6457950"/>
            <a:ext cx="2667000" cy="476250"/>
          </a:xfrm>
        </p:spPr>
        <p:txBody>
          <a:bodyPr/>
          <a:lstStyle/>
          <a:p>
            <a:pPr>
              <a:defRPr/>
            </a:pPr>
            <a:r>
              <a:rPr lang="en-US" sz="1200" dirty="0" smtClean="0"/>
              <a:t>Technical Advisory Committee</a:t>
            </a:r>
            <a:endParaRPr lang="en-US" sz="12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" y="856011"/>
          <a:ext cx="8686800" cy="3950477"/>
        </p:xfrm>
        <a:graphic>
          <a:graphicData uri="http://schemas.openxmlformats.org/drawingml/2006/table">
            <a:tbl>
              <a:tblPr/>
              <a:tblGrid>
                <a:gridCol w="1342506"/>
                <a:gridCol w="789709"/>
                <a:gridCol w="552797"/>
                <a:gridCol w="789709"/>
                <a:gridCol w="673030"/>
                <a:gridCol w="590505"/>
                <a:gridCol w="552797"/>
                <a:gridCol w="652547"/>
                <a:gridCol w="1338760"/>
                <a:gridCol w="1404440"/>
              </a:tblGrid>
              <a:tr h="33612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Metric Name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Current Score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Applies to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Weight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Yellow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Red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Not Scored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Primary Criteria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Notes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235273"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Market Participant Metrics</a:t>
                      </a:r>
                      <a:endParaRPr lang="en-US" sz="1000" b="1" i="0" u="none" strike="noStrike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138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MP16 DAM Participation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QSERs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Generation Ratio Share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98.9%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1.1%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Participation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in 50% of the Day-Ahead Market runs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76/79 Rolling Average QSEs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with Resources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,</a:t>
                      </a:r>
                    </a:p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70/79 Regular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2008">
                <a:tc vMerge="1">
                  <a:txBody>
                    <a:bodyPr/>
                    <a:lstStyle/>
                    <a:p>
                      <a:pPr algn="l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Amber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QSEs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Even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Weighting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79.1%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6.0%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12.1%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2.8%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144/182 Rolling Average QSEs w/o Resources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678"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ERCOT Metrics</a:t>
                      </a:r>
                      <a:endParaRPr lang="en-US" sz="1000" b="1" i="0" u="none" strike="noStrike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6186">
                <a:tc>
                  <a:txBody>
                    <a:bodyPr/>
                    <a:lstStyle/>
                    <a:p>
                      <a:pPr lvl="0" algn="ctr" fontAlgn="b"/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MO8 Verify DAM Execution Quality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5/19/2010</a:t>
                      </a:r>
                      <a:endParaRPr lang="en-US" sz="1000" b="0" i="0" u="none" strike="noStrike" dirty="0" smtClean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ERCOT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  <a:endParaRPr lang="en-US" sz="1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FFFFFF"/>
                          </a:solidFill>
                          <a:latin typeface="+mn-lt"/>
                        </a:rPr>
                        <a:t>Red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DAM executions pass the post-execution price validations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Report in progress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8412">
                <a:tc>
                  <a:txBody>
                    <a:bodyPr/>
                    <a:lstStyle/>
                    <a:p>
                      <a:pPr lvl="0" algn="ctr" fontAlgn="b"/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MO9 Generate DAM LMPs</a:t>
                      </a:r>
                      <a:endParaRPr lang="en-US" sz="1000" b="0" i="0" u="none" strike="noStrike" baseline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5/19/2010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ERCOT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  <a:endParaRPr lang="en-US" sz="1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  <a:endParaRPr lang="en-US" sz="1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  <a:endParaRPr lang="en-US" sz="1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95 percent Day-Ahead Market execution as evidenced by Day-Ahead LMP postings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Report in progress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8412">
                <a:tc>
                  <a:txBody>
                    <a:bodyPr/>
                    <a:lstStyle/>
                    <a:p>
                      <a:pPr lvl="0" algn="ctr" fontAlgn="b"/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MO10 DRUC Execution</a:t>
                      </a:r>
                      <a:endParaRPr lang="en-US" sz="1000" b="0" i="0" u="none" strike="noStrike" baseline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6/2/2010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ERCOT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95 percent DRUC execution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Report in progress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28600" y="4800600"/>
            <a:ext cx="8686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Notes:</a:t>
            </a:r>
          </a:p>
          <a:p>
            <a:pPr marL="228600" indent="-228600">
              <a:buAutoNum type="arabicPeriod"/>
            </a:pPr>
            <a:r>
              <a:rPr lang="en-US" sz="1000" dirty="0" smtClean="0"/>
              <a:t>MP16 – 10 DAM runs (as of the 5/4/2010 run)</a:t>
            </a:r>
          </a:p>
          <a:p>
            <a:pPr marL="228600" indent="-228600">
              <a:buAutoNum type="arabicPeriod"/>
            </a:pPr>
            <a:r>
              <a:rPr lang="en-US" sz="1000" dirty="0" smtClean="0"/>
              <a:t>MP16 – Metric is based on a 2 week rolling average. </a:t>
            </a:r>
          </a:p>
          <a:p>
            <a:pPr marL="228600" indent="-228600">
              <a:buAutoNum type="arabicPeriod"/>
            </a:pPr>
            <a:r>
              <a:rPr lang="en-US" sz="1000" dirty="0" smtClean="0"/>
              <a:t>MP16 – 96.5% Load participating.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r>
              <a:rPr lang="en-US" dirty="0" smtClean="0"/>
              <a:t>Outage Scheduler Metrics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096000" y="6457950"/>
            <a:ext cx="2667000" cy="476250"/>
          </a:xfrm>
        </p:spPr>
        <p:txBody>
          <a:bodyPr/>
          <a:lstStyle/>
          <a:p>
            <a:pPr>
              <a:defRPr/>
            </a:pPr>
            <a:r>
              <a:rPr lang="en-US" sz="1200" dirty="0" smtClean="0"/>
              <a:t>Technical Advisory Committee</a:t>
            </a:r>
            <a:endParaRPr lang="en-US" sz="12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04800" y="1066800"/>
          <a:ext cx="8381997" cy="2990606"/>
        </p:xfrm>
        <a:graphic>
          <a:graphicData uri="http://schemas.openxmlformats.org/drawingml/2006/table">
            <a:tbl>
              <a:tblPr/>
              <a:tblGrid>
                <a:gridCol w="1295400"/>
                <a:gridCol w="762000"/>
                <a:gridCol w="533400"/>
                <a:gridCol w="762000"/>
                <a:gridCol w="649415"/>
                <a:gridCol w="569785"/>
                <a:gridCol w="533400"/>
                <a:gridCol w="838200"/>
                <a:gridCol w="1083236"/>
                <a:gridCol w="1355161"/>
              </a:tblGrid>
              <a:tr h="4034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Metric Name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Current Score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Applies to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Weight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Yellow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Red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Not Scored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Primary Criteria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Notes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206177"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Market Participant Metrics</a:t>
                      </a:r>
                      <a:endParaRPr lang="en-US" sz="1000" b="1" i="0" u="none" strike="noStrike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088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MP20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Outage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Scheduler Connectivity Qualification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QSERs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Generation Ratio Share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98.1%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1.9%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Successful submission of OS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transactions 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74/78 QSERS qualified. 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42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TSPs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Ownership Ratio Share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99.8%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.02%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23/25 TSPs qualified. 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707"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ERCOT Metrics</a:t>
                      </a:r>
                      <a:endParaRPr lang="en-US" sz="1000" b="1" i="0" u="none" strike="noStrike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422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EMO3 Verify Outage Evaluation System Functionality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6/2/2010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ERCOT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 test of the Outage Management Process is completed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Will be reviewed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at 6/1 NATF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 bwMode="auto">
          <a:xfrm>
            <a:off x="228600" y="1458432"/>
            <a:ext cx="8534400" cy="1589567"/>
          </a:xfrm>
          <a:prstGeom prst="rect">
            <a:avLst/>
          </a:prstGeom>
          <a:solidFill>
            <a:schemeClr val="bg1">
              <a:lumMod val="95000"/>
              <a:alpha val="79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33363" indent="-233363" algn="ctr"/>
            <a:r>
              <a:rPr lang="en-US" sz="1200" b="1" dirty="0" smtClean="0"/>
              <a:t>Active Phase 3 Metric</a:t>
            </a:r>
          </a:p>
          <a:p>
            <a:pPr marL="233363" marR="0" indent="-233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0962"/>
            <a:ext cx="8991600" cy="528638"/>
          </a:xfrm>
        </p:spPr>
        <p:txBody>
          <a:bodyPr/>
          <a:lstStyle/>
          <a:p>
            <a:r>
              <a:rPr lang="en-US" dirty="0" smtClean="0"/>
              <a:t>Network Modeling Metrics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096000" y="6457950"/>
            <a:ext cx="2667000" cy="476250"/>
          </a:xfrm>
        </p:spPr>
        <p:txBody>
          <a:bodyPr/>
          <a:lstStyle/>
          <a:p>
            <a:pPr>
              <a:defRPr/>
            </a:pPr>
            <a:r>
              <a:rPr lang="en-US" sz="1200" dirty="0" smtClean="0"/>
              <a:t>Technical Advisory Committee</a:t>
            </a:r>
            <a:endParaRPr lang="en-US" sz="12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400" y="762000"/>
          <a:ext cx="8686800" cy="5092320"/>
        </p:xfrm>
        <a:graphic>
          <a:graphicData uri="http://schemas.openxmlformats.org/drawingml/2006/table">
            <a:tbl>
              <a:tblPr/>
              <a:tblGrid>
                <a:gridCol w="1342506"/>
                <a:gridCol w="789709"/>
                <a:gridCol w="552797"/>
                <a:gridCol w="789709"/>
                <a:gridCol w="673030"/>
                <a:gridCol w="590505"/>
                <a:gridCol w="552797"/>
                <a:gridCol w="652547"/>
                <a:gridCol w="1338760"/>
                <a:gridCol w="1404440"/>
              </a:tblGrid>
              <a:tr h="27440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Metric Name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Current Score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Applies to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Weight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Yellow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Red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Not Scored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Primary Criteria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Notes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139498"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Market Participant Metrics</a:t>
                      </a:r>
                      <a:endParaRPr lang="en-US" sz="1000" b="1" i="0" u="none" strike="noStrike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22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MP14-C TSP Model Validation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TSPs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Ownership Ratio Share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99.9%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.1%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Network Model data validated by TSP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24/28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TSPs have submitted model validation e-mail to ERCOT.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315">
                <a:tc rowSpan="3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MP6 Telemetry Compliance with Nodal Protocols 3.10.7.5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Green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QSERs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Generation Ratio Share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Expected State Estimator telemetry submitted.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78/78 complete.  3502 total SE points provided 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315">
                <a:tc vMerge="1"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Green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QSERs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Generation Ratio Share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Expected SCED telemetry submitted.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78/78 complete.  7629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SCED points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provided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9133">
                <a:tc vMerge="1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Green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TSPs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Ownership Ratio Share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99.3%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.7%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Expected TSP telemetry per ICCP Handbook submitted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16/17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TSPs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above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95% threshold for GREEN. 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357 points outstanding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224">
                <a:tc>
                  <a:txBody>
                    <a:bodyPr/>
                    <a:lstStyle/>
                    <a:p>
                      <a:pPr lvl="0"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N2 Telemetry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ICCP System Failover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Green/White only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QSERs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Generation Ratio Share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11.8%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88.2%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ICCP Failover test completed successfully prior to the 8-hour LFC  test.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18/78 QSERs completed ICCP telemetry failover test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22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MP18 Mapping of Resources and Loads in Private Use Networks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6/2/2010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QSERs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Generation Ratio Share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# of QSE(n) PUN Points Provided / # of QSE(n) PUN Points Expected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306 points across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7 QSEs with Resources.  15 points still assigned to TDSP.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22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MP23 Telemetry Quality (MP to ICCP server)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7/14/2010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TSPs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Ownership Ratio Share</a:t>
                      </a:r>
                    </a:p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# of TSP(n)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Suspect/Bad points provided / # of TSP(n) points total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1356 Suspect/Bad points (97.9%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good quality).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224">
                <a:tc vMerge="1">
                  <a:txBody>
                    <a:bodyPr/>
                    <a:lstStyle/>
                    <a:p>
                      <a:pPr algn="l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7/14/2010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QSERs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Generation Ratio Share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# of QSER(n) Suspect/Bad points provides / # of QSER(n) points total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871 Suspect/Bad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points (94.9% good quality)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 bwMode="auto">
          <a:xfrm>
            <a:off x="76200" y="1219200"/>
            <a:ext cx="8839200" cy="609600"/>
          </a:xfrm>
          <a:prstGeom prst="rect">
            <a:avLst/>
          </a:prstGeom>
          <a:solidFill>
            <a:schemeClr val="bg1">
              <a:lumMod val="95000"/>
              <a:alpha val="79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33363" indent="-233363" algn="ctr"/>
            <a:r>
              <a:rPr lang="en-US" sz="1200" b="1" dirty="0" smtClean="0"/>
              <a:t>Active 4 Metric</a:t>
            </a:r>
          </a:p>
          <a:p>
            <a:pPr marL="233363" marR="0" indent="-233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5846802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Notes:</a:t>
            </a:r>
          </a:p>
          <a:p>
            <a:pPr marL="228600" indent="-228600">
              <a:buAutoNum type="arabicPeriod"/>
            </a:pPr>
            <a:r>
              <a:rPr lang="en-US" sz="1000" dirty="0" smtClean="0"/>
              <a:t>MP6 does </a:t>
            </a:r>
            <a:r>
              <a:rPr lang="en-US" sz="1000" dirty="0" smtClean="0">
                <a:solidFill>
                  <a:srgbClr val="000000"/>
                </a:solidFill>
              </a:rPr>
              <a:t>not include 405 QSE CB and DSC points from TSP outreach.   ERCOT is determining whether these rollback into the QSER MP6 measurement</a:t>
            </a:r>
            <a:endParaRPr lang="en-US" sz="1000" dirty="0" smtClean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pPr algn="ctr" eaLnBrk="1" hangingPunct="1"/>
            <a:r>
              <a:rPr lang="en-US" sz="3600" dirty="0" smtClean="0">
                <a:solidFill>
                  <a:srgbClr val="FF0000"/>
                </a:solidFill>
              </a:rPr>
              <a:t>180</a:t>
            </a:r>
            <a:r>
              <a:rPr lang="en-US" sz="3600" dirty="0" smtClean="0"/>
              <a:t> Days to Go-Live</a:t>
            </a:r>
          </a:p>
        </p:txBody>
      </p:sp>
      <p:sp>
        <p:nvSpPr>
          <p:cNvPr id="18434" name="Rectangle 3"/>
          <p:cNvSpPr>
            <a:spLocks noGrp="1" noChangeArrowheads="1"/>
          </p:cNvSpPr>
          <p:nvPr>
            <p:ph idx="1"/>
          </p:nvPr>
        </p:nvSpPr>
        <p:spPr>
          <a:xfrm>
            <a:off x="0" y="1143000"/>
            <a:ext cx="8763000" cy="5105400"/>
          </a:xfrm>
        </p:spPr>
        <p:txBody>
          <a:bodyPr lIns="457200"/>
          <a:lstStyle/>
          <a:p>
            <a:pPr>
              <a:lnSpc>
                <a:spcPct val="90000"/>
              </a:lnSpc>
              <a:buNone/>
            </a:pPr>
            <a:endParaRPr lang="en-US" sz="1400" dirty="0" smtClean="0"/>
          </a:p>
          <a:p>
            <a:pPr>
              <a:lnSpc>
                <a:spcPct val="90000"/>
              </a:lnSpc>
              <a:buNone/>
            </a:pPr>
            <a:r>
              <a:rPr lang="en-US" sz="1600" u="sng" dirty="0" smtClean="0"/>
              <a:t>Achievements within Market Trials: </a:t>
            </a:r>
            <a:endParaRPr lang="en-US" sz="1600" b="0" dirty="0" smtClean="0"/>
          </a:p>
          <a:p>
            <a:pPr marL="342900" lvl="1" indent="-342900">
              <a:lnSpc>
                <a:spcPct val="90000"/>
              </a:lnSpc>
              <a:buFontTx/>
              <a:buChar char="•"/>
            </a:pPr>
            <a:r>
              <a:rPr lang="en-US" sz="1400" dirty="0" smtClean="0"/>
              <a:t>CRR</a:t>
            </a:r>
          </a:p>
          <a:p>
            <a:pPr marL="742950" lvl="2" indent="-342900">
              <a:lnSpc>
                <a:spcPct val="90000"/>
              </a:lnSpc>
            </a:pPr>
            <a:r>
              <a:rPr lang="en-US" sz="1200" dirty="0" smtClean="0"/>
              <a:t>Four monthly CRR auctions and one Balance of the Year auction have been  completed and invoiced</a:t>
            </a:r>
          </a:p>
          <a:p>
            <a:pPr marL="342900" lvl="1" indent="-342900">
              <a:lnSpc>
                <a:spcPct val="90000"/>
              </a:lnSpc>
              <a:buFontTx/>
              <a:buChar char="•"/>
            </a:pPr>
            <a:r>
              <a:rPr lang="en-US" sz="1400" dirty="0" smtClean="0"/>
              <a:t>Real Time Markets</a:t>
            </a:r>
          </a:p>
          <a:p>
            <a:pPr marL="742950" lvl="2" indent="-342900">
              <a:lnSpc>
                <a:spcPct val="90000"/>
              </a:lnSpc>
            </a:pPr>
            <a:r>
              <a:rPr lang="en-US" sz="1200" dirty="0" smtClean="0"/>
              <a:t>SCED</a:t>
            </a:r>
            <a:endParaRPr lang="en-US" sz="1200" baseline="30000" dirty="0" smtClean="0"/>
          </a:p>
          <a:p>
            <a:pPr marL="742950" lvl="2" indent="-342900">
              <a:lnSpc>
                <a:spcPct val="90000"/>
              </a:lnSpc>
            </a:pPr>
            <a:r>
              <a:rPr lang="en-US" sz="1200" dirty="0" smtClean="0"/>
              <a:t>Real Time settlements</a:t>
            </a:r>
            <a:endParaRPr lang="en-US" sz="1200" baseline="30000" dirty="0" smtClean="0"/>
          </a:p>
          <a:p>
            <a:pPr marL="342900" lvl="1" indent="-342900">
              <a:lnSpc>
                <a:spcPct val="90000"/>
              </a:lnSpc>
              <a:buFontTx/>
              <a:buChar char="•"/>
            </a:pPr>
            <a:r>
              <a:rPr lang="en-US" sz="1400" dirty="0" smtClean="0"/>
              <a:t>DAM / RUC</a:t>
            </a:r>
          </a:p>
          <a:p>
            <a:pPr marL="742950" lvl="2" indent="-342900">
              <a:lnSpc>
                <a:spcPct val="90000"/>
              </a:lnSpc>
            </a:pPr>
            <a:r>
              <a:rPr lang="en-US" sz="1200" dirty="0" smtClean="0"/>
              <a:t>DRUC has been running  in conjunction with DAM for 5 weeks</a:t>
            </a:r>
          </a:p>
          <a:p>
            <a:pPr marL="742950" lvl="2" indent="-342900">
              <a:lnSpc>
                <a:spcPct val="90000"/>
              </a:lnSpc>
            </a:pPr>
            <a:r>
              <a:rPr lang="en-US" sz="1200" dirty="0" smtClean="0"/>
              <a:t>DAM Settlements are being completed in conjunction with the DAM</a:t>
            </a:r>
          </a:p>
          <a:p>
            <a:pPr marL="742950" lvl="2" indent="-342900">
              <a:lnSpc>
                <a:spcPct val="90000"/>
              </a:lnSpc>
            </a:pPr>
            <a:r>
              <a:rPr lang="en-US" sz="1200" dirty="0" smtClean="0"/>
              <a:t>Settlement and extraction data has been available since Mid-May</a:t>
            </a:r>
          </a:p>
          <a:p>
            <a:pPr marL="742950" lvl="2" indent="-342900">
              <a:lnSpc>
                <a:spcPct val="90000"/>
              </a:lnSpc>
            </a:pPr>
            <a:r>
              <a:rPr lang="en-US" sz="1200" dirty="0" smtClean="0"/>
              <a:t>Continual strong participation from the Market Participants (Averaged 180 QSEs / DAM run)</a:t>
            </a:r>
          </a:p>
          <a:p>
            <a:pPr marL="742950" lvl="2" indent="-342900">
              <a:lnSpc>
                <a:spcPct val="90000"/>
              </a:lnSpc>
            </a:pPr>
            <a:r>
              <a:rPr lang="en-US" sz="1200" dirty="0" smtClean="0"/>
              <a:t>DAM / RUC 5 times per wk</a:t>
            </a:r>
          </a:p>
          <a:p>
            <a:pPr marL="342900" lvl="1" indent="-342900">
              <a:lnSpc>
                <a:spcPct val="90000"/>
              </a:lnSpc>
              <a:buFontTx/>
              <a:buChar char="•"/>
            </a:pPr>
            <a:r>
              <a:rPr lang="en-US" sz="1400" dirty="0" smtClean="0"/>
              <a:t>Ancillary Services</a:t>
            </a:r>
          </a:p>
          <a:p>
            <a:pPr marL="742950" lvl="2" indent="-342900">
              <a:lnSpc>
                <a:spcPct val="90000"/>
              </a:lnSpc>
            </a:pPr>
            <a:r>
              <a:rPr lang="en-US" sz="1200" dirty="0" smtClean="0"/>
              <a:t>SASM</a:t>
            </a:r>
          </a:p>
          <a:p>
            <a:pPr marL="1200150" lvl="3" indent="-342900">
              <a:lnSpc>
                <a:spcPct val="90000"/>
              </a:lnSpc>
            </a:pPr>
            <a:r>
              <a:rPr lang="en-US" sz="1200" dirty="0" smtClean="0"/>
              <a:t>Will run as needed with Ancillary Services </a:t>
            </a:r>
          </a:p>
          <a:p>
            <a:pPr marL="342900" lvl="1" indent="-342900">
              <a:lnSpc>
                <a:spcPct val="90000"/>
              </a:lnSpc>
              <a:buFontTx/>
              <a:buChar char="•"/>
            </a:pPr>
            <a:r>
              <a:rPr lang="en-US" sz="1400" dirty="0" smtClean="0"/>
              <a:t>Closed Loop LFC</a:t>
            </a:r>
          </a:p>
          <a:p>
            <a:pPr marL="800100" lvl="2" indent="-342900">
              <a:lnSpc>
                <a:spcPct val="90000"/>
              </a:lnSpc>
            </a:pPr>
            <a:r>
              <a:rPr lang="en-US" sz="1200" dirty="0" smtClean="0"/>
              <a:t>2 hour test will occurred  last month</a:t>
            </a:r>
          </a:p>
          <a:p>
            <a:pPr marL="800100" lvl="2" indent="-342900">
              <a:lnSpc>
                <a:spcPct val="90000"/>
              </a:lnSpc>
            </a:pPr>
            <a:endParaRPr lang="en-US" sz="1200" dirty="0" smtClean="0"/>
          </a:p>
          <a:p>
            <a:pPr marL="342900" lvl="1" indent="-342900">
              <a:lnSpc>
                <a:spcPct val="90000"/>
              </a:lnSpc>
              <a:buFontTx/>
              <a:buChar char="•"/>
            </a:pPr>
            <a:r>
              <a:rPr lang="en-US" sz="1400" dirty="0" smtClean="0"/>
              <a:t>Credit</a:t>
            </a:r>
          </a:p>
          <a:p>
            <a:pPr marL="742950" lvl="2" indent="-342900">
              <a:lnSpc>
                <a:spcPct val="90000"/>
              </a:lnSpc>
            </a:pPr>
            <a:r>
              <a:rPr lang="en-US" sz="1200" dirty="0" smtClean="0"/>
              <a:t>Credit Module went into effect on May 14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</a:p>
          <a:p>
            <a:pPr marL="342900" lvl="1" indent="-342900">
              <a:lnSpc>
                <a:spcPct val="90000"/>
              </a:lnSpc>
            </a:pPr>
            <a:endParaRPr lang="en-US" sz="1400" dirty="0" smtClean="0"/>
          </a:p>
          <a:p>
            <a:pPr marL="742950" lvl="2" indent="-342900">
              <a:lnSpc>
                <a:spcPct val="90000"/>
              </a:lnSpc>
              <a:buNone/>
            </a:pPr>
            <a:endParaRPr lang="en-US" sz="1000" baseline="30000" dirty="0" smtClean="0"/>
          </a:p>
          <a:p>
            <a:pPr eaLnBrk="1" hangingPunct="1">
              <a:buNone/>
            </a:pPr>
            <a:endParaRPr lang="en-US" dirty="0" smtClean="0"/>
          </a:p>
        </p:txBody>
      </p:sp>
      <p:sp>
        <p:nvSpPr>
          <p:cNvPr id="1843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400" y="6457950"/>
            <a:ext cx="2895600" cy="457200"/>
          </a:xfrm>
          <a:noFill/>
        </p:spPr>
        <p:txBody>
          <a:bodyPr/>
          <a:lstStyle/>
          <a:p>
            <a:r>
              <a:rPr lang="en-US" smtClean="0"/>
              <a:t>Technical Advisory Committee</a:t>
            </a:r>
            <a:endParaRPr lang="en-US" dirty="0" smtClean="0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3 June 2010</a:t>
            </a:r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0" y="6858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Market Trials has been running for 16 weeks </a:t>
            </a:r>
          </a:p>
          <a:p>
            <a:pPr algn="ctr"/>
            <a:r>
              <a:rPr lang="en-US" sz="2000" b="1" dirty="0" smtClean="0"/>
              <a:t>Market Quality Testing and Operational Readiness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r>
              <a:rPr lang="en-US" dirty="0" smtClean="0"/>
              <a:t>Network Model Metrics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172200" y="6457950"/>
            <a:ext cx="2590800" cy="476250"/>
          </a:xfrm>
        </p:spPr>
        <p:txBody>
          <a:bodyPr/>
          <a:lstStyle/>
          <a:p>
            <a:pPr>
              <a:defRPr/>
            </a:pPr>
            <a:r>
              <a:rPr lang="en-US" sz="1200" dirty="0" smtClean="0"/>
              <a:t>Technical Advisory Committee</a:t>
            </a:r>
            <a:endParaRPr lang="en-US" sz="1200" dirty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228600" y="1200090"/>
            <a:ext cx="8991600" cy="52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Network Modeling Metrics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28600" y="859002"/>
          <a:ext cx="8686800" cy="4913088"/>
        </p:xfrm>
        <a:graphic>
          <a:graphicData uri="http://schemas.openxmlformats.org/drawingml/2006/table">
            <a:tbl>
              <a:tblPr/>
              <a:tblGrid>
                <a:gridCol w="1342506"/>
                <a:gridCol w="789709"/>
                <a:gridCol w="552797"/>
                <a:gridCol w="789709"/>
                <a:gridCol w="673030"/>
                <a:gridCol w="590505"/>
                <a:gridCol w="552797"/>
                <a:gridCol w="652547"/>
                <a:gridCol w="1338760"/>
                <a:gridCol w="1404440"/>
              </a:tblGrid>
              <a:tr h="20780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Metric 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Name0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Current Score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Applies to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Weight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Yellow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Red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Not Scored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Primary Criteria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Notes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105639"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ERCOT Metrics</a:t>
                      </a:r>
                      <a:endParaRPr lang="en-US" sz="1000" b="1" i="0" u="none" strike="noStrike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9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EMO9(A)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State Estimator Standards Performance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5/19/2010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ERCOT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State Estimator converges 97% during monthly test period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March 91.4% convergence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078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EMO9(B) RTCA 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Modeling Differences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5/19/2010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ERCOT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95% of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values matched between Zonal and Nodal Network Models</a:t>
                      </a:r>
                    </a:p>
                    <a:p>
                      <a:pPr algn="ctr" fontAlgn="ctr">
                        <a:buFontTx/>
                        <a:buChar char="-"/>
                      </a:pP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Impedances</a:t>
                      </a:r>
                    </a:p>
                    <a:p>
                      <a:pPr algn="ctr" fontAlgn="ctr">
                        <a:buFontTx/>
                        <a:buChar char="-"/>
                      </a:pP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Dynamically and Non-dynamically  Rated Lines</a:t>
                      </a:r>
                    </a:p>
                    <a:p>
                      <a:pPr algn="ctr" fontAlgn="ctr">
                        <a:buFontTx/>
                        <a:buChar char="-"/>
                      </a:pP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Load Tap Settings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Measurement excludes pseudo switches and multi-section lines</a:t>
                      </a:r>
                    </a:p>
                    <a:p>
                      <a:pPr algn="ctr" fontAlgn="ctr"/>
                      <a:endParaRPr lang="en-US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0783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EMO9(C)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RTCA CSC Comparison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7/14/2010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ERCOT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CSC Pre-contingency SE Flows within 5% (Hourly snapshot)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Measurement establishes baseline flows on Commercial lines to indicate the significance of </a:t>
                      </a:r>
                      <a:r>
                        <a:rPr lang="en-US" sz="10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Psuedo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modeling and multi-section lines on the SE flows.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29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EMO9(D)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Validate Zonal and Nodal Security Analysis Results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9/8/2010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ERCOT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FontTx/>
                        <a:buNone/>
                      </a:pP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90% of active constraints in Zonal RTCA are also detected in Nodal RTCA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 be determined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973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EMO10 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Anomalous / Auto-Disabled </a:t>
                      </a:r>
                      <a:r>
                        <a:rPr lang="en-US" sz="10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Telemetered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Points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6/2/2010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ERCOT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N/A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 % of Anomalous and Auto-Disabled Measurements is less than 2% of Total Measurements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April Nodal 2.58%</a:t>
                      </a:r>
                    </a:p>
                    <a:p>
                      <a:pPr algn="ctr" fontAlgn="ctr"/>
                      <a:r>
                        <a:rPr lang="en-US" sz="1000" b="0" i="0" u="none" strike="noStrike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March Nodal 3.17%</a:t>
                      </a:r>
                    </a:p>
                    <a:p>
                      <a:pPr algn="ctr" fontAlgn="ctr"/>
                      <a:r>
                        <a:rPr lang="en-US" sz="1000" b="0" i="0" u="none" strike="noStrike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Zonal hovers ~ 1.7%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28600" y="5772090"/>
            <a:ext cx="37946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Notes:</a:t>
            </a:r>
          </a:p>
          <a:p>
            <a:r>
              <a:rPr lang="en-US" sz="1000" dirty="0" smtClean="0"/>
              <a:t>1.  SE performance requirements in EMO12 moved to EMO9(A)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r>
              <a:rPr lang="en-US" dirty="0" smtClean="0"/>
              <a:t>Resource Entity Metrics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172200" y="6457950"/>
            <a:ext cx="2590800" cy="476250"/>
          </a:xfrm>
        </p:spPr>
        <p:txBody>
          <a:bodyPr/>
          <a:lstStyle/>
          <a:p>
            <a:pPr>
              <a:defRPr/>
            </a:pPr>
            <a:r>
              <a:rPr lang="en-US" sz="1200" dirty="0" smtClean="0"/>
              <a:t>Technical Advisory Committee</a:t>
            </a:r>
            <a:endParaRPr lang="en-US" sz="12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" y="914398"/>
          <a:ext cx="8763001" cy="1634663"/>
        </p:xfrm>
        <a:graphic>
          <a:graphicData uri="http://schemas.openxmlformats.org/drawingml/2006/table">
            <a:tbl>
              <a:tblPr/>
              <a:tblGrid>
                <a:gridCol w="1143000"/>
                <a:gridCol w="1067487"/>
                <a:gridCol w="631568"/>
                <a:gridCol w="687431"/>
                <a:gridCol w="575705"/>
                <a:gridCol w="631568"/>
                <a:gridCol w="631568"/>
                <a:gridCol w="947351"/>
                <a:gridCol w="1125507"/>
                <a:gridCol w="1321816"/>
              </a:tblGrid>
              <a:tr h="3455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Metric Name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Current Score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Applies to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Weight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Green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Yellow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Red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Not Scored 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Primary Criteria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+mn-lt"/>
                          <a:cs typeface="Arial" pitchFamily="34" charset="0"/>
                        </a:rPr>
                        <a:t>Notes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264063"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Market Participant Metrics</a:t>
                      </a:r>
                      <a:endParaRPr lang="en-US" sz="1000" b="1" i="0" u="none" strike="noStrike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506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MP11 Resource Registration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Green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REs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Registered MW Capacity Ratio Share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97.7%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1.82%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.5%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Decision Making Authority form submitted, and GENMAP validated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151/157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Resources completed.</a:t>
                      </a:r>
                    </a:p>
                  </a:txBody>
                  <a:tcPr marL="5184" marR="5184" marT="5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r>
              <a:rPr lang="en-US" dirty="0" smtClean="0"/>
              <a:t>Readiness Metrics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172200" y="6457950"/>
            <a:ext cx="2590800" cy="476250"/>
          </a:xfrm>
        </p:spPr>
        <p:txBody>
          <a:bodyPr/>
          <a:lstStyle/>
          <a:p>
            <a:pPr>
              <a:defRPr/>
            </a:pPr>
            <a:r>
              <a:rPr lang="en-US" sz="1200" dirty="0" smtClean="0"/>
              <a:t>Technical Advisory Committee</a:t>
            </a:r>
            <a:endParaRPr lang="en-US" sz="12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04800" y="1066800"/>
          <a:ext cx="8534400" cy="2836050"/>
        </p:xfrm>
        <a:graphic>
          <a:graphicData uri="http://schemas.openxmlformats.org/drawingml/2006/table">
            <a:tbl>
              <a:tblPr/>
              <a:tblGrid>
                <a:gridCol w="1187288"/>
                <a:gridCol w="991447"/>
                <a:gridCol w="587523"/>
                <a:gridCol w="1043742"/>
                <a:gridCol w="2286000"/>
                <a:gridCol w="2438400"/>
              </a:tblGrid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Metric Name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Current Score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Applies to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Percentage (if applicable)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Primary Criteria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Notes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ERCOT Metrics</a:t>
                      </a:r>
                      <a:endParaRPr lang="en-US" sz="1000" b="0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6560" marR="6560" marT="6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74534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E1 ERCOT Staff Completes Training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Green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ERCOT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100%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Training plans must be adhered to for highly impacted departments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15 out of 15 highly impacted departments are up to date with their training plans.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110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E9 Develop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Nodal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Procedures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Green</a:t>
                      </a:r>
                      <a:endParaRPr lang="en-US" sz="1000" b="0" i="0" u="none" strike="noStrike" dirty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ERCOT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100%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Procedures developed 1 month prior an exercised in the appropriate Market Trials Phase</a:t>
                      </a: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All MT4 and MT5 are</a:t>
                      </a:r>
                      <a:r>
                        <a:rPr lang="en-US" sz="1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now developed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and the MT3 procedures were exercised during MT3 as scheduled.  MT4 procedures</a:t>
                      </a:r>
                      <a:r>
                        <a:rPr lang="en-US" sz="1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on target to be exercised by the end of MT4. 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60" marR="6560" marT="656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4"/>
          <p:cNvSpPr>
            <a:spLocks noChangeArrowheads="1"/>
          </p:cNvSpPr>
          <p:nvPr/>
        </p:nvSpPr>
        <p:spPr bwMode="auto">
          <a:xfrm>
            <a:off x="0" y="762000"/>
            <a:ext cx="9144000" cy="6096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796" name="Text Box 6"/>
          <p:cNvSpPr txBox="1">
            <a:spLocks noChangeArrowheads="1"/>
          </p:cNvSpPr>
          <p:nvPr/>
        </p:nvSpPr>
        <p:spPr bwMode="auto">
          <a:xfrm>
            <a:off x="3133725" y="2514600"/>
            <a:ext cx="28575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dirty="0">
                <a:latin typeface="Arial Black" pitchFamily="34" charset="0"/>
              </a:rPr>
              <a:t>Questions 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4"/>
          <p:cNvSpPr>
            <a:spLocks noChangeArrowheads="1"/>
          </p:cNvSpPr>
          <p:nvPr/>
        </p:nvSpPr>
        <p:spPr bwMode="auto">
          <a:xfrm>
            <a:off x="0" y="762000"/>
            <a:ext cx="9144000" cy="6096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796" name="Text Box 6"/>
          <p:cNvSpPr txBox="1">
            <a:spLocks noChangeArrowheads="1"/>
          </p:cNvSpPr>
          <p:nvPr/>
        </p:nvSpPr>
        <p:spPr bwMode="auto">
          <a:xfrm>
            <a:off x="3133725" y="2514600"/>
            <a:ext cx="28575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dirty="0" smtClean="0">
                <a:latin typeface="Arial Black" pitchFamily="34" charset="0"/>
              </a:rPr>
              <a:t>Appendix</a:t>
            </a:r>
            <a:endParaRPr lang="en-US" sz="28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pPr eaLnBrk="1" hangingPunct="1"/>
            <a:r>
              <a:rPr lang="en-US" dirty="0" smtClean="0"/>
              <a:t>Nodal Program Risks &amp; Issues: Definitions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0" y="6457950"/>
            <a:ext cx="25146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Technical Advisory Committee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458200" cy="5562600"/>
          </a:xfrm>
        </p:spPr>
        <p:txBody>
          <a:bodyPr/>
          <a:lstStyle/>
          <a:p>
            <a:pPr marL="457200" indent="-457200">
              <a:buNone/>
            </a:pPr>
            <a:r>
              <a:rPr lang="en-US" sz="1800" dirty="0" smtClean="0"/>
              <a:t>Definitions for Category, Probability and Severity of Risks &amp; Issues: </a:t>
            </a:r>
          </a:p>
          <a:p>
            <a:pPr marL="457200" indent="-457200">
              <a:buNone/>
            </a:pPr>
            <a:endParaRPr lang="en-US" sz="1050" dirty="0" smtClean="0"/>
          </a:p>
          <a:p>
            <a:pPr marL="457200" indent="-457200"/>
            <a:r>
              <a:rPr lang="en-US" sz="1600" dirty="0" smtClean="0">
                <a:latin typeface="Arial" pitchFamily="34" charset="0"/>
              </a:rPr>
              <a:t>Category</a:t>
            </a:r>
          </a:p>
          <a:p>
            <a:pPr marL="857250" lvl="1" indent="-457200"/>
            <a:r>
              <a:rPr lang="en-US" sz="1600" u="sng" dirty="0" smtClean="0"/>
              <a:t>Scope </a:t>
            </a:r>
            <a:r>
              <a:rPr lang="en-US" sz="1600" dirty="0" smtClean="0"/>
              <a:t>: Will require a scope change</a:t>
            </a:r>
            <a:endParaRPr lang="en-US" sz="1600" dirty="0" smtClean="0">
              <a:cs typeface="Times New Roman" pitchFamily="18" charset="0"/>
            </a:endParaRPr>
          </a:p>
          <a:p>
            <a:pPr marL="857250" lvl="1" indent="-457200"/>
            <a:r>
              <a:rPr lang="en-US" sz="1600" u="sng" dirty="0" smtClean="0"/>
              <a:t>Schedule</a:t>
            </a:r>
            <a:r>
              <a:rPr lang="en-US" sz="1600" dirty="0" smtClean="0"/>
              <a:t>: </a:t>
            </a:r>
            <a:r>
              <a:rPr lang="en-US" sz="1600" dirty="0" smtClean="0">
                <a:cs typeface="Times New Roman" pitchFamily="18" charset="0"/>
              </a:rPr>
              <a:t>Will require a schedule change</a:t>
            </a:r>
          </a:p>
          <a:p>
            <a:pPr marL="857250" lvl="1" indent="-457200"/>
            <a:r>
              <a:rPr lang="en-US" sz="1600" u="sng" dirty="0" smtClean="0"/>
              <a:t>Budget</a:t>
            </a:r>
            <a:r>
              <a:rPr lang="en-US" sz="1600" dirty="0" smtClean="0"/>
              <a:t>: </a:t>
            </a:r>
            <a:r>
              <a:rPr lang="en-US" sz="1600" dirty="0" smtClean="0">
                <a:cs typeface="Times New Roman" pitchFamily="18" charset="0"/>
              </a:rPr>
              <a:t>Will require a budget change</a:t>
            </a:r>
            <a:endParaRPr lang="en-US" sz="1600" dirty="0" smtClean="0">
              <a:latin typeface="Arial" pitchFamily="34" charset="0"/>
            </a:endParaRPr>
          </a:p>
          <a:p>
            <a:pPr marL="457200" indent="-457200"/>
            <a:endParaRPr lang="en-US" sz="1600" dirty="0" smtClean="0">
              <a:latin typeface="Arial" pitchFamily="34" charset="0"/>
            </a:endParaRPr>
          </a:p>
          <a:p>
            <a:pPr marL="457200" indent="-457200"/>
            <a:r>
              <a:rPr lang="en-US" sz="1600" dirty="0" smtClean="0">
                <a:latin typeface="Arial" pitchFamily="34" charset="0"/>
              </a:rPr>
              <a:t>Probability</a:t>
            </a:r>
          </a:p>
          <a:p>
            <a:pPr marL="857250" lvl="1" indent="-457200"/>
            <a:r>
              <a:rPr lang="en-US" sz="1600" u="sng" dirty="0" smtClean="0"/>
              <a:t>High</a:t>
            </a:r>
            <a:r>
              <a:rPr lang="en-US" sz="1600" dirty="0" smtClean="0"/>
              <a:t> : Probability to occur is ≥ 90%; perceived impact would require a C</a:t>
            </a:r>
            <a:r>
              <a:rPr lang="en-US" sz="1600" dirty="0" smtClean="0">
                <a:cs typeface="Times New Roman" pitchFamily="18" charset="0"/>
              </a:rPr>
              <a:t>hange Request over the next 1-3 months</a:t>
            </a:r>
          </a:p>
          <a:p>
            <a:pPr marL="857250" lvl="1" indent="-457200"/>
            <a:r>
              <a:rPr lang="en-US" sz="1600" u="sng" dirty="0" smtClean="0"/>
              <a:t>Medium</a:t>
            </a:r>
            <a:r>
              <a:rPr lang="en-US" sz="1600" dirty="0" smtClean="0"/>
              <a:t>: </a:t>
            </a:r>
            <a:r>
              <a:rPr lang="en-US" sz="1600" dirty="0" smtClean="0">
                <a:cs typeface="Times New Roman" pitchFamily="18" charset="0"/>
              </a:rPr>
              <a:t>Probability to occur is between 31 – 89%; perceived impact would require a Change Request over the next 4 -10 months</a:t>
            </a:r>
          </a:p>
          <a:p>
            <a:pPr marL="857250" lvl="1" indent="-457200"/>
            <a:r>
              <a:rPr lang="en-US" sz="1600" u="sng" dirty="0" smtClean="0"/>
              <a:t>Low</a:t>
            </a:r>
            <a:r>
              <a:rPr lang="en-US" sz="1600" dirty="0" smtClean="0"/>
              <a:t>: Probability to occur is ≤ 30 %; n</a:t>
            </a:r>
            <a:r>
              <a:rPr lang="en-US" sz="1600" dirty="0" smtClean="0">
                <a:cs typeface="Times New Roman" pitchFamily="18" charset="0"/>
              </a:rPr>
              <a:t>ot expected to require a Change Request</a:t>
            </a:r>
            <a:endParaRPr lang="en-US" sz="1600" dirty="0" smtClean="0"/>
          </a:p>
          <a:p>
            <a:pPr marL="457200" indent="-457200"/>
            <a:endParaRPr lang="en-US" sz="1600" dirty="0" smtClean="0">
              <a:cs typeface="Times New Roman" pitchFamily="18" charset="0"/>
            </a:endParaRPr>
          </a:p>
          <a:p>
            <a:pPr marL="457200" indent="-457200"/>
            <a:r>
              <a:rPr lang="en-US" sz="1600" dirty="0" smtClean="0">
                <a:cs typeface="Times New Roman" pitchFamily="18" charset="0"/>
              </a:rPr>
              <a:t>Severity </a:t>
            </a:r>
          </a:p>
          <a:p>
            <a:pPr marL="857250" lvl="1" indent="-457200"/>
            <a:r>
              <a:rPr lang="en-US" sz="1600" u="sng" dirty="0" smtClean="0">
                <a:cs typeface="Times New Roman" pitchFamily="18" charset="0"/>
              </a:rPr>
              <a:t>High</a:t>
            </a:r>
            <a:r>
              <a:rPr lang="en-US" sz="1600" dirty="0" smtClean="0">
                <a:cs typeface="Times New Roman" pitchFamily="18" charset="0"/>
              </a:rPr>
              <a:t>: Milestone impact, or budget impact  &gt;$</a:t>
            </a:r>
            <a:r>
              <a:rPr lang="en-US" sz="1600" dirty="0" smtClean="0"/>
              <a:t>250,000 </a:t>
            </a:r>
          </a:p>
          <a:p>
            <a:pPr marL="857250" lvl="1" indent="-457200"/>
            <a:r>
              <a:rPr lang="en-US" sz="1600" u="sng" dirty="0" smtClean="0">
                <a:cs typeface="Times New Roman" pitchFamily="18" charset="0"/>
              </a:rPr>
              <a:t>Medium</a:t>
            </a:r>
            <a:r>
              <a:rPr lang="en-US" sz="1600" dirty="0" smtClean="0">
                <a:cs typeface="Times New Roman" pitchFamily="18" charset="0"/>
              </a:rPr>
              <a:t>: Milestone impact - but expected to be mitigated, or budget impact between $0 - $</a:t>
            </a:r>
            <a:r>
              <a:rPr lang="en-US" sz="1600" dirty="0" smtClean="0"/>
              <a:t>250,000 </a:t>
            </a:r>
          </a:p>
          <a:p>
            <a:pPr marL="857250" lvl="1" indent="-457200"/>
            <a:r>
              <a:rPr lang="en-US" sz="1600" u="sng" dirty="0" smtClean="0">
                <a:cs typeface="Times New Roman" pitchFamily="18" charset="0"/>
              </a:rPr>
              <a:t>Low</a:t>
            </a:r>
            <a:r>
              <a:rPr lang="en-US" sz="1600" dirty="0" smtClean="0">
                <a:cs typeface="Times New Roman" pitchFamily="18" charset="0"/>
              </a:rPr>
              <a:t>:</a:t>
            </a:r>
            <a:r>
              <a:rPr lang="en-US" sz="1600" dirty="0" smtClean="0"/>
              <a:t> No milestone impact, or no budget impact</a:t>
            </a:r>
          </a:p>
          <a:p>
            <a:pPr marL="457200" indent="-457200">
              <a:buNone/>
            </a:pPr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  <p:sp>
        <p:nvSpPr>
          <p:cNvPr id="10242" name="Rectangle 7"/>
          <p:cNvSpPr>
            <a:spLocks noChangeArrowheads="1"/>
          </p:cNvSpPr>
          <p:nvPr/>
        </p:nvSpPr>
        <p:spPr bwMode="auto">
          <a:xfrm>
            <a:off x="2333625" y="5467350"/>
            <a:ext cx="62769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buFontTx/>
              <a:buNone/>
            </a:pPr>
            <a:fld id="{77F7C2AF-C336-4ECE-89CA-8DC18CBFDAC2}" type="datetime1">
              <a:rPr lang="en-US" b="1">
                <a:solidFill>
                  <a:schemeClr val="bg1"/>
                </a:solidFill>
              </a:rPr>
              <a:pPr eaLnBrk="1" hangingPunct="1">
                <a:buFontTx/>
                <a:buNone/>
              </a:pPr>
              <a:t>5/27/2010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228600" y="990600"/>
            <a:ext cx="8686800" cy="193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1450" indent="-171450">
              <a:buFont typeface="Wingdings" pitchFamily="2" charset="2"/>
              <a:buChar char="§"/>
            </a:pPr>
            <a:endParaRPr lang="en-US" sz="1600" dirty="0"/>
          </a:p>
          <a:p>
            <a:pPr marL="1314450" lvl="2" indent="-228600">
              <a:buFont typeface="Wingdings" pitchFamily="2" charset="2"/>
              <a:buChar char="§"/>
            </a:pPr>
            <a:endParaRPr lang="en-US" sz="1600" dirty="0"/>
          </a:p>
          <a:p>
            <a:pPr marL="171450" indent="-171450">
              <a:buFont typeface="Wingdings" pitchFamily="2" charset="2"/>
              <a:buChar char="§"/>
            </a:pPr>
            <a:endParaRPr lang="en-US" sz="1600" dirty="0"/>
          </a:p>
          <a:p>
            <a:pPr marL="171450" indent="-171450">
              <a:buFont typeface="Wingdings" pitchFamily="2" charset="2"/>
              <a:buChar char="§"/>
            </a:pPr>
            <a:endParaRPr lang="en-US" sz="1600" dirty="0"/>
          </a:p>
          <a:p>
            <a:pPr marL="171450" indent="-171450">
              <a:buFont typeface="Wingdings" pitchFamily="2" charset="2"/>
              <a:buChar char="§"/>
            </a:pPr>
            <a:endParaRPr lang="en-US" sz="1600" dirty="0"/>
          </a:p>
          <a:p>
            <a:pPr marL="171450" indent="-171450">
              <a:buFont typeface="Wingdings" pitchFamily="2" charset="2"/>
              <a:buChar char="§"/>
            </a:pPr>
            <a:endParaRPr lang="en-US" sz="1600" dirty="0"/>
          </a:p>
        </p:txBody>
      </p:sp>
      <p:sp>
        <p:nvSpPr>
          <p:cNvPr id="10245" name="Rectangle 2"/>
          <p:cNvSpPr>
            <a:spLocks noChangeArrowheads="1"/>
          </p:cNvSpPr>
          <p:nvPr/>
        </p:nvSpPr>
        <p:spPr bwMode="auto">
          <a:xfrm>
            <a:off x="685800" y="2130425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Tx/>
              <a:buNone/>
            </a:pPr>
            <a:r>
              <a:rPr lang="en-US" sz="2800" b="1" dirty="0" smtClean="0">
                <a:latin typeface="Arial Black" pitchFamily="34" charset="0"/>
              </a:rPr>
              <a:t>120 Day Outlook</a:t>
            </a:r>
            <a:endParaRPr lang="en-US" sz="2800" b="1" dirty="0">
              <a:latin typeface="Arial Black" pitchFamily="34" charset="0"/>
            </a:endParaRPr>
          </a:p>
          <a:p>
            <a:pPr algn="ctr" eaLnBrk="1" hangingPunct="1">
              <a:buFontTx/>
              <a:buNone/>
            </a:pPr>
            <a:r>
              <a:rPr lang="en-US" sz="2400" b="1" dirty="0" smtClean="0">
                <a:latin typeface="Arial Narrow" pitchFamily="34" charset="0"/>
              </a:rPr>
              <a:t>What’s On The Horizon?</a:t>
            </a:r>
            <a:endParaRPr lang="en-US" sz="2400" b="1" dirty="0">
              <a:latin typeface="Arial Narrow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400800" y="6457950"/>
            <a:ext cx="25146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Technical Advisory Committee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pPr>
              <a:defRPr/>
            </a:pPr>
            <a:r>
              <a:rPr lang="en-US" sz="2000" kern="1200" dirty="0" smtClean="0"/>
              <a:t>120 Day Outlook : </a:t>
            </a:r>
            <a:r>
              <a:rPr lang="en-US" dirty="0" smtClean="0"/>
              <a:t>May Market Activities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254000" y="1524000"/>
            <a:ext cx="3697288" cy="4800600"/>
          </a:xfrm>
          <a:prstGeom prst="roundRect">
            <a:avLst>
              <a:gd name="adj" fmla="val 3497"/>
            </a:avLst>
          </a:prstGeom>
          <a:solidFill>
            <a:srgbClr val="003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100" name="Text Box 14"/>
          <p:cNvSpPr txBox="1">
            <a:spLocks noChangeArrowheads="1"/>
          </p:cNvSpPr>
          <p:nvPr/>
        </p:nvSpPr>
        <p:spPr bwMode="auto">
          <a:xfrm>
            <a:off x="265113" y="1524000"/>
            <a:ext cx="3686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Functional Area</a:t>
            </a:r>
          </a:p>
        </p:txBody>
      </p:sp>
      <p:sp>
        <p:nvSpPr>
          <p:cNvPr id="4101" name="Text Box 15"/>
          <p:cNvSpPr txBox="1">
            <a:spLocks noChangeArrowheads="1"/>
          </p:cNvSpPr>
          <p:nvPr/>
        </p:nvSpPr>
        <p:spPr bwMode="auto">
          <a:xfrm>
            <a:off x="265113" y="1828800"/>
            <a:ext cx="3686175" cy="455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 dirty="0">
                <a:solidFill>
                  <a:schemeClr val="bg1"/>
                </a:solidFill>
              </a:rPr>
              <a:t>Real-Time Market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 dirty="0">
                <a:solidFill>
                  <a:schemeClr val="bg1"/>
                </a:solidFill>
              </a:rPr>
              <a:t>Congestion Revenue Rights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 dirty="0">
                <a:solidFill>
                  <a:schemeClr val="bg1"/>
                </a:solidFill>
              </a:rPr>
              <a:t>Day-Ahead Market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 dirty="0">
                <a:solidFill>
                  <a:schemeClr val="bg1"/>
                </a:solidFill>
              </a:rPr>
              <a:t>Reliability Unit Commitment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 dirty="0">
                <a:solidFill>
                  <a:schemeClr val="bg1"/>
                </a:solidFill>
              </a:rPr>
              <a:t>Outage Scheduler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 dirty="0">
                <a:solidFill>
                  <a:schemeClr val="bg1"/>
                </a:solidFill>
              </a:rPr>
              <a:t>COMS/Settlements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 dirty="0">
                <a:solidFill>
                  <a:schemeClr val="bg1"/>
                </a:solidFill>
              </a:rPr>
              <a:t>Network Modeling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 dirty="0">
                <a:solidFill>
                  <a:schemeClr val="bg1"/>
                </a:solidFill>
              </a:rPr>
              <a:t>Nodal Reports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 dirty="0">
                <a:solidFill>
                  <a:schemeClr val="bg1"/>
                </a:solidFill>
              </a:rPr>
              <a:t>Credit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 dirty="0">
                <a:solidFill>
                  <a:schemeClr val="bg1"/>
                </a:solidFill>
              </a:rPr>
              <a:t>Full Integration</a:t>
            </a:r>
          </a:p>
        </p:txBody>
      </p:sp>
      <p:sp>
        <p:nvSpPr>
          <p:cNvPr id="4102" name="Rectangle 3"/>
          <p:cNvSpPr txBox="1">
            <a:spLocks/>
          </p:cNvSpPr>
          <p:nvPr/>
        </p:nvSpPr>
        <p:spPr bwMode="auto">
          <a:xfrm>
            <a:off x="4168775" y="1752600"/>
            <a:ext cx="4975225" cy="417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14300" indent="-114300" eaLnBrk="1" hangingPunct="1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2000" b="1">
                <a:cs typeface="Arial" charset="0"/>
              </a:rPr>
              <a:t>Targeted Activities for May 2010</a:t>
            </a:r>
          </a:p>
          <a:p>
            <a:pPr lvl="1" indent="-2286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1900" b="1">
                <a:solidFill>
                  <a:srgbClr val="008000"/>
                </a:solidFill>
                <a:cs typeface="Arial" charset="0"/>
              </a:rPr>
              <a:t>ERCOT ramps to DAM / DRUC 5x / weekly</a:t>
            </a:r>
          </a:p>
          <a:p>
            <a:pPr lvl="1" indent="-2286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1900" b="1">
                <a:solidFill>
                  <a:srgbClr val="008000"/>
                </a:solidFill>
                <a:cs typeface="Arial" charset="0"/>
              </a:rPr>
              <a:t>2hr LFC closed loop test executed</a:t>
            </a:r>
          </a:p>
          <a:p>
            <a:pPr lvl="1" indent="-2286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1900">
                <a:cs typeface="Arial" charset="0"/>
              </a:rPr>
              <a:t>ERCOT completes Balance of Year auction</a:t>
            </a:r>
          </a:p>
          <a:p>
            <a:pPr lvl="1" indent="-2286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1900">
                <a:cs typeface="Arial" charset="0"/>
              </a:rPr>
              <a:t>ERCOT executes June Monthly CRR Auction</a:t>
            </a:r>
          </a:p>
          <a:p>
            <a:pPr lvl="1" indent="-2286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1900"/>
              <a:t>ERCOT releases credit integration</a:t>
            </a:r>
          </a:p>
          <a:p>
            <a:pPr lvl="1" indent="-228600" eaLnBrk="1" hangingPunct="1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1900">
                <a:cs typeface="Arial" charset="0"/>
              </a:rPr>
              <a:t>SASM executed as needed</a:t>
            </a:r>
          </a:p>
          <a:p>
            <a:pPr lvl="1" indent="-228600" eaLnBrk="1" hangingPunct="1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1900">
                <a:cs typeface="Arial" charset="0"/>
              </a:rPr>
              <a:t>ERCOT executes limited HRUC</a:t>
            </a:r>
          </a:p>
          <a:p>
            <a:pPr lvl="1" indent="-228600" eaLnBrk="1" hangingPunct="1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1900">
                <a:cs typeface="Arial" charset="0"/>
              </a:rPr>
              <a:t>ERCOT ramps to reflect protocol timelines on a best effort basis </a:t>
            </a:r>
          </a:p>
          <a:p>
            <a:pPr lvl="1" indent="-228600" eaLnBrk="1" hangingPunct="1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en-US" sz="2000">
              <a:cs typeface="Arial" charset="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65113" y="685800"/>
            <a:ext cx="8650287" cy="835025"/>
            <a:chOff x="167" y="801"/>
            <a:chExt cx="4767" cy="526"/>
          </a:xfrm>
        </p:grpSpPr>
        <p:sp>
          <p:nvSpPr>
            <p:cNvPr id="37" name="AutoShape 5"/>
            <p:cNvSpPr>
              <a:spLocks noChangeArrowheads="1"/>
            </p:cNvSpPr>
            <p:nvPr/>
          </p:nvSpPr>
          <p:spPr bwMode="auto">
            <a:xfrm>
              <a:off x="167" y="801"/>
              <a:ext cx="735" cy="526"/>
            </a:xfrm>
            <a:prstGeom prst="homePlate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bg1"/>
                  </a:solidFill>
                </a:rPr>
                <a:t>Jan</a:t>
              </a:r>
            </a:p>
          </p:txBody>
        </p:sp>
        <p:sp>
          <p:nvSpPr>
            <p:cNvPr id="38" name="AutoShape 6"/>
            <p:cNvSpPr>
              <a:spLocks noChangeArrowheads="1"/>
            </p:cNvSpPr>
            <p:nvPr/>
          </p:nvSpPr>
          <p:spPr bwMode="auto">
            <a:xfrm>
              <a:off x="743" y="801"/>
              <a:ext cx="737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>
                  <a:solidFill>
                    <a:schemeClr val="bg1"/>
                  </a:solidFill>
                </a:rPr>
                <a:t>Feb</a:t>
              </a:r>
            </a:p>
          </p:txBody>
        </p:sp>
        <p:sp>
          <p:nvSpPr>
            <p:cNvPr id="14348" name="AutoShape 7"/>
            <p:cNvSpPr>
              <a:spLocks noChangeArrowheads="1"/>
            </p:cNvSpPr>
            <p:nvPr/>
          </p:nvSpPr>
          <p:spPr bwMode="auto">
            <a:xfrm>
              <a:off x="1319" y="801"/>
              <a:ext cx="735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>
                  <a:solidFill>
                    <a:schemeClr val="bg1"/>
                  </a:solidFill>
                </a:rPr>
                <a:t>Mar</a:t>
              </a:r>
            </a:p>
          </p:txBody>
        </p:sp>
        <p:sp>
          <p:nvSpPr>
            <p:cNvPr id="40" name="AutoShape 8"/>
            <p:cNvSpPr>
              <a:spLocks noChangeArrowheads="1"/>
            </p:cNvSpPr>
            <p:nvPr/>
          </p:nvSpPr>
          <p:spPr bwMode="auto">
            <a:xfrm>
              <a:off x="1895" y="801"/>
              <a:ext cx="735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bg1"/>
                  </a:solidFill>
                </a:rPr>
                <a:t>Apr</a:t>
              </a:r>
            </a:p>
          </p:txBody>
        </p:sp>
        <p:sp>
          <p:nvSpPr>
            <p:cNvPr id="4108" name="AutoShape 9"/>
            <p:cNvSpPr>
              <a:spLocks noChangeArrowheads="1"/>
            </p:cNvSpPr>
            <p:nvPr/>
          </p:nvSpPr>
          <p:spPr bwMode="auto">
            <a:xfrm>
              <a:off x="2471" y="801"/>
              <a:ext cx="735" cy="526"/>
            </a:xfrm>
            <a:prstGeom prst="chevron">
              <a:avLst>
                <a:gd name="adj" fmla="val 34933"/>
              </a:avLst>
            </a:prstGeom>
            <a:solidFill>
              <a:srgbClr val="00206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000">
                  <a:solidFill>
                    <a:schemeClr val="bg1"/>
                  </a:solidFill>
                </a:rPr>
                <a:t>May</a:t>
              </a:r>
            </a:p>
          </p:txBody>
        </p:sp>
        <p:sp>
          <p:nvSpPr>
            <p:cNvPr id="42" name="AutoShape 10"/>
            <p:cNvSpPr>
              <a:spLocks noChangeArrowheads="1"/>
            </p:cNvSpPr>
            <p:nvPr/>
          </p:nvSpPr>
          <p:spPr bwMode="auto">
            <a:xfrm>
              <a:off x="3047" y="801"/>
              <a:ext cx="735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>
                  <a:solidFill>
                    <a:schemeClr val="bg1"/>
                  </a:solidFill>
                </a:rPr>
                <a:t>June</a:t>
              </a:r>
            </a:p>
          </p:txBody>
        </p:sp>
        <p:sp>
          <p:nvSpPr>
            <p:cNvPr id="43" name="AutoShape 11"/>
            <p:cNvSpPr>
              <a:spLocks noChangeArrowheads="1"/>
            </p:cNvSpPr>
            <p:nvPr/>
          </p:nvSpPr>
          <p:spPr bwMode="auto">
            <a:xfrm>
              <a:off x="3623" y="801"/>
              <a:ext cx="737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>
                  <a:solidFill>
                    <a:schemeClr val="bg1"/>
                  </a:solidFill>
                </a:rPr>
                <a:t>July</a:t>
              </a:r>
            </a:p>
          </p:txBody>
        </p:sp>
        <p:sp>
          <p:nvSpPr>
            <p:cNvPr id="44" name="AutoShape 12"/>
            <p:cNvSpPr>
              <a:spLocks noChangeArrowheads="1"/>
            </p:cNvSpPr>
            <p:nvPr/>
          </p:nvSpPr>
          <p:spPr bwMode="auto">
            <a:xfrm>
              <a:off x="4199" y="801"/>
              <a:ext cx="735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>
                  <a:solidFill>
                    <a:schemeClr val="bg1"/>
                  </a:solidFill>
                </a:rPr>
                <a:t>Aug</a:t>
              </a:r>
            </a:p>
          </p:txBody>
        </p:sp>
      </p:grpSp>
      <p:sp>
        <p:nvSpPr>
          <p:cNvPr id="16" name="Footer Placeholder 15"/>
          <p:cNvSpPr>
            <a:spLocks noGrp="1"/>
          </p:cNvSpPr>
          <p:nvPr>
            <p:ph type="ftr" sz="quarter" idx="10"/>
          </p:nvPr>
        </p:nvSpPr>
        <p:spPr>
          <a:xfrm>
            <a:off x="6248400" y="6432550"/>
            <a:ext cx="2667000" cy="425450"/>
          </a:xfrm>
        </p:spPr>
        <p:txBody>
          <a:bodyPr/>
          <a:lstStyle/>
          <a:p>
            <a:pPr>
              <a:defRPr/>
            </a:pPr>
            <a:r>
              <a:rPr lang="en-US" sz="1200" dirty="0" smtClean="0"/>
              <a:t>Technical Advisory Committee</a:t>
            </a:r>
            <a:endParaRPr lang="en-US" sz="1200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June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pPr>
              <a:defRPr/>
            </a:pPr>
            <a:r>
              <a:rPr lang="en-US" sz="2000" kern="1200" dirty="0" smtClean="0"/>
              <a:t>120 Day Outlook : </a:t>
            </a:r>
            <a:r>
              <a:rPr lang="en-US" dirty="0" smtClean="0"/>
              <a:t>June Market Activities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254000" y="1524000"/>
            <a:ext cx="3697288" cy="4800600"/>
          </a:xfrm>
          <a:prstGeom prst="roundRect">
            <a:avLst>
              <a:gd name="adj" fmla="val 3497"/>
            </a:avLst>
          </a:prstGeom>
          <a:solidFill>
            <a:srgbClr val="003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124" name="Text Box 14"/>
          <p:cNvSpPr txBox="1">
            <a:spLocks noChangeArrowheads="1"/>
          </p:cNvSpPr>
          <p:nvPr/>
        </p:nvSpPr>
        <p:spPr bwMode="auto">
          <a:xfrm>
            <a:off x="265113" y="1524000"/>
            <a:ext cx="3686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Functional Area</a:t>
            </a:r>
          </a:p>
        </p:txBody>
      </p:sp>
      <p:sp>
        <p:nvSpPr>
          <p:cNvPr id="5125" name="Text Box 15"/>
          <p:cNvSpPr txBox="1">
            <a:spLocks noChangeArrowheads="1"/>
          </p:cNvSpPr>
          <p:nvPr/>
        </p:nvSpPr>
        <p:spPr bwMode="auto">
          <a:xfrm>
            <a:off x="265113" y="1828800"/>
            <a:ext cx="3686175" cy="455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>
                <a:solidFill>
                  <a:schemeClr val="bg1"/>
                </a:solidFill>
              </a:rPr>
              <a:t>Real-Time Market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>
                <a:solidFill>
                  <a:schemeClr val="bg1"/>
                </a:solidFill>
              </a:rPr>
              <a:t>Congestion Revenue Rights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>
                <a:solidFill>
                  <a:schemeClr val="bg1"/>
                </a:solidFill>
              </a:rPr>
              <a:t>Day-Ahead Market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>
                <a:solidFill>
                  <a:schemeClr val="bg1"/>
                </a:solidFill>
              </a:rPr>
              <a:t>Reliability Unit Commitment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>
                <a:solidFill>
                  <a:schemeClr val="bg1"/>
                </a:solidFill>
              </a:rPr>
              <a:t>Outage Scheduler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>
                <a:solidFill>
                  <a:schemeClr val="bg1"/>
                </a:solidFill>
              </a:rPr>
              <a:t>COMS/Settlements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>
                <a:solidFill>
                  <a:schemeClr val="bg1"/>
                </a:solidFill>
              </a:rPr>
              <a:t>Network Modeling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>
                <a:solidFill>
                  <a:schemeClr val="bg1"/>
                </a:solidFill>
              </a:rPr>
              <a:t>Nodal Reports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>
                <a:solidFill>
                  <a:schemeClr val="bg1"/>
                </a:solidFill>
              </a:rPr>
              <a:t>Credit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>
                <a:solidFill>
                  <a:schemeClr val="bg1"/>
                </a:solidFill>
              </a:rPr>
              <a:t>Full Integration</a:t>
            </a:r>
          </a:p>
        </p:txBody>
      </p:sp>
      <p:sp>
        <p:nvSpPr>
          <p:cNvPr id="5126" name="Rectangle 3"/>
          <p:cNvSpPr txBox="1">
            <a:spLocks/>
          </p:cNvSpPr>
          <p:nvPr/>
        </p:nvSpPr>
        <p:spPr bwMode="auto">
          <a:xfrm>
            <a:off x="4168775" y="1752600"/>
            <a:ext cx="4975225" cy="417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14300" indent="-114300" eaLnBrk="1" hangingPunct="1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2000" b="1">
                <a:cs typeface="Arial" charset="0"/>
              </a:rPr>
              <a:t>Targeted Activities for June 2010</a:t>
            </a:r>
          </a:p>
          <a:p>
            <a:pPr lvl="1" indent="-2286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1900" b="1">
                <a:solidFill>
                  <a:srgbClr val="008000"/>
                </a:solidFill>
                <a:cs typeface="Arial" charset="0"/>
              </a:rPr>
              <a:t>Operational scenarios executed</a:t>
            </a:r>
          </a:p>
          <a:p>
            <a:pPr lvl="1" indent="-2286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1900" b="1">
                <a:solidFill>
                  <a:srgbClr val="008000"/>
                </a:solidFill>
                <a:cs typeface="Arial" charset="0"/>
              </a:rPr>
              <a:t>8hr LFC closed loop test executed</a:t>
            </a:r>
          </a:p>
          <a:p>
            <a:pPr lvl="1" indent="-2286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1900">
                <a:cs typeface="Arial" charset="0"/>
              </a:rPr>
              <a:t>ERCOT executes July Monthly CRR Auction</a:t>
            </a:r>
          </a:p>
          <a:p>
            <a:pPr lvl="1" indent="-2286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1900">
                <a:cs typeface="Arial" charset="0"/>
              </a:rPr>
              <a:t>DAM / DRUC Continues 5x / weekly</a:t>
            </a:r>
          </a:p>
          <a:p>
            <a:pPr lvl="1" indent="-228600" eaLnBrk="1" hangingPunct="1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1900">
                <a:cs typeface="Arial" charset="0"/>
              </a:rPr>
              <a:t>SASM executed as needed</a:t>
            </a:r>
          </a:p>
          <a:p>
            <a:pPr lvl="1" indent="-228600" eaLnBrk="1" hangingPunct="1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1900">
                <a:cs typeface="Arial" charset="0"/>
              </a:rPr>
              <a:t>ERCOT executes limited HRUC</a:t>
            </a:r>
          </a:p>
          <a:p>
            <a:pPr lvl="1" indent="-228600" eaLnBrk="1" hangingPunct="1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1900">
                <a:cs typeface="Arial" charset="0"/>
              </a:rPr>
              <a:t>Protocol timelines on a best effort basis </a:t>
            </a:r>
          </a:p>
          <a:p>
            <a:pPr lvl="1" indent="-228600" eaLnBrk="1" hangingPunct="1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en-US" sz="2000">
              <a:cs typeface="Arial" charset="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65113" y="685800"/>
            <a:ext cx="8650287" cy="835025"/>
            <a:chOff x="167" y="801"/>
            <a:chExt cx="4767" cy="526"/>
          </a:xfrm>
        </p:grpSpPr>
        <p:sp>
          <p:nvSpPr>
            <p:cNvPr id="37" name="AutoShape 5"/>
            <p:cNvSpPr>
              <a:spLocks noChangeArrowheads="1"/>
            </p:cNvSpPr>
            <p:nvPr/>
          </p:nvSpPr>
          <p:spPr bwMode="auto">
            <a:xfrm>
              <a:off x="167" y="801"/>
              <a:ext cx="735" cy="526"/>
            </a:xfrm>
            <a:prstGeom prst="homePlate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bg1"/>
                  </a:solidFill>
                </a:rPr>
                <a:t>Jan</a:t>
              </a:r>
            </a:p>
          </p:txBody>
        </p:sp>
        <p:sp>
          <p:nvSpPr>
            <p:cNvPr id="38" name="AutoShape 6"/>
            <p:cNvSpPr>
              <a:spLocks noChangeArrowheads="1"/>
            </p:cNvSpPr>
            <p:nvPr/>
          </p:nvSpPr>
          <p:spPr bwMode="auto">
            <a:xfrm>
              <a:off x="743" y="801"/>
              <a:ext cx="737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>
                  <a:solidFill>
                    <a:schemeClr val="bg1"/>
                  </a:solidFill>
                </a:rPr>
                <a:t>Feb</a:t>
              </a:r>
            </a:p>
          </p:txBody>
        </p:sp>
        <p:sp>
          <p:nvSpPr>
            <p:cNvPr id="14348" name="AutoShape 7"/>
            <p:cNvSpPr>
              <a:spLocks noChangeArrowheads="1"/>
            </p:cNvSpPr>
            <p:nvPr/>
          </p:nvSpPr>
          <p:spPr bwMode="auto">
            <a:xfrm>
              <a:off x="1319" y="801"/>
              <a:ext cx="735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>
                  <a:solidFill>
                    <a:schemeClr val="bg1"/>
                  </a:solidFill>
                </a:rPr>
                <a:t>Mar</a:t>
              </a:r>
            </a:p>
          </p:txBody>
        </p:sp>
        <p:sp>
          <p:nvSpPr>
            <p:cNvPr id="40" name="AutoShape 8"/>
            <p:cNvSpPr>
              <a:spLocks noChangeArrowheads="1"/>
            </p:cNvSpPr>
            <p:nvPr/>
          </p:nvSpPr>
          <p:spPr bwMode="auto">
            <a:xfrm>
              <a:off x="1895" y="801"/>
              <a:ext cx="735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bg1"/>
                  </a:solidFill>
                </a:rPr>
                <a:t>Apr</a:t>
              </a:r>
            </a:p>
          </p:txBody>
        </p:sp>
        <p:sp>
          <p:nvSpPr>
            <p:cNvPr id="16396" name="AutoShape 9"/>
            <p:cNvSpPr>
              <a:spLocks noChangeArrowheads="1"/>
            </p:cNvSpPr>
            <p:nvPr/>
          </p:nvSpPr>
          <p:spPr bwMode="auto">
            <a:xfrm>
              <a:off x="2471" y="801"/>
              <a:ext cx="735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bg1"/>
                  </a:solidFill>
                </a:rPr>
                <a:t>May</a:t>
              </a:r>
            </a:p>
          </p:txBody>
        </p:sp>
        <p:sp>
          <p:nvSpPr>
            <p:cNvPr id="5133" name="AutoShape 10"/>
            <p:cNvSpPr>
              <a:spLocks noChangeArrowheads="1"/>
            </p:cNvSpPr>
            <p:nvPr/>
          </p:nvSpPr>
          <p:spPr bwMode="auto">
            <a:xfrm>
              <a:off x="3047" y="801"/>
              <a:ext cx="735" cy="526"/>
            </a:xfrm>
            <a:prstGeom prst="chevron">
              <a:avLst>
                <a:gd name="adj" fmla="val 34933"/>
              </a:avLst>
            </a:prstGeom>
            <a:solidFill>
              <a:srgbClr val="00206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000">
                  <a:solidFill>
                    <a:schemeClr val="bg1"/>
                  </a:solidFill>
                </a:rPr>
                <a:t>June</a:t>
              </a:r>
            </a:p>
          </p:txBody>
        </p:sp>
        <p:sp>
          <p:nvSpPr>
            <p:cNvPr id="43" name="AutoShape 11"/>
            <p:cNvSpPr>
              <a:spLocks noChangeArrowheads="1"/>
            </p:cNvSpPr>
            <p:nvPr/>
          </p:nvSpPr>
          <p:spPr bwMode="auto">
            <a:xfrm>
              <a:off x="3623" y="801"/>
              <a:ext cx="737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>
                  <a:solidFill>
                    <a:schemeClr val="bg1"/>
                  </a:solidFill>
                </a:rPr>
                <a:t>July</a:t>
              </a:r>
            </a:p>
          </p:txBody>
        </p:sp>
        <p:sp>
          <p:nvSpPr>
            <p:cNvPr id="44" name="AutoShape 12"/>
            <p:cNvSpPr>
              <a:spLocks noChangeArrowheads="1"/>
            </p:cNvSpPr>
            <p:nvPr/>
          </p:nvSpPr>
          <p:spPr bwMode="auto">
            <a:xfrm>
              <a:off x="4199" y="801"/>
              <a:ext cx="735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>
                  <a:solidFill>
                    <a:schemeClr val="bg1"/>
                  </a:solidFill>
                </a:rPr>
                <a:t>Aug</a:t>
              </a:r>
            </a:p>
          </p:txBody>
        </p:sp>
      </p:grpSp>
      <p:sp>
        <p:nvSpPr>
          <p:cNvPr id="16" name="Footer Placeholder 15"/>
          <p:cNvSpPr>
            <a:spLocks noGrp="1"/>
          </p:cNvSpPr>
          <p:nvPr>
            <p:ph type="ftr" sz="quarter" idx="10"/>
          </p:nvPr>
        </p:nvSpPr>
        <p:spPr>
          <a:xfrm>
            <a:off x="6172200" y="6477000"/>
            <a:ext cx="2743200" cy="425450"/>
          </a:xfrm>
        </p:spPr>
        <p:txBody>
          <a:bodyPr/>
          <a:lstStyle/>
          <a:p>
            <a:pPr>
              <a:defRPr/>
            </a:pPr>
            <a:r>
              <a:rPr lang="en-US" sz="1200" dirty="0" smtClean="0"/>
              <a:t>Technical Advisory Committee</a:t>
            </a:r>
            <a:endParaRPr lang="en-US" sz="1200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pPr>
              <a:defRPr/>
            </a:pPr>
            <a:r>
              <a:rPr lang="en-US" sz="2000" kern="1200" dirty="0" smtClean="0"/>
              <a:t>120 Day Outlook : </a:t>
            </a:r>
            <a:r>
              <a:rPr lang="en-US" dirty="0" smtClean="0"/>
              <a:t>July Market Activities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254000" y="1524000"/>
            <a:ext cx="3697288" cy="4800600"/>
          </a:xfrm>
          <a:prstGeom prst="roundRect">
            <a:avLst>
              <a:gd name="adj" fmla="val 3497"/>
            </a:avLst>
          </a:prstGeom>
          <a:solidFill>
            <a:srgbClr val="003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148" name="Text Box 14"/>
          <p:cNvSpPr txBox="1">
            <a:spLocks noChangeArrowheads="1"/>
          </p:cNvSpPr>
          <p:nvPr/>
        </p:nvSpPr>
        <p:spPr bwMode="auto">
          <a:xfrm>
            <a:off x="265113" y="1524000"/>
            <a:ext cx="3686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Functional Area</a:t>
            </a:r>
          </a:p>
        </p:txBody>
      </p:sp>
      <p:sp>
        <p:nvSpPr>
          <p:cNvPr id="6149" name="Text Box 15"/>
          <p:cNvSpPr txBox="1">
            <a:spLocks noChangeArrowheads="1"/>
          </p:cNvSpPr>
          <p:nvPr/>
        </p:nvSpPr>
        <p:spPr bwMode="auto">
          <a:xfrm>
            <a:off x="265113" y="1828800"/>
            <a:ext cx="3686175" cy="455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>
                <a:solidFill>
                  <a:schemeClr val="bg1"/>
                </a:solidFill>
              </a:rPr>
              <a:t>Real-Time Market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>
                <a:solidFill>
                  <a:schemeClr val="bg1"/>
                </a:solidFill>
              </a:rPr>
              <a:t>Congestion Revenue Rights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>
                <a:solidFill>
                  <a:schemeClr val="bg1"/>
                </a:solidFill>
              </a:rPr>
              <a:t>Day-Ahead Market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>
                <a:solidFill>
                  <a:schemeClr val="bg1"/>
                </a:solidFill>
              </a:rPr>
              <a:t>Reliability Unit Commitment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>
                <a:solidFill>
                  <a:schemeClr val="bg1"/>
                </a:solidFill>
              </a:rPr>
              <a:t>Outage Scheduler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>
                <a:solidFill>
                  <a:schemeClr val="bg1"/>
                </a:solidFill>
              </a:rPr>
              <a:t>COMS/Settlements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>
                <a:solidFill>
                  <a:schemeClr val="bg1"/>
                </a:solidFill>
              </a:rPr>
              <a:t>Network Modeling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>
                <a:solidFill>
                  <a:schemeClr val="bg1"/>
                </a:solidFill>
              </a:rPr>
              <a:t>Nodal Reports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>
                <a:solidFill>
                  <a:schemeClr val="bg1"/>
                </a:solidFill>
              </a:rPr>
              <a:t>Credit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>
                <a:solidFill>
                  <a:schemeClr val="bg1"/>
                </a:solidFill>
              </a:rPr>
              <a:t>Full Integration</a:t>
            </a:r>
          </a:p>
        </p:txBody>
      </p:sp>
      <p:sp>
        <p:nvSpPr>
          <p:cNvPr id="6150" name="Rectangle 3"/>
          <p:cNvSpPr txBox="1">
            <a:spLocks/>
          </p:cNvSpPr>
          <p:nvPr/>
        </p:nvSpPr>
        <p:spPr bwMode="auto">
          <a:xfrm>
            <a:off x="4168775" y="1752600"/>
            <a:ext cx="4975225" cy="417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14300" indent="-114300" eaLnBrk="1" hangingPunct="1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2000" b="1">
                <a:cs typeface="Arial" charset="0"/>
              </a:rPr>
              <a:t>Targeted Activities for July 2010</a:t>
            </a:r>
          </a:p>
          <a:p>
            <a:pPr lvl="1" indent="-2286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1900" b="1">
                <a:solidFill>
                  <a:srgbClr val="008000"/>
                </a:solidFill>
                <a:cs typeface="Arial" charset="0"/>
              </a:rPr>
              <a:t>Exercise ‘Normal State’ processes and procedures, including weekends</a:t>
            </a:r>
          </a:p>
          <a:p>
            <a:pPr lvl="1" indent="-2286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1900" b="1">
                <a:solidFill>
                  <a:srgbClr val="008000"/>
                </a:solidFill>
                <a:cs typeface="Arial" charset="0"/>
              </a:rPr>
              <a:t>48hr LFC closed loop test executed</a:t>
            </a:r>
          </a:p>
          <a:p>
            <a:pPr lvl="1" indent="-2286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1900" b="1">
                <a:solidFill>
                  <a:srgbClr val="008000"/>
                </a:solidFill>
                <a:cs typeface="Arial" charset="0"/>
              </a:rPr>
              <a:t>DAM / DRUC executes 7x / weekly for two weeks</a:t>
            </a:r>
          </a:p>
          <a:p>
            <a:pPr lvl="1" indent="-2286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1900" b="1">
                <a:solidFill>
                  <a:srgbClr val="008000"/>
                </a:solidFill>
                <a:cs typeface="Arial" charset="0"/>
              </a:rPr>
              <a:t>ERCOT executes HRUC 7x24 during 7 day weeks</a:t>
            </a:r>
          </a:p>
          <a:p>
            <a:pPr lvl="1" indent="-2286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1900" b="1">
                <a:solidFill>
                  <a:srgbClr val="008000"/>
                </a:solidFill>
                <a:cs typeface="Arial" charset="0"/>
              </a:rPr>
              <a:t>Protocol timelines during 7 day weeks</a:t>
            </a:r>
          </a:p>
          <a:p>
            <a:pPr lvl="1" indent="-2286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1900">
                <a:cs typeface="Arial" charset="0"/>
              </a:rPr>
              <a:t>ERCOT executes August Monthly CRR Auction</a:t>
            </a:r>
          </a:p>
          <a:p>
            <a:pPr lvl="1" indent="-228600" eaLnBrk="1" hangingPunct="1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1900">
                <a:cs typeface="Arial" charset="0"/>
              </a:rPr>
              <a:t>SASM executed as needed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65113" y="685800"/>
            <a:ext cx="8650287" cy="835025"/>
            <a:chOff x="167" y="801"/>
            <a:chExt cx="4767" cy="526"/>
          </a:xfrm>
        </p:grpSpPr>
        <p:sp>
          <p:nvSpPr>
            <p:cNvPr id="37" name="AutoShape 5"/>
            <p:cNvSpPr>
              <a:spLocks noChangeArrowheads="1"/>
            </p:cNvSpPr>
            <p:nvPr/>
          </p:nvSpPr>
          <p:spPr bwMode="auto">
            <a:xfrm>
              <a:off x="167" y="801"/>
              <a:ext cx="735" cy="526"/>
            </a:xfrm>
            <a:prstGeom prst="homePlate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bg1"/>
                  </a:solidFill>
                </a:rPr>
                <a:t>Jan</a:t>
              </a:r>
            </a:p>
          </p:txBody>
        </p:sp>
        <p:sp>
          <p:nvSpPr>
            <p:cNvPr id="38" name="AutoShape 6"/>
            <p:cNvSpPr>
              <a:spLocks noChangeArrowheads="1"/>
            </p:cNvSpPr>
            <p:nvPr/>
          </p:nvSpPr>
          <p:spPr bwMode="auto">
            <a:xfrm>
              <a:off x="743" y="801"/>
              <a:ext cx="737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>
                  <a:solidFill>
                    <a:schemeClr val="bg1"/>
                  </a:solidFill>
                </a:rPr>
                <a:t>Feb</a:t>
              </a:r>
            </a:p>
          </p:txBody>
        </p:sp>
        <p:sp>
          <p:nvSpPr>
            <p:cNvPr id="14348" name="AutoShape 7"/>
            <p:cNvSpPr>
              <a:spLocks noChangeArrowheads="1"/>
            </p:cNvSpPr>
            <p:nvPr/>
          </p:nvSpPr>
          <p:spPr bwMode="auto">
            <a:xfrm>
              <a:off x="1319" y="801"/>
              <a:ext cx="735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>
                  <a:solidFill>
                    <a:schemeClr val="bg1"/>
                  </a:solidFill>
                </a:rPr>
                <a:t>Mar</a:t>
              </a:r>
            </a:p>
          </p:txBody>
        </p:sp>
        <p:sp>
          <p:nvSpPr>
            <p:cNvPr id="40" name="AutoShape 8"/>
            <p:cNvSpPr>
              <a:spLocks noChangeArrowheads="1"/>
            </p:cNvSpPr>
            <p:nvPr/>
          </p:nvSpPr>
          <p:spPr bwMode="auto">
            <a:xfrm>
              <a:off x="1895" y="801"/>
              <a:ext cx="735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bg1"/>
                  </a:solidFill>
                </a:rPr>
                <a:t>Apr</a:t>
              </a:r>
            </a:p>
          </p:txBody>
        </p:sp>
        <p:sp>
          <p:nvSpPr>
            <p:cNvPr id="16396" name="AutoShape 9"/>
            <p:cNvSpPr>
              <a:spLocks noChangeArrowheads="1"/>
            </p:cNvSpPr>
            <p:nvPr/>
          </p:nvSpPr>
          <p:spPr bwMode="auto">
            <a:xfrm>
              <a:off x="2471" y="801"/>
              <a:ext cx="735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bg1"/>
                  </a:solidFill>
                </a:rPr>
                <a:t>May</a:t>
              </a:r>
            </a:p>
          </p:txBody>
        </p:sp>
        <p:sp>
          <p:nvSpPr>
            <p:cNvPr id="42" name="AutoShape 10"/>
            <p:cNvSpPr>
              <a:spLocks noChangeArrowheads="1"/>
            </p:cNvSpPr>
            <p:nvPr/>
          </p:nvSpPr>
          <p:spPr bwMode="auto">
            <a:xfrm>
              <a:off x="3047" y="801"/>
              <a:ext cx="735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bg1"/>
                  </a:solidFill>
                </a:rPr>
                <a:t>June</a:t>
              </a:r>
            </a:p>
          </p:txBody>
        </p:sp>
        <p:sp>
          <p:nvSpPr>
            <p:cNvPr id="6158" name="AutoShape 11"/>
            <p:cNvSpPr>
              <a:spLocks noChangeArrowheads="1"/>
            </p:cNvSpPr>
            <p:nvPr/>
          </p:nvSpPr>
          <p:spPr bwMode="auto">
            <a:xfrm>
              <a:off x="3623" y="801"/>
              <a:ext cx="737" cy="526"/>
            </a:xfrm>
            <a:prstGeom prst="chevron">
              <a:avLst>
                <a:gd name="adj" fmla="val 34931"/>
              </a:avLst>
            </a:prstGeom>
            <a:solidFill>
              <a:srgbClr val="00206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000">
                  <a:solidFill>
                    <a:schemeClr val="bg1"/>
                  </a:solidFill>
                </a:rPr>
                <a:t>July</a:t>
              </a:r>
            </a:p>
          </p:txBody>
        </p:sp>
        <p:sp>
          <p:nvSpPr>
            <p:cNvPr id="44" name="AutoShape 12"/>
            <p:cNvSpPr>
              <a:spLocks noChangeArrowheads="1"/>
            </p:cNvSpPr>
            <p:nvPr/>
          </p:nvSpPr>
          <p:spPr bwMode="auto">
            <a:xfrm>
              <a:off x="4199" y="801"/>
              <a:ext cx="735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>
                  <a:solidFill>
                    <a:schemeClr val="bg1"/>
                  </a:solidFill>
                </a:rPr>
                <a:t>Aug</a:t>
              </a:r>
            </a:p>
          </p:txBody>
        </p:sp>
      </p:grpSp>
      <p:sp>
        <p:nvSpPr>
          <p:cNvPr id="17" name="Date Placeholder 1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6400800" y="6457950"/>
            <a:ext cx="25146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Technical Advisory Committee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pPr algn="ctr" eaLnBrk="1" hangingPunct="1"/>
            <a:r>
              <a:rPr lang="en-US" sz="3600" dirty="0" smtClean="0">
                <a:solidFill>
                  <a:srgbClr val="FF0000"/>
                </a:solidFill>
              </a:rPr>
              <a:t>180</a:t>
            </a:r>
            <a:r>
              <a:rPr lang="en-US" sz="3600" dirty="0" smtClean="0"/>
              <a:t> Days to Go-Live</a:t>
            </a:r>
          </a:p>
        </p:txBody>
      </p:sp>
      <p:sp>
        <p:nvSpPr>
          <p:cNvPr id="1843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400" y="6457950"/>
            <a:ext cx="2895600" cy="457200"/>
          </a:xfrm>
          <a:noFill/>
        </p:spPr>
        <p:txBody>
          <a:bodyPr/>
          <a:lstStyle/>
          <a:p>
            <a:r>
              <a:rPr lang="en-US" smtClean="0"/>
              <a:t>Technical Advisory Committee</a:t>
            </a:r>
            <a:endParaRPr lang="en-US" dirty="0" smtClean="0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3 June 2010</a:t>
            </a:r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0" y="6858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Market Trials has been running for 16 weeks </a:t>
            </a:r>
          </a:p>
          <a:p>
            <a:pPr algn="ctr"/>
            <a:r>
              <a:rPr lang="en-US" sz="2000" b="1" dirty="0" smtClean="0"/>
              <a:t>Market Quality Testing and Operational Readiness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0" y="1143000"/>
            <a:ext cx="87630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5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600" b="1" u="sng" kern="0" dirty="0" smtClean="0"/>
              <a:t>Upcoming Milestones for Market Trials: </a:t>
            </a:r>
            <a:endParaRPr lang="en-US" sz="1400" dirty="0" smtClean="0">
              <a:latin typeface="+mn-lt"/>
            </a:endParaRPr>
          </a:p>
          <a:p>
            <a:pPr marL="342900" lvl="1" indent="-342900" eaLnBrk="0" hangingPunct="0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en-US" sz="1400" dirty="0" smtClean="0"/>
              <a:t>Closed Loop LFC</a:t>
            </a:r>
          </a:p>
          <a:p>
            <a:pPr marL="800100" lvl="2" indent="-342900" eaLnBrk="0" hangingPunct="0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en-US" sz="1200" dirty="0" smtClean="0">
                <a:latin typeface="+mn-lt"/>
              </a:rPr>
              <a:t>8 hour will occur in mid June</a:t>
            </a:r>
          </a:p>
          <a:p>
            <a:pPr marL="342900" lvl="1" indent="-342900" eaLnBrk="0" hangingPunct="0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en-US" sz="1400" dirty="0" smtClean="0">
                <a:latin typeface="+mn-lt"/>
              </a:rPr>
              <a:t>Reporting support for DAM/RUC/SASM continues to be upgraded</a:t>
            </a:r>
          </a:p>
          <a:p>
            <a:pPr marL="342900" lvl="1" indent="-342900" eaLnBrk="0" hangingPunct="0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en-US" sz="1400" dirty="0" smtClean="0">
                <a:latin typeface="+mn-lt"/>
              </a:rPr>
              <a:t>CMM Module for NPRR 206</a:t>
            </a:r>
          </a:p>
          <a:p>
            <a:pPr marL="342900" lvl="1" indent="-342900" eaLnBrk="0" hangingPunct="0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en-US" sz="1400" dirty="0" smtClean="0">
                <a:latin typeface="+mn-lt"/>
              </a:rPr>
              <a:t>168 HR Test</a:t>
            </a:r>
          </a:p>
          <a:p>
            <a:pPr marL="342900" lvl="1" indent="-342900" eaLnBrk="0" hangingPunct="0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en-US" sz="1400" dirty="0" smtClean="0"/>
              <a:t>System Cut-Over</a:t>
            </a:r>
          </a:p>
          <a:p>
            <a:pPr marL="342900" lvl="1" indent="-342900" eaLnBrk="0" hangingPunct="0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en-US" sz="1400" dirty="0" smtClean="0"/>
              <a:t>Go-Live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pPr>
              <a:defRPr/>
            </a:pPr>
            <a:r>
              <a:rPr lang="en-US" sz="2000" kern="1200" dirty="0" smtClean="0"/>
              <a:t>120 Day Outlook : </a:t>
            </a:r>
            <a:r>
              <a:rPr lang="en-US" dirty="0" smtClean="0"/>
              <a:t>August Market Activities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254000" y="1524000"/>
            <a:ext cx="3697288" cy="4800600"/>
          </a:xfrm>
          <a:prstGeom prst="roundRect">
            <a:avLst>
              <a:gd name="adj" fmla="val 3497"/>
            </a:avLst>
          </a:prstGeom>
          <a:solidFill>
            <a:srgbClr val="003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172" name="Text Box 14"/>
          <p:cNvSpPr txBox="1">
            <a:spLocks noChangeArrowheads="1"/>
          </p:cNvSpPr>
          <p:nvPr/>
        </p:nvSpPr>
        <p:spPr bwMode="auto">
          <a:xfrm>
            <a:off x="265113" y="1524000"/>
            <a:ext cx="3686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Functional Area</a:t>
            </a:r>
          </a:p>
        </p:txBody>
      </p:sp>
      <p:sp>
        <p:nvSpPr>
          <p:cNvPr id="7173" name="Text Box 15"/>
          <p:cNvSpPr txBox="1">
            <a:spLocks noChangeArrowheads="1"/>
          </p:cNvSpPr>
          <p:nvPr/>
        </p:nvSpPr>
        <p:spPr bwMode="auto">
          <a:xfrm>
            <a:off x="265113" y="1828800"/>
            <a:ext cx="3686175" cy="455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>
                <a:solidFill>
                  <a:schemeClr val="bg1"/>
                </a:solidFill>
              </a:rPr>
              <a:t>Real-Time Market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>
                <a:solidFill>
                  <a:schemeClr val="bg1"/>
                </a:solidFill>
              </a:rPr>
              <a:t>Congestion Revenue Rights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>
                <a:solidFill>
                  <a:schemeClr val="bg1"/>
                </a:solidFill>
              </a:rPr>
              <a:t>Day-Ahead Market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>
                <a:solidFill>
                  <a:schemeClr val="bg1"/>
                </a:solidFill>
              </a:rPr>
              <a:t>Reliability Unit Commitment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>
                <a:solidFill>
                  <a:schemeClr val="bg1"/>
                </a:solidFill>
              </a:rPr>
              <a:t>Outage Scheduler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>
                <a:solidFill>
                  <a:schemeClr val="bg1"/>
                </a:solidFill>
              </a:rPr>
              <a:t>COMS/Settlements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>
                <a:solidFill>
                  <a:schemeClr val="bg1"/>
                </a:solidFill>
              </a:rPr>
              <a:t>Network Modeling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>
                <a:solidFill>
                  <a:schemeClr val="bg1"/>
                </a:solidFill>
              </a:rPr>
              <a:t>Nodal Reports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>
                <a:solidFill>
                  <a:schemeClr val="bg1"/>
                </a:solidFill>
              </a:rPr>
              <a:t>Credit</a:t>
            </a:r>
          </a:p>
          <a:p>
            <a:pPr marL="282575" indent="-282575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000">
                <a:solidFill>
                  <a:schemeClr val="bg1"/>
                </a:solidFill>
              </a:rPr>
              <a:t>Full Integration</a:t>
            </a:r>
          </a:p>
        </p:txBody>
      </p:sp>
      <p:sp>
        <p:nvSpPr>
          <p:cNvPr id="7174" name="Rectangle 3"/>
          <p:cNvSpPr txBox="1">
            <a:spLocks/>
          </p:cNvSpPr>
          <p:nvPr/>
        </p:nvSpPr>
        <p:spPr bwMode="auto">
          <a:xfrm>
            <a:off x="4168775" y="1752600"/>
            <a:ext cx="4975225" cy="417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14300" indent="-114300" eaLnBrk="1" hangingPunct="1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2000" b="1">
                <a:cs typeface="Arial" charset="0"/>
              </a:rPr>
              <a:t>Targeted Activities for August 2010</a:t>
            </a:r>
          </a:p>
          <a:p>
            <a:pPr lvl="1" indent="-2286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1900" b="1">
                <a:solidFill>
                  <a:srgbClr val="008000"/>
                </a:solidFill>
                <a:cs typeface="Arial" charset="0"/>
              </a:rPr>
              <a:t>August is reserved for focusing on any issues or scenarios encountered in the first 3 months of Phase 5</a:t>
            </a:r>
          </a:p>
          <a:p>
            <a:pPr lvl="1" indent="-2286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1900">
                <a:cs typeface="Arial" charset="0"/>
              </a:rPr>
              <a:t>Real time submission continue</a:t>
            </a:r>
          </a:p>
          <a:p>
            <a:pPr lvl="1" indent="-2286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1900">
                <a:cs typeface="Arial" charset="0"/>
              </a:rPr>
              <a:t>ERCOT executes August Monthly CRR Auction</a:t>
            </a:r>
          </a:p>
          <a:p>
            <a:pPr lvl="1" indent="-228600" eaLnBrk="1" hangingPunct="1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1900">
                <a:cs typeface="Arial" charset="0"/>
              </a:rPr>
              <a:t>SASM executed as needed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65113" y="685800"/>
            <a:ext cx="8650287" cy="835025"/>
            <a:chOff x="167" y="801"/>
            <a:chExt cx="4767" cy="526"/>
          </a:xfrm>
        </p:grpSpPr>
        <p:sp>
          <p:nvSpPr>
            <p:cNvPr id="37" name="AutoShape 5"/>
            <p:cNvSpPr>
              <a:spLocks noChangeArrowheads="1"/>
            </p:cNvSpPr>
            <p:nvPr/>
          </p:nvSpPr>
          <p:spPr bwMode="auto">
            <a:xfrm>
              <a:off x="167" y="801"/>
              <a:ext cx="735" cy="526"/>
            </a:xfrm>
            <a:prstGeom prst="homePlate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bg1"/>
                  </a:solidFill>
                </a:rPr>
                <a:t>Jan</a:t>
              </a:r>
            </a:p>
          </p:txBody>
        </p:sp>
        <p:sp>
          <p:nvSpPr>
            <p:cNvPr id="38" name="AutoShape 6"/>
            <p:cNvSpPr>
              <a:spLocks noChangeArrowheads="1"/>
            </p:cNvSpPr>
            <p:nvPr/>
          </p:nvSpPr>
          <p:spPr bwMode="auto">
            <a:xfrm>
              <a:off x="743" y="801"/>
              <a:ext cx="737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>
                  <a:solidFill>
                    <a:schemeClr val="bg1"/>
                  </a:solidFill>
                </a:rPr>
                <a:t>Feb</a:t>
              </a:r>
            </a:p>
          </p:txBody>
        </p:sp>
        <p:sp>
          <p:nvSpPr>
            <p:cNvPr id="14348" name="AutoShape 7"/>
            <p:cNvSpPr>
              <a:spLocks noChangeArrowheads="1"/>
            </p:cNvSpPr>
            <p:nvPr/>
          </p:nvSpPr>
          <p:spPr bwMode="auto">
            <a:xfrm>
              <a:off x="1319" y="801"/>
              <a:ext cx="735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>
                  <a:solidFill>
                    <a:schemeClr val="bg1"/>
                  </a:solidFill>
                </a:rPr>
                <a:t>Mar</a:t>
              </a:r>
            </a:p>
          </p:txBody>
        </p:sp>
        <p:sp>
          <p:nvSpPr>
            <p:cNvPr id="40" name="AutoShape 8"/>
            <p:cNvSpPr>
              <a:spLocks noChangeArrowheads="1"/>
            </p:cNvSpPr>
            <p:nvPr/>
          </p:nvSpPr>
          <p:spPr bwMode="auto">
            <a:xfrm>
              <a:off x="1895" y="801"/>
              <a:ext cx="735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bg1"/>
                  </a:solidFill>
                </a:rPr>
                <a:t>Apr</a:t>
              </a:r>
            </a:p>
          </p:txBody>
        </p:sp>
        <p:sp>
          <p:nvSpPr>
            <p:cNvPr id="16396" name="AutoShape 9"/>
            <p:cNvSpPr>
              <a:spLocks noChangeArrowheads="1"/>
            </p:cNvSpPr>
            <p:nvPr/>
          </p:nvSpPr>
          <p:spPr bwMode="auto">
            <a:xfrm>
              <a:off x="2471" y="801"/>
              <a:ext cx="735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bg1"/>
                  </a:solidFill>
                </a:rPr>
                <a:t>May</a:t>
              </a:r>
            </a:p>
          </p:txBody>
        </p:sp>
        <p:sp>
          <p:nvSpPr>
            <p:cNvPr id="42" name="AutoShape 10"/>
            <p:cNvSpPr>
              <a:spLocks noChangeArrowheads="1"/>
            </p:cNvSpPr>
            <p:nvPr/>
          </p:nvSpPr>
          <p:spPr bwMode="auto">
            <a:xfrm>
              <a:off x="3047" y="801"/>
              <a:ext cx="735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bg1"/>
                  </a:solidFill>
                </a:rPr>
                <a:t>June</a:t>
              </a:r>
            </a:p>
          </p:txBody>
        </p:sp>
        <p:sp>
          <p:nvSpPr>
            <p:cNvPr id="12302" name="AutoShape 11"/>
            <p:cNvSpPr>
              <a:spLocks noChangeArrowheads="1"/>
            </p:cNvSpPr>
            <p:nvPr/>
          </p:nvSpPr>
          <p:spPr bwMode="auto">
            <a:xfrm>
              <a:off x="3623" y="801"/>
              <a:ext cx="737" cy="526"/>
            </a:xfrm>
            <a:prstGeom prst="chevron">
              <a:avLst>
                <a:gd name="adj" fmla="val 34931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bg1"/>
                  </a:solidFill>
                </a:rPr>
                <a:t>July</a:t>
              </a:r>
            </a:p>
          </p:txBody>
        </p:sp>
        <p:sp>
          <p:nvSpPr>
            <p:cNvPr id="7183" name="AutoShape 12"/>
            <p:cNvSpPr>
              <a:spLocks noChangeArrowheads="1"/>
            </p:cNvSpPr>
            <p:nvPr/>
          </p:nvSpPr>
          <p:spPr bwMode="auto">
            <a:xfrm>
              <a:off x="4199" y="801"/>
              <a:ext cx="735" cy="526"/>
            </a:xfrm>
            <a:prstGeom prst="chevron">
              <a:avLst>
                <a:gd name="adj" fmla="val 34933"/>
              </a:avLst>
            </a:prstGeom>
            <a:solidFill>
              <a:srgbClr val="00206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000">
                  <a:solidFill>
                    <a:schemeClr val="bg1"/>
                  </a:solidFill>
                </a:rPr>
                <a:t>Aug</a:t>
              </a:r>
            </a:p>
          </p:txBody>
        </p:sp>
      </p:grpSp>
      <p:sp>
        <p:nvSpPr>
          <p:cNvPr id="16" name="Footer Placeholder 15"/>
          <p:cNvSpPr>
            <a:spLocks noGrp="1"/>
          </p:cNvSpPr>
          <p:nvPr>
            <p:ph type="ftr" sz="quarter" idx="10"/>
          </p:nvPr>
        </p:nvSpPr>
        <p:spPr>
          <a:xfrm>
            <a:off x="6019800" y="6477000"/>
            <a:ext cx="2743200" cy="425450"/>
          </a:xfrm>
        </p:spPr>
        <p:txBody>
          <a:bodyPr/>
          <a:lstStyle/>
          <a:p>
            <a:pPr>
              <a:defRPr/>
            </a:pPr>
            <a:r>
              <a:rPr lang="en-US" sz="1200" dirty="0" smtClean="0"/>
              <a:t>Technical Advisory Committee</a:t>
            </a:r>
            <a:endParaRPr lang="en-US" sz="1200" dirty="0"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June 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r>
              <a:rPr lang="en-US" dirty="0" smtClean="0"/>
              <a:t>Integrated Nodal Timeline – Go-Live December 1</a:t>
            </a:r>
            <a:r>
              <a:rPr lang="en-US" baseline="30000" dirty="0" smtClean="0"/>
              <a:t>st</a:t>
            </a:r>
            <a:r>
              <a:rPr lang="en-US" dirty="0" smtClean="0"/>
              <a:t>, 2010</a:t>
            </a:r>
          </a:p>
        </p:txBody>
      </p:sp>
      <p:sp>
        <p:nvSpPr>
          <p:cNvPr id="819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172200" y="6457950"/>
            <a:ext cx="2590800" cy="457200"/>
          </a:xfrm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Technical Advisory Committee</a:t>
            </a:r>
            <a:endParaRPr lang="en-US" dirty="0">
              <a:latin typeface="Arial" charset="0"/>
            </a:endParaRPr>
          </a:p>
        </p:txBody>
      </p:sp>
      <p:sp>
        <p:nvSpPr>
          <p:cNvPr id="8196" name="Date Placeholder 3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3 June 2010</a:t>
            </a:r>
            <a:endParaRPr lang="en-US" dirty="0">
              <a:latin typeface="Arial" charset="0"/>
            </a:endParaRPr>
          </a:p>
        </p:txBody>
      </p:sp>
      <p:pic>
        <p:nvPicPr>
          <p:cNvPr id="1167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61999"/>
            <a:ext cx="9144000" cy="5534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r>
              <a:rPr lang="en-US" dirty="0" smtClean="0"/>
              <a:t>2010 Market Trials Timeline – Go-Live December 1</a:t>
            </a:r>
            <a:r>
              <a:rPr lang="en-US" baseline="30000" dirty="0" smtClean="0"/>
              <a:t>st</a:t>
            </a:r>
            <a:r>
              <a:rPr lang="en-US" dirty="0" smtClean="0"/>
              <a:t>, 2010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096000" y="6457950"/>
            <a:ext cx="2667000" cy="457200"/>
          </a:xfrm>
        </p:spPr>
        <p:txBody>
          <a:bodyPr/>
          <a:lstStyle/>
          <a:p>
            <a:pPr>
              <a:defRPr/>
            </a:pPr>
            <a:r>
              <a:rPr lang="en-US" smtClean="0"/>
              <a:t>Technical Advisory Committee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June 2010</a:t>
            </a:r>
            <a:endParaRPr lang="en-US" dirty="0"/>
          </a:p>
        </p:txBody>
      </p:sp>
      <p:pic>
        <p:nvPicPr>
          <p:cNvPr id="1177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711200"/>
            <a:ext cx="9151286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990600"/>
            <a:ext cx="4648200" cy="262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pPr algn="ctr" eaLnBrk="1" hangingPunct="1"/>
            <a:r>
              <a:rPr lang="en-US" sz="3600" dirty="0" smtClean="0">
                <a:solidFill>
                  <a:srgbClr val="FF0000"/>
                </a:solidFill>
              </a:rPr>
              <a:t>180</a:t>
            </a:r>
            <a:r>
              <a:rPr lang="en-US" sz="3600" dirty="0" smtClean="0"/>
              <a:t> Days to Go-Live</a:t>
            </a:r>
          </a:p>
        </p:txBody>
      </p:sp>
      <p:sp>
        <p:nvSpPr>
          <p:cNvPr id="1843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400" y="6457950"/>
            <a:ext cx="2895600" cy="457200"/>
          </a:xfrm>
          <a:noFill/>
        </p:spPr>
        <p:txBody>
          <a:bodyPr/>
          <a:lstStyle/>
          <a:p>
            <a:r>
              <a:rPr lang="en-US" smtClean="0"/>
              <a:t>Technical Advisory Committee</a:t>
            </a:r>
            <a:endParaRPr lang="en-US" dirty="0" smtClean="0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3 June 2010</a:t>
            </a: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0" y="6858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DAM Summary</a:t>
            </a:r>
          </a:p>
        </p:txBody>
      </p:sp>
      <p:graphicFrame>
        <p:nvGraphicFramePr>
          <p:cNvPr id="13" name="Chart 12"/>
          <p:cNvGraphicFramePr/>
          <p:nvPr/>
        </p:nvGraphicFramePr>
        <p:xfrm>
          <a:off x="1600200" y="3657600"/>
          <a:ext cx="6248400" cy="2667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4" name="Chart 13"/>
          <p:cNvGraphicFramePr/>
          <p:nvPr/>
        </p:nvGraphicFramePr>
        <p:xfrm>
          <a:off x="0" y="9144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Picture 9" descr="skyscraper.png"/>
          <p:cNvPicPr>
            <a:picLocks noChangeAspect="1"/>
          </p:cNvPicPr>
          <p:nvPr/>
        </p:nvPicPr>
        <p:blipFill>
          <a:blip r:embed="rId2" cstate="print"/>
          <a:srcRect r="28030" b="50455"/>
          <a:stretch>
            <a:fillRect/>
          </a:stretch>
        </p:blipFill>
        <p:spPr bwMode="auto">
          <a:xfrm>
            <a:off x="0" y="533400"/>
            <a:ext cx="2286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" name="Right Arrow 89"/>
          <p:cNvSpPr/>
          <p:nvPr/>
        </p:nvSpPr>
        <p:spPr>
          <a:xfrm rot="16200000">
            <a:off x="6286500" y="3009900"/>
            <a:ext cx="5029200" cy="533400"/>
          </a:xfrm>
          <a:prstGeom prst="rightArrow">
            <a:avLst/>
          </a:prstGeom>
          <a:solidFill>
            <a:srgbClr val="BBE0E3">
              <a:alpha val="20000"/>
            </a:srgbClr>
          </a:solidFill>
          <a:ln>
            <a:solidFill>
              <a:srgbClr val="D9D9D9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9" name="Right Arrow 88"/>
          <p:cNvSpPr/>
          <p:nvPr/>
        </p:nvSpPr>
        <p:spPr>
          <a:xfrm rot="16200000">
            <a:off x="5676898" y="3009900"/>
            <a:ext cx="5029200" cy="533400"/>
          </a:xfrm>
          <a:prstGeom prst="rightArrow">
            <a:avLst/>
          </a:prstGeom>
          <a:solidFill>
            <a:srgbClr val="BBE0E3">
              <a:alpha val="20000"/>
            </a:srgbClr>
          </a:solidFill>
          <a:ln>
            <a:solidFill>
              <a:srgbClr val="D9D9D9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7" name="Right Arrow 86"/>
          <p:cNvSpPr/>
          <p:nvPr/>
        </p:nvSpPr>
        <p:spPr>
          <a:xfrm rot="16200000">
            <a:off x="4991100" y="3009900"/>
            <a:ext cx="5029200" cy="533400"/>
          </a:xfrm>
          <a:prstGeom prst="rightArrow">
            <a:avLst/>
          </a:prstGeom>
          <a:solidFill>
            <a:srgbClr val="BBE0E3">
              <a:alpha val="20000"/>
            </a:srgbClr>
          </a:solidFill>
          <a:ln>
            <a:solidFill>
              <a:srgbClr val="D9D9D9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6" name="Right Arrow 85"/>
          <p:cNvSpPr/>
          <p:nvPr/>
        </p:nvSpPr>
        <p:spPr>
          <a:xfrm rot="16200000">
            <a:off x="4381498" y="3009900"/>
            <a:ext cx="5029200" cy="533400"/>
          </a:xfrm>
          <a:prstGeom prst="rightArrow">
            <a:avLst/>
          </a:prstGeom>
          <a:solidFill>
            <a:srgbClr val="BBE0E3">
              <a:alpha val="20000"/>
            </a:srgbClr>
          </a:solidFill>
          <a:ln>
            <a:solidFill>
              <a:srgbClr val="D9D9D9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0" name="Right Arrow 79"/>
          <p:cNvSpPr/>
          <p:nvPr/>
        </p:nvSpPr>
        <p:spPr>
          <a:xfrm rot="16200000">
            <a:off x="571500" y="3009900"/>
            <a:ext cx="5029200" cy="533400"/>
          </a:xfrm>
          <a:prstGeom prst="rightArrow">
            <a:avLst/>
          </a:prstGeom>
          <a:solidFill>
            <a:srgbClr val="BBE0E3">
              <a:alpha val="20000"/>
            </a:srgbClr>
          </a:solidFill>
          <a:ln>
            <a:solidFill>
              <a:srgbClr val="D9D9D9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1" name="Right Arrow 80"/>
          <p:cNvSpPr/>
          <p:nvPr/>
        </p:nvSpPr>
        <p:spPr>
          <a:xfrm rot="16200000">
            <a:off x="3009901" y="3009900"/>
            <a:ext cx="5029200" cy="533400"/>
          </a:xfrm>
          <a:prstGeom prst="rightArrow">
            <a:avLst/>
          </a:prstGeom>
          <a:solidFill>
            <a:srgbClr val="BBE0E3">
              <a:alpha val="20000"/>
            </a:srgbClr>
          </a:solidFill>
          <a:ln>
            <a:solidFill>
              <a:srgbClr val="D9D9D9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2" name="Right Arrow 81"/>
          <p:cNvSpPr/>
          <p:nvPr/>
        </p:nvSpPr>
        <p:spPr>
          <a:xfrm rot="16200000">
            <a:off x="1181099" y="3009900"/>
            <a:ext cx="5029200" cy="533400"/>
          </a:xfrm>
          <a:prstGeom prst="rightArrow">
            <a:avLst/>
          </a:prstGeom>
          <a:solidFill>
            <a:srgbClr val="BBE0E3">
              <a:alpha val="20000"/>
            </a:srgbClr>
          </a:solidFill>
          <a:ln>
            <a:solidFill>
              <a:srgbClr val="D9D9D9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3" name="Right Arrow 82"/>
          <p:cNvSpPr/>
          <p:nvPr/>
        </p:nvSpPr>
        <p:spPr>
          <a:xfrm rot="16200000">
            <a:off x="1790700" y="3009900"/>
            <a:ext cx="5029200" cy="533400"/>
          </a:xfrm>
          <a:prstGeom prst="rightArrow">
            <a:avLst/>
          </a:prstGeom>
          <a:solidFill>
            <a:srgbClr val="BBE0E3">
              <a:alpha val="20000"/>
            </a:srgbClr>
          </a:solidFill>
          <a:ln>
            <a:solidFill>
              <a:srgbClr val="D9D9D9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4" name="Right Arrow 83"/>
          <p:cNvSpPr/>
          <p:nvPr/>
        </p:nvSpPr>
        <p:spPr>
          <a:xfrm rot="16200000">
            <a:off x="2400299" y="3009900"/>
            <a:ext cx="5029200" cy="533400"/>
          </a:xfrm>
          <a:prstGeom prst="rightArrow">
            <a:avLst/>
          </a:prstGeom>
          <a:solidFill>
            <a:srgbClr val="BBE0E3">
              <a:alpha val="20000"/>
            </a:srgbClr>
          </a:solidFill>
          <a:ln>
            <a:solidFill>
              <a:srgbClr val="D9D9D9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5" name="Right Arrow 84"/>
          <p:cNvSpPr/>
          <p:nvPr/>
        </p:nvSpPr>
        <p:spPr>
          <a:xfrm rot="16200000">
            <a:off x="3695699" y="3009900"/>
            <a:ext cx="5029200" cy="533400"/>
          </a:xfrm>
          <a:prstGeom prst="rightArrow">
            <a:avLst/>
          </a:prstGeom>
          <a:solidFill>
            <a:srgbClr val="BBE0E3">
              <a:alpha val="14902"/>
            </a:srgbClr>
          </a:solidFill>
          <a:ln>
            <a:solidFill>
              <a:srgbClr val="D9D9D9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2">
                    <a:lumMod val="20000"/>
                    <a:lumOff val="80000"/>
                  </a:schemeClr>
                </a:solidFill>
              </a:ln>
              <a:solidFill>
                <a:srgbClr val="D9D9D9"/>
              </a:solidFill>
            </a:endParaRPr>
          </a:p>
        </p:txBody>
      </p:sp>
      <p:sp>
        <p:nvSpPr>
          <p:cNvPr id="48" name="Rectangle 15"/>
          <p:cNvSpPr>
            <a:spLocks noChangeArrowheads="1"/>
          </p:cNvSpPr>
          <p:nvPr/>
        </p:nvSpPr>
        <p:spPr bwMode="auto">
          <a:xfrm>
            <a:off x="0" y="2590800"/>
            <a:ext cx="9144000" cy="2004392"/>
          </a:xfrm>
          <a:prstGeom prst="rect">
            <a:avLst/>
          </a:prstGeom>
          <a:solidFill>
            <a:schemeClr val="accent1">
              <a:alpha val="20000"/>
            </a:schemeClr>
          </a:solidFill>
          <a:ln w="6350">
            <a:solidFill>
              <a:srgbClr val="000000">
                <a:alpha val="80000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1400" b="1" i="1" dirty="0"/>
          </a:p>
        </p:txBody>
      </p:sp>
      <p:pic>
        <p:nvPicPr>
          <p:cNvPr id="2051" name="Picture 3" descr="C:\Users\Jason\AppData\Local\Microsoft\Windows\Temporary Internet Files\Content.IE5\7PLHT0J2\MCj04039250000[1].wmf"/>
          <p:cNvPicPr>
            <a:picLocks noChangeAspect="1" noChangeArrowheads="1"/>
          </p:cNvPicPr>
          <p:nvPr/>
        </p:nvPicPr>
        <p:blipFill>
          <a:blip r:embed="rId3" cstate="print">
            <a:lum bright="59000"/>
          </a:blip>
          <a:srcRect/>
          <a:stretch>
            <a:fillRect/>
          </a:stretch>
        </p:blipFill>
        <p:spPr bwMode="auto">
          <a:xfrm flipH="1">
            <a:off x="761993" y="3429000"/>
            <a:ext cx="958717" cy="990600"/>
          </a:xfrm>
          <a:prstGeom prst="rect">
            <a:avLst/>
          </a:prstGeom>
          <a:noFill/>
        </p:spPr>
      </p:pic>
      <p:pic>
        <p:nvPicPr>
          <p:cNvPr id="77" name="Picture 3" descr="C:\Users\Jason\AppData\Local\Microsoft\Windows\Temporary Internet Files\Content.IE5\7PLHT0J2\MCj04039250000[1].wmf"/>
          <p:cNvPicPr>
            <a:picLocks noChangeAspect="1" noChangeArrowheads="1"/>
          </p:cNvPicPr>
          <p:nvPr/>
        </p:nvPicPr>
        <p:blipFill>
          <a:blip r:embed="rId3" cstate="print">
            <a:lum bright="59000"/>
          </a:blip>
          <a:srcRect/>
          <a:stretch>
            <a:fillRect/>
          </a:stretch>
        </p:blipFill>
        <p:spPr bwMode="auto">
          <a:xfrm>
            <a:off x="762000" y="2667000"/>
            <a:ext cx="990600" cy="956103"/>
          </a:xfrm>
          <a:prstGeom prst="rect">
            <a:avLst/>
          </a:prstGeom>
          <a:noFill/>
        </p:spPr>
      </p:pic>
      <p:pic>
        <p:nvPicPr>
          <p:cNvPr id="75" name="Picture 3" descr="C:\Users\Jason\AppData\Local\Microsoft\Windows\Temporary Internet Files\Content.IE5\7PLHT0J2\MCj04039250000[1].wmf"/>
          <p:cNvPicPr>
            <a:picLocks noChangeAspect="1" noChangeArrowheads="1"/>
          </p:cNvPicPr>
          <p:nvPr/>
        </p:nvPicPr>
        <p:blipFill>
          <a:blip r:embed="rId3" cstate="print">
            <a:lum bright="59000"/>
          </a:blip>
          <a:srcRect/>
          <a:stretch>
            <a:fillRect/>
          </a:stretch>
        </p:blipFill>
        <p:spPr bwMode="auto">
          <a:xfrm>
            <a:off x="762000" y="838200"/>
            <a:ext cx="990600" cy="990600"/>
          </a:xfrm>
          <a:prstGeom prst="rect">
            <a:avLst/>
          </a:prstGeom>
          <a:noFill/>
        </p:spPr>
      </p:pic>
      <p:pic>
        <p:nvPicPr>
          <p:cNvPr id="74" name="Picture 3" descr="C:\Users\Jason\AppData\Local\Microsoft\Windows\Temporary Internet Files\Content.IE5\7PLHT0J2\MCj04039250000[1].wmf"/>
          <p:cNvPicPr>
            <a:picLocks noChangeAspect="1" noChangeArrowheads="1"/>
          </p:cNvPicPr>
          <p:nvPr/>
        </p:nvPicPr>
        <p:blipFill>
          <a:blip r:embed="rId3" cstate="print">
            <a:lum bright="59000"/>
          </a:blip>
          <a:srcRect/>
          <a:stretch>
            <a:fillRect/>
          </a:stretch>
        </p:blipFill>
        <p:spPr bwMode="auto">
          <a:xfrm flipH="1">
            <a:off x="762000" y="1600200"/>
            <a:ext cx="990600" cy="838200"/>
          </a:xfrm>
          <a:prstGeom prst="rect">
            <a:avLst/>
          </a:prstGeom>
          <a:noFill/>
        </p:spPr>
      </p:pic>
      <p:pic>
        <p:nvPicPr>
          <p:cNvPr id="76" name="Picture 3" descr="C:\Users\Jason\AppData\Local\Microsoft\Windows\Temporary Internet Files\Content.IE5\7PLHT0J2\MCj04039250000[1].wmf"/>
          <p:cNvPicPr>
            <a:picLocks noChangeAspect="1" noChangeArrowheads="1"/>
          </p:cNvPicPr>
          <p:nvPr/>
        </p:nvPicPr>
        <p:blipFill>
          <a:blip r:embed="rId3" cstate="print">
            <a:lum bright="59000"/>
          </a:blip>
          <a:srcRect/>
          <a:stretch>
            <a:fillRect/>
          </a:stretch>
        </p:blipFill>
        <p:spPr bwMode="auto">
          <a:xfrm>
            <a:off x="762000" y="4648200"/>
            <a:ext cx="990600" cy="995065"/>
          </a:xfrm>
          <a:prstGeom prst="rect">
            <a:avLst/>
          </a:prstGeom>
          <a:noFill/>
        </p:spPr>
      </p:pic>
      <p:cxnSp>
        <p:nvCxnSpPr>
          <p:cNvPr id="5" name="Straight Connector 4"/>
          <p:cNvCxnSpPr/>
          <p:nvPr/>
        </p:nvCxnSpPr>
        <p:spPr>
          <a:xfrm rot="5400000">
            <a:off x="-1752590" y="3276592"/>
            <a:ext cx="5029199" cy="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10800000" flipH="1">
            <a:off x="762000" y="5791200"/>
            <a:ext cx="8305800" cy="22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>
            <a:off x="-762000" y="3276600"/>
            <a:ext cx="5029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62000" y="5562600"/>
            <a:ext cx="99060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Test Activities</a:t>
            </a:r>
            <a:endParaRPr lang="en-US" sz="1200" b="1" dirty="0"/>
          </a:p>
        </p:txBody>
      </p:sp>
      <p:cxnSp>
        <p:nvCxnSpPr>
          <p:cNvPr id="21" name="Straight Connector 20"/>
          <p:cNvCxnSpPr/>
          <p:nvPr/>
        </p:nvCxnSpPr>
        <p:spPr>
          <a:xfrm rot="5400000">
            <a:off x="76200" y="3276600"/>
            <a:ext cx="5029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257800" y="5791200"/>
            <a:ext cx="5334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u="sng" dirty="0" smtClean="0"/>
              <a:t>CRR</a:t>
            </a:r>
            <a:endParaRPr lang="en-US" sz="1050" b="1" u="sng" dirty="0"/>
          </a:p>
        </p:txBody>
      </p:sp>
      <p:sp>
        <p:nvSpPr>
          <p:cNvPr id="23" name="TextBox 22"/>
          <p:cNvSpPr txBox="1"/>
          <p:nvPr/>
        </p:nvSpPr>
        <p:spPr>
          <a:xfrm>
            <a:off x="3429000" y="5791201"/>
            <a:ext cx="533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u="sng" dirty="0" smtClean="0"/>
              <a:t>RTM</a:t>
            </a:r>
            <a:endParaRPr lang="en-US" sz="1050" b="1" u="sng" dirty="0"/>
          </a:p>
        </p:txBody>
      </p:sp>
      <p:sp>
        <p:nvSpPr>
          <p:cNvPr id="24" name="TextBox 23"/>
          <p:cNvSpPr txBox="1"/>
          <p:nvPr/>
        </p:nvSpPr>
        <p:spPr>
          <a:xfrm>
            <a:off x="5943600" y="5791201"/>
            <a:ext cx="5334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u="sng" dirty="0" smtClean="0"/>
              <a:t>DAM</a:t>
            </a:r>
            <a:endParaRPr lang="en-US" sz="1050" b="1" u="sng" dirty="0"/>
          </a:p>
        </p:txBody>
      </p:sp>
      <p:sp>
        <p:nvSpPr>
          <p:cNvPr id="25" name="TextBox 24"/>
          <p:cNvSpPr txBox="1"/>
          <p:nvPr/>
        </p:nvSpPr>
        <p:spPr>
          <a:xfrm>
            <a:off x="4724400" y="5791201"/>
            <a:ext cx="457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u="sng" dirty="0" smtClean="0"/>
              <a:t>OS</a:t>
            </a:r>
            <a:endParaRPr lang="en-US" sz="1050" b="1" u="sng" dirty="0"/>
          </a:p>
        </p:txBody>
      </p:sp>
      <p:sp>
        <p:nvSpPr>
          <p:cNvPr id="26" name="TextBox 25"/>
          <p:cNvSpPr txBox="1"/>
          <p:nvPr/>
        </p:nvSpPr>
        <p:spPr>
          <a:xfrm>
            <a:off x="4038600" y="5791201"/>
            <a:ext cx="533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u="sng" dirty="0" smtClean="0"/>
              <a:t>EMS</a:t>
            </a:r>
            <a:endParaRPr lang="en-US" sz="1050" b="1" u="sng" dirty="0"/>
          </a:p>
        </p:txBody>
      </p:sp>
      <p:sp>
        <p:nvSpPr>
          <p:cNvPr id="27" name="TextBox 26"/>
          <p:cNvSpPr txBox="1"/>
          <p:nvPr/>
        </p:nvSpPr>
        <p:spPr>
          <a:xfrm>
            <a:off x="6553200" y="5791201"/>
            <a:ext cx="6096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u="sng" dirty="0" smtClean="0"/>
              <a:t>COMS</a:t>
            </a:r>
            <a:endParaRPr lang="en-US" sz="1050" b="1" u="sng" dirty="0"/>
          </a:p>
        </p:txBody>
      </p:sp>
      <p:sp>
        <p:nvSpPr>
          <p:cNvPr id="28" name="TextBox 27"/>
          <p:cNvSpPr txBox="1"/>
          <p:nvPr/>
        </p:nvSpPr>
        <p:spPr>
          <a:xfrm>
            <a:off x="2743200" y="5765885"/>
            <a:ext cx="6858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u="sng" dirty="0" smtClean="0"/>
              <a:t>NMMS</a:t>
            </a:r>
            <a:endParaRPr lang="en-US" sz="1050" b="1" u="sng" dirty="0"/>
          </a:p>
        </p:txBody>
      </p:sp>
      <p:sp>
        <p:nvSpPr>
          <p:cNvPr id="29" name="TextBox 28"/>
          <p:cNvSpPr txBox="1"/>
          <p:nvPr/>
        </p:nvSpPr>
        <p:spPr>
          <a:xfrm>
            <a:off x="7239000" y="5791201"/>
            <a:ext cx="6096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u="sng" dirty="0" smtClean="0"/>
              <a:t>CMM</a:t>
            </a:r>
            <a:endParaRPr lang="en-US" sz="1050" b="1" u="sng" dirty="0"/>
          </a:p>
        </p:txBody>
      </p:sp>
      <p:sp>
        <p:nvSpPr>
          <p:cNvPr id="30" name="TextBox 29"/>
          <p:cNvSpPr txBox="1"/>
          <p:nvPr/>
        </p:nvSpPr>
        <p:spPr>
          <a:xfrm>
            <a:off x="7924800" y="5791201"/>
            <a:ext cx="5334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u="sng" dirty="0" smtClean="0"/>
              <a:t>REG</a:t>
            </a:r>
            <a:endParaRPr lang="en-US" sz="1050" b="1" u="sng" dirty="0"/>
          </a:p>
        </p:txBody>
      </p:sp>
      <p:sp>
        <p:nvSpPr>
          <p:cNvPr id="31" name="TextBox 30"/>
          <p:cNvSpPr txBox="1"/>
          <p:nvPr/>
        </p:nvSpPr>
        <p:spPr>
          <a:xfrm>
            <a:off x="8382000" y="5791201"/>
            <a:ext cx="8382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u="sng" dirty="0" smtClean="0"/>
              <a:t>REPORTS</a:t>
            </a:r>
            <a:endParaRPr lang="en-US" sz="1050" b="1" u="sng" dirty="0"/>
          </a:p>
        </p:txBody>
      </p:sp>
      <p:sp>
        <p:nvSpPr>
          <p:cNvPr id="32" name="TextBox 31"/>
          <p:cNvSpPr txBox="1"/>
          <p:nvPr/>
        </p:nvSpPr>
        <p:spPr>
          <a:xfrm>
            <a:off x="-76200" y="5181600"/>
            <a:ext cx="99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Functional Stability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0" y="3348335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System Stability</a:t>
            </a:r>
            <a:endParaRPr lang="en-US" sz="12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0" y="1367135"/>
            <a:ext cx="91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Business </a:t>
            </a:r>
            <a:r>
              <a:rPr lang="en-US" sz="1200" b="1" dirty="0" smtClean="0"/>
              <a:t>Stability</a:t>
            </a:r>
            <a:endParaRPr lang="en-US" sz="12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0" y="304800"/>
            <a:ext cx="9144000" cy="400110"/>
          </a:xfrm>
          <a:prstGeom prst="rect">
            <a:avLst/>
          </a:prstGeom>
          <a:solidFill>
            <a:srgbClr val="72BFC5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Go-Live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600200" y="4338935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Functional Completeness</a:t>
            </a:r>
            <a:endParaRPr lang="en-US" sz="12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1600200" y="2357735"/>
            <a:ext cx="137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Solution/ Data Completeness</a:t>
            </a:r>
            <a:endParaRPr lang="en-US" sz="12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1676400" y="1138535"/>
            <a:ext cx="121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Solution/ Data Quality</a:t>
            </a:r>
            <a:endParaRPr lang="en-US" sz="12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762000" y="5410200"/>
            <a:ext cx="990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FA/SA TEST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85800" y="4114800"/>
            <a:ext cx="1143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/>
              <a:t>INTEGRATION TEST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85800" y="803702"/>
            <a:ext cx="12192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/>
              <a:t>BUSINESS PROCESS TEST</a:t>
            </a:r>
            <a:endParaRPr lang="en-US" sz="1050" dirty="0"/>
          </a:p>
        </p:txBody>
      </p:sp>
      <p:sp>
        <p:nvSpPr>
          <p:cNvPr id="49" name="Rectangle 48"/>
          <p:cNvSpPr/>
          <p:nvPr/>
        </p:nvSpPr>
        <p:spPr>
          <a:xfrm>
            <a:off x="609600" y="2590800"/>
            <a:ext cx="12954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dirty="0"/>
              <a:t>PERFORMANCE </a:t>
            </a:r>
            <a:endParaRPr lang="en-US" sz="1050" dirty="0" smtClean="0"/>
          </a:p>
          <a:p>
            <a:pPr algn="ctr"/>
            <a:r>
              <a:rPr lang="en-US" sz="1050" dirty="0" smtClean="0"/>
              <a:t>&amp; </a:t>
            </a:r>
            <a:r>
              <a:rPr lang="en-US" sz="1050" dirty="0"/>
              <a:t>LOAD TEST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2514600" y="1295400"/>
            <a:ext cx="1143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Model  Load /Validation Processes</a:t>
            </a:r>
            <a:endParaRPr lang="en-US" sz="1000" dirty="0"/>
          </a:p>
        </p:txBody>
      </p:sp>
      <p:sp>
        <p:nvSpPr>
          <p:cNvPr id="61" name="Right Arrow 60"/>
          <p:cNvSpPr/>
          <p:nvPr/>
        </p:nvSpPr>
        <p:spPr>
          <a:xfrm rot="16200000">
            <a:off x="3581402" y="3581400"/>
            <a:ext cx="3886200" cy="533400"/>
          </a:xfrm>
          <a:prstGeom prst="rightArrow">
            <a:avLst/>
          </a:prstGeom>
          <a:solidFill>
            <a:srgbClr val="008080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Right Arrow 61"/>
          <p:cNvSpPr/>
          <p:nvPr/>
        </p:nvSpPr>
        <p:spPr>
          <a:xfrm rot="16200000">
            <a:off x="1219200" y="3657600"/>
            <a:ext cx="3733800" cy="533400"/>
          </a:xfrm>
          <a:prstGeom prst="rightArrow">
            <a:avLst/>
          </a:prstGeom>
          <a:solidFill>
            <a:srgbClr val="008080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Right Arrow 62"/>
          <p:cNvSpPr/>
          <p:nvPr/>
        </p:nvSpPr>
        <p:spPr>
          <a:xfrm rot="16200000">
            <a:off x="1714500" y="3543300"/>
            <a:ext cx="3962400" cy="533400"/>
          </a:xfrm>
          <a:prstGeom prst="rightArrow">
            <a:avLst/>
          </a:prstGeom>
          <a:solidFill>
            <a:srgbClr val="008080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4" name="Right Arrow 63"/>
          <p:cNvSpPr/>
          <p:nvPr/>
        </p:nvSpPr>
        <p:spPr>
          <a:xfrm rot="16200000">
            <a:off x="2143540" y="3352800"/>
            <a:ext cx="4343400" cy="533400"/>
          </a:xfrm>
          <a:prstGeom prst="rightArrow">
            <a:avLst/>
          </a:prstGeom>
          <a:solidFill>
            <a:srgbClr val="008080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5" name="Right Arrow 64"/>
          <p:cNvSpPr/>
          <p:nvPr/>
        </p:nvSpPr>
        <p:spPr>
          <a:xfrm rot="16200000">
            <a:off x="3086100" y="3695700"/>
            <a:ext cx="3657600" cy="533400"/>
          </a:xfrm>
          <a:prstGeom prst="rightArrow">
            <a:avLst/>
          </a:prstGeom>
          <a:solidFill>
            <a:srgbClr val="008080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6" name="Right Arrow 65"/>
          <p:cNvSpPr/>
          <p:nvPr/>
        </p:nvSpPr>
        <p:spPr>
          <a:xfrm rot="16200000">
            <a:off x="4495799" y="3810000"/>
            <a:ext cx="3429000" cy="533400"/>
          </a:xfrm>
          <a:prstGeom prst="rightArrow">
            <a:avLst/>
          </a:prstGeom>
          <a:solidFill>
            <a:srgbClr val="008080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7" name="Right Arrow 66"/>
          <p:cNvSpPr/>
          <p:nvPr/>
        </p:nvSpPr>
        <p:spPr>
          <a:xfrm rot="16200000">
            <a:off x="5143500" y="3771900"/>
            <a:ext cx="3505200" cy="533400"/>
          </a:xfrm>
          <a:prstGeom prst="rightArrow">
            <a:avLst/>
          </a:prstGeom>
          <a:solidFill>
            <a:srgbClr val="008080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8" name="TextBox 67"/>
          <p:cNvSpPr txBox="1"/>
          <p:nvPr/>
        </p:nvSpPr>
        <p:spPr>
          <a:xfrm>
            <a:off x="685800" y="2209800"/>
            <a:ext cx="1143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/>
              <a:t>MARKET TEST</a:t>
            </a:r>
            <a:endParaRPr lang="en-US" sz="1050" dirty="0"/>
          </a:p>
        </p:txBody>
      </p:sp>
      <p:sp>
        <p:nvSpPr>
          <p:cNvPr id="69" name="Right Arrow 68"/>
          <p:cNvSpPr/>
          <p:nvPr/>
        </p:nvSpPr>
        <p:spPr>
          <a:xfrm rot="16200000">
            <a:off x="5753100" y="3771900"/>
            <a:ext cx="3505200" cy="533400"/>
          </a:xfrm>
          <a:prstGeom prst="rightArrow">
            <a:avLst/>
          </a:prstGeom>
          <a:solidFill>
            <a:srgbClr val="008080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Right Arrow 69"/>
          <p:cNvSpPr/>
          <p:nvPr/>
        </p:nvSpPr>
        <p:spPr>
          <a:xfrm rot="16200000">
            <a:off x="6476999" y="3810000"/>
            <a:ext cx="3429000" cy="533400"/>
          </a:xfrm>
          <a:prstGeom prst="rightArrow">
            <a:avLst/>
          </a:prstGeom>
          <a:solidFill>
            <a:srgbClr val="008080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" name="Right Arrow 70"/>
          <p:cNvSpPr/>
          <p:nvPr/>
        </p:nvSpPr>
        <p:spPr>
          <a:xfrm rot="16200000">
            <a:off x="7277100" y="4000500"/>
            <a:ext cx="3048000" cy="533400"/>
          </a:xfrm>
          <a:prstGeom prst="rightArrow">
            <a:avLst/>
          </a:prstGeom>
          <a:solidFill>
            <a:srgbClr val="008080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5029200" y="1600200"/>
            <a:ext cx="990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UI Performance Improvements</a:t>
            </a:r>
            <a:endParaRPr lang="en-US" sz="1000" dirty="0"/>
          </a:p>
        </p:txBody>
      </p:sp>
      <p:sp>
        <p:nvSpPr>
          <p:cNvPr id="52" name="TextBox 51"/>
          <p:cNvSpPr txBox="1"/>
          <p:nvPr/>
        </p:nvSpPr>
        <p:spPr>
          <a:xfrm>
            <a:off x="3200400" y="1597968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Contingencies</a:t>
            </a:r>
            <a:endParaRPr lang="en-US" sz="900" dirty="0"/>
          </a:p>
        </p:txBody>
      </p:sp>
      <p:sp>
        <p:nvSpPr>
          <p:cNvPr id="53" name="TextBox 52"/>
          <p:cNvSpPr txBox="1"/>
          <p:nvPr/>
        </p:nvSpPr>
        <p:spPr>
          <a:xfrm>
            <a:off x="3886200" y="849868"/>
            <a:ext cx="838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ICCP Quality</a:t>
            </a:r>
          </a:p>
          <a:p>
            <a:pPr algn="ctr"/>
            <a:r>
              <a:rPr lang="en-US" sz="1000" dirty="0" smtClean="0"/>
              <a:t>SE Quality</a:t>
            </a:r>
            <a:endParaRPr lang="en-US" sz="1000" dirty="0"/>
          </a:p>
        </p:txBody>
      </p:sp>
      <p:sp>
        <p:nvSpPr>
          <p:cNvPr id="54" name="TextBox 53"/>
          <p:cNvSpPr txBox="1"/>
          <p:nvPr/>
        </p:nvSpPr>
        <p:spPr>
          <a:xfrm>
            <a:off x="5867401" y="1918156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DRUC</a:t>
            </a:r>
            <a:endParaRPr lang="en-US" sz="1000" dirty="0"/>
          </a:p>
        </p:txBody>
      </p:sp>
      <p:sp>
        <p:nvSpPr>
          <p:cNvPr id="55" name="TextBox 54"/>
          <p:cNvSpPr txBox="1"/>
          <p:nvPr/>
        </p:nvSpPr>
        <p:spPr>
          <a:xfrm>
            <a:off x="5943599" y="2436168"/>
            <a:ext cx="533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/>
              <a:t>DAM</a:t>
            </a:r>
            <a:endParaRPr lang="en-US" sz="1000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6553200" y="1809690"/>
            <a:ext cx="68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DAM</a:t>
            </a:r>
          </a:p>
          <a:p>
            <a:pPr algn="ctr"/>
            <a:r>
              <a:rPr lang="en-US" sz="1000" dirty="0" smtClean="0"/>
              <a:t>RTM</a:t>
            </a:r>
            <a:endParaRPr lang="en-US" sz="1000" dirty="0"/>
          </a:p>
        </p:txBody>
      </p:sp>
      <p:sp>
        <p:nvSpPr>
          <p:cNvPr id="57" name="TextBox 56"/>
          <p:cNvSpPr txBox="1"/>
          <p:nvPr/>
        </p:nvSpPr>
        <p:spPr>
          <a:xfrm>
            <a:off x="6477000" y="2343090"/>
            <a:ext cx="83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/>
              <a:t>CRR INVOICES</a:t>
            </a:r>
            <a:endParaRPr lang="en-US" sz="1000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3352800" y="1140768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HRUC</a:t>
            </a:r>
            <a:endParaRPr lang="en-US" sz="900" dirty="0"/>
          </a:p>
        </p:txBody>
      </p:sp>
      <p:sp>
        <p:nvSpPr>
          <p:cNvPr id="59" name="TextBox 58"/>
          <p:cNvSpPr txBox="1"/>
          <p:nvPr/>
        </p:nvSpPr>
        <p:spPr>
          <a:xfrm>
            <a:off x="3352800" y="1295400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SASM</a:t>
            </a:r>
            <a:endParaRPr lang="en-US" sz="900" dirty="0"/>
          </a:p>
        </p:txBody>
      </p:sp>
      <p:sp>
        <p:nvSpPr>
          <p:cNvPr id="60" name="TextBox 59"/>
          <p:cNvSpPr txBox="1"/>
          <p:nvPr/>
        </p:nvSpPr>
        <p:spPr>
          <a:xfrm>
            <a:off x="3352800" y="2039779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/>
              <a:t>SCED</a:t>
            </a:r>
            <a:endParaRPr lang="en-US" sz="1000" b="1" dirty="0"/>
          </a:p>
        </p:txBody>
      </p:sp>
      <p:sp>
        <p:nvSpPr>
          <p:cNvPr id="72" name="TextBox 71"/>
          <p:cNvSpPr txBox="1"/>
          <p:nvPr/>
        </p:nvSpPr>
        <p:spPr>
          <a:xfrm>
            <a:off x="2667000" y="2800290"/>
            <a:ext cx="83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/>
              <a:t>Model Baseline</a:t>
            </a:r>
            <a:endParaRPr lang="en-US" sz="1000" b="1" dirty="0"/>
          </a:p>
        </p:txBody>
      </p:sp>
      <p:sp>
        <p:nvSpPr>
          <p:cNvPr id="73" name="Rectangle 72"/>
          <p:cNvSpPr/>
          <p:nvPr/>
        </p:nvSpPr>
        <p:spPr>
          <a:xfrm>
            <a:off x="3886200" y="1840468"/>
            <a:ext cx="914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b="1" dirty="0" smtClean="0"/>
              <a:t>ICCP Point </a:t>
            </a:r>
          </a:p>
          <a:p>
            <a:pPr algn="ctr"/>
            <a:r>
              <a:rPr lang="en-US" sz="1000" b="1" dirty="0" smtClean="0"/>
              <a:t>Checkout</a:t>
            </a:r>
          </a:p>
        </p:txBody>
      </p:sp>
      <p:cxnSp>
        <p:nvCxnSpPr>
          <p:cNvPr id="88" name="Straight Connector 87"/>
          <p:cNvCxnSpPr/>
          <p:nvPr/>
        </p:nvCxnSpPr>
        <p:spPr>
          <a:xfrm>
            <a:off x="762000" y="762000"/>
            <a:ext cx="830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Footer Placeholder 78"/>
          <p:cNvSpPr>
            <a:spLocks noGrp="1"/>
          </p:cNvSpPr>
          <p:nvPr>
            <p:ph type="ftr" sz="quarter" idx="11"/>
          </p:nvPr>
        </p:nvSpPr>
        <p:spPr>
          <a:xfrm>
            <a:off x="5791200" y="6457950"/>
            <a:ext cx="2971800" cy="457200"/>
          </a:xfrm>
        </p:spPr>
        <p:txBody>
          <a:bodyPr/>
          <a:lstStyle/>
          <a:p>
            <a:pPr>
              <a:defRPr/>
            </a:pPr>
            <a:r>
              <a:rPr lang="en-US" smtClean="0"/>
              <a:t>Technical Advisory Committee</a:t>
            </a:r>
            <a:endParaRPr lang="en-US" dirty="0"/>
          </a:p>
        </p:txBody>
      </p:sp>
      <p:sp>
        <p:nvSpPr>
          <p:cNvPr id="78" name="Date Placeholder 77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June 2010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752600" y="5562600"/>
            <a:ext cx="91440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Business Quality</a:t>
            </a:r>
            <a:endParaRPr lang="en-US" sz="1200" b="1" dirty="0"/>
          </a:p>
        </p:txBody>
      </p:sp>
      <p:sp>
        <p:nvSpPr>
          <p:cNvPr id="91" name="TextBox 90"/>
          <p:cNvSpPr txBox="1"/>
          <p:nvPr/>
        </p:nvSpPr>
        <p:spPr>
          <a:xfrm>
            <a:off x="4495800" y="2115979"/>
            <a:ext cx="838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Integration</a:t>
            </a:r>
            <a:endParaRPr lang="en-US" sz="1000" dirty="0"/>
          </a:p>
        </p:txBody>
      </p:sp>
      <p:sp>
        <p:nvSpPr>
          <p:cNvPr id="92" name="TextBox 91"/>
          <p:cNvSpPr txBox="1"/>
          <p:nvPr/>
        </p:nvSpPr>
        <p:spPr>
          <a:xfrm>
            <a:off x="4495800" y="1276290"/>
            <a:ext cx="83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1 Day Dual Entry</a:t>
            </a:r>
            <a:endParaRPr lang="en-US" sz="1000" dirty="0"/>
          </a:p>
        </p:txBody>
      </p:sp>
      <p:sp>
        <p:nvSpPr>
          <p:cNvPr id="93" name="TextBox 92"/>
          <p:cNvSpPr txBox="1"/>
          <p:nvPr/>
        </p:nvSpPr>
        <p:spPr>
          <a:xfrm>
            <a:off x="4572000" y="2819400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/>
              <a:t>Testing</a:t>
            </a:r>
            <a:endParaRPr lang="en-US" sz="1000" b="1" dirty="0"/>
          </a:p>
        </p:txBody>
      </p:sp>
      <p:sp>
        <p:nvSpPr>
          <p:cNvPr id="95" name="TextBox 94"/>
          <p:cNvSpPr txBox="1"/>
          <p:nvPr/>
        </p:nvSpPr>
        <p:spPr>
          <a:xfrm>
            <a:off x="5181600" y="2895600"/>
            <a:ext cx="68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/>
              <a:t>May Auction</a:t>
            </a:r>
            <a:endParaRPr lang="en-US" sz="1000" b="1" dirty="0"/>
          </a:p>
        </p:txBody>
      </p:sp>
      <p:sp>
        <p:nvSpPr>
          <p:cNvPr id="96" name="TextBox 95"/>
          <p:cNvSpPr txBox="1"/>
          <p:nvPr/>
        </p:nvSpPr>
        <p:spPr>
          <a:xfrm>
            <a:off x="6400800" y="1143000"/>
            <a:ext cx="990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Integrated Credit Management</a:t>
            </a:r>
            <a:endParaRPr lang="en-US" sz="1000" dirty="0"/>
          </a:p>
        </p:txBody>
      </p:sp>
      <p:sp>
        <p:nvSpPr>
          <p:cNvPr id="97" name="TextBox 96"/>
          <p:cNvSpPr txBox="1"/>
          <p:nvPr/>
        </p:nvSpPr>
        <p:spPr>
          <a:xfrm>
            <a:off x="7010400" y="3886200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/>
              <a:t>Integration</a:t>
            </a:r>
            <a:endParaRPr lang="en-US" sz="1000" b="1" dirty="0"/>
          </a:p>
        </p:txBody>
      </p:sp>
      <p:sp>
        <p:nvSpPr>
          <p:cNvPr id="98" name="TextBox 97"/>
          <p:cNvSpPr txBox="1"/>
          <p:nvPr/>
        </p:nvSpPr>
        <p:spPr>
          <a:xfrm>
            <a:off x="7086600" y="1981200"/>
            <a:ext cx="91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Phase 5:Full Functionality</a:t>
            </a:r>
            <a:endParaRPr lang="en-US" sz="1000" dirty="0"/>
          </a:p>
        </p:txBody>
      </p:sp>
      <p:sp>
        <p:nvSpPr>
          <p:cNvPr id="99" name="TextBox 98"/>
          <p:cNvSpPr txBox="1"/>
          <p:nvPr/>
        </p:nvSpPr>
        <p:spPr>
          <a:xfrm>
            <a:off x="8305800" y="3962400"/>
            <a:ext cx="99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/>
              <a:t>Phase 4: DAM/RUC</a:t>
            </a:r>
            <a:endParaRPr lang="en-US" sz="1000" b="1" dirty="0"/>
          </a:p>
        </p:txBody>
      </p:sp>
      <p:sp>
        <p:nvSpPr>
          <p:cNvPr id="100" name="TextBox 99"/>
          <p:cNvSpPr txBox="1"/>
          <p:nvPr/>
        </p:nvSpPr>
        <p:spPr>
          <a:xfrm>
            <a:off x="8305800" y="2343090"/>
            <a:ext cx="91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Phase 5:Full Functionality</a:t>
            </a:r>
            <a:endParaRPr lang="en-US" sz="1000" dirty="0"/>
          </a:p>
        </p:txBody>
      </p:sp>
      <p:sp>
        <p:nvSpPr>
          <p:cNvPr id="94" name="TextBox 93"/>
          <p:cNvSpPr txBox="1"/>
          <p:nvPr/>
        </p:nvSpPr>
        <p:spPr>
          <a:xfrm>
            <a:off x="7924800" y="2057400"/>
            <a:ext cx="533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RARF</a:t>
            </a:r>
            <a:endParaRPr lang="en-US" sz="1000" dirty="0"/>
          </a:p>
        </p:txBody>
      </p:sp>
      <p:sp>
        <p:nvSpPr>
          <p:cNvPr id="102" name="TextBox 101"/>
          <p:cNvSpPr txBox="1"/>
          <p:nvPr/>
        </p:nvSpPr>
        <p:spPr>
          <a:xfrm>
            <a:off x="2819400" y="6019801"/>
            <a:ext cx="533400" cy="246221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accent2"/>
                </a:solidFill>
              </a:rPr>
              <a:t>SEM</a:t>
            </a:r>
            <a:endParaRPr lang="en-US" sz="1000" b="1" dirty="0">
              <a:solidFill>
                <a:schemeClr val="accent2"/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3505200" y="6002180"/>
            <a:ext cx="1600200" cy="246221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accent2"/>
                </a:solidFill>
              </a:rPr>
              <a:t>MT 2.1</a:t>
            </a:r>
            <a:endParaRPr lang="en-US" sz="1000" b="1" dirty="0">
              <a:solidFill>
                <a:schemeClr val="accent2"/>
              </a:solidFill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3505200" y="6230781"/>
            <a:ext cx="2209800" cy="246219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accent2"/>
                </a:solidFill>
              </a:rPr>
              <a:t>MT 3.0</a:t>
            </a:r>
            <a:endParaRPr lang="en-US" sz="1000" b="1" dirty="0">
              <a:solidFill>
                <a:schemeClr val="accent2"/>
              </a:solidFill>
            </a:endParaRPr>
          </a:p>
        </p:txBody>
      </p:sp>
      <p:sp>
        <p:nvSpPr>
          <p:cNvPr id="107" name="Left Bracket 106"/>
          <p:cNvSpPr/>
          <p:nvPr/>
        </p:nvSpPr>
        <p:spPr>
          <a:xfrm rot="16200000">
            <a:off x="8077199" y="4953002"/>
            <a:ext cx="304801" cy="1828800"/>
          </a:xfrm>
          <a:prstGeom prst="leftBracket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Left Bracket 107"/>
          <p:cNvSpPr/>
          <p:nvPr/>
        </p:nvSpPr>
        <p:spPr>
          <a:xfrm rot="16200000">
            <a:off x="2933702" y="5600703"/>
            <a:ext cx="304800" cy="533398"/>
          </a:xfrm>
          <a:prstGeom prst="leftBracket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Left Bracket 108"/>
          <p:cNvSpPr/>
          <p:nvPr/>
        </p:nvSpPr>
        <p:spPr>
          <a:xfrm rot="16200000">
            <a:off x="4152900" y="5067302"/>
            <a:ext cx="304800" cy="1600200"/>
          </a:xfrm>
          <a:prstGeom prst="leftBracket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Left Bracket 109"/>
          <p:cNvSpPr/>
          <p:nvPr/>
        </p:nvSpPr>
        <p:spPr>
          <a:xfrm rot="16200000">
            <a:off x="4343400" y="4876801"/>
            <a:ext cx="533400" cy="2209800"/>
          </a:xfrm>
          <a:prstGeom prst="leftBracket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Left Bracket 110"/>
          <p:cNvSpPr/>
          <p:nvPr/>
        </p:nvSpPr>
        <p:spPr>
          <a:xfrm rot="16200000">
            <a:off x="6400800" y="5334002"/>
            <a:ext cx="304800" cy="1066800"/>
          </a:xfrm>
          <a:prstGeom prst="leftBracket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TextBox 111"/>
          <p:cNvSpPr txBox="1"/>
          <p:nvPr/>
        </p:nvSpPr>
        <p:spPr>
          <a:xfrm>
            <a:off x="6172200" y="6078380"/>
            <a:ext cx="685800" cy="246221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accent2"/>
                </a:solidFill>
              </a:rPr>
              <a:t>MT 4.0</a:t>
            </a:r>
            <a:endParaRPr lang="en-US" sz="1000" b="1" dirty="0">
              <a:solidFill>
                <a:schemeClr val="accent2"/>
              </a:solidFill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7772400" y="6078380"/>
            <a:ext cx="914400" cy="246221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accent2"/>
                </a:solidFill>
              </a:rPr>
              <a:t>MT 5.0</a:t>
            </a:r>
            <a:endParaRPr lang="en-US" sz="10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11121</TotalTime>
  <Words>4739</Words>
  <Application>Microsoft Office PowerPoint</Application>
  <PresentationFormat>On-screen Show (4:3)</PresentationFormat>
  <Paragraphs>1470</Paragraphs>
  <Slides>50</Slides>
  <Notes>18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50</vt:i4>
      </vt:variant>
    </vt:vector>
  </HeadingPairs>
  <TitlesOfParts>
    <vt:vector size="53" baseType="lpstr">
      <vt:lpstr>Custom Design</vt:lpstr>
      <vt:lpstr>Visio</vt:lpstr>
      <vt:lpstr>Acrobat Document</vt:lpstr>
      <vt:lpstr>Nodal Program Update</vt:lpstr>
      <vt:lpstr>Agenda</vt:lpstr>
      <vt:lpstr>180 Days to Go-Live</vt:lpstr>
      <vt:lpstr>180 Days to Go-Live</vt:lpstr>
      <vt:lpstr>180 Days to Go-Live</vt:lpstr>
      <vt:lpstr>Integrated Nodal Timeline – Go-Live December 1st, 2010</vt:lpstr>
      <vt:lpstr>2010 Market Trials Timeline – Go-Live December 1st, 2010</vt:lpstr>
      <vt:lpstr>180 Days to Go-Live</vt:lpstr>
      <vt:lpstr>Slide 9</vt:lpstr>
      <vt:lpstr>Nodal Defects Trends - High Priority  (Must Fix Before Go-Live)</vt:lpstr>
      <vt:lpstr>Nodal Program Risks &amp; Issues</vt:lpstr>
      <vt:lpstr>Issue Escalation Policy For Market Participants</vt:lpstr>
      <vt:lpstr>Reminder of Nodal Offer Caps and Prices</vt:lpstr>
      <vt:lpstr>LFC Test Overview</vt:lpstr>
      <vt:lpstr>2-Hour LFC Test Update</vt:lpstr>
      <vt:lpstr>2-Hour LFC Test Update</vt:lpstr>
      <vt:lpstr>2-Hour LFC Test Update</vt:lpstr>
      <vt:lpstr>Cut-Over Kick-Off Overview</vt:lpstr>
      <vt:lpstr>Slide 19</vt:lpstr>
      <vt:lpstr>Cut Over Scope</vt:lpstr>
      <vt:lpstr>Timeline Development</vt:lpstr>
      <vt:lpstr>Key Cut-Over Activities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Market Readiness </vt:lpstr>
      <vt:lpstr>Participant Readiness Touch Points</vt:lpstr>
      <vt:lpstr>Next 60-days of Workshops</vt:lpstr>
      <vt:lpstr>Metrics Roadmap</vt:lpstr>
      <vt:lpstr>CRR Metrics</vt:lpstr>
      <vt:lpstr>Real-Time Metrics</vt:lpstr>
      <vt:lpstr>Day-Ahead Market Metrics</vt:lpstr>
      <vt:lpstr>Outage Scheduler Metrics</vt:lpstr>
      <vt:lpstr>Network Modeling Metrics</vt:lpstr>
      <vt:lpstr>Network Model Metrics</vt:lpstr>
      <vt:lpstr>Resource Entity Metrics</vt:lpstr>
      <vt:lpstr>Readiness Metrics</vt:lpstr>
      <vt:lpstr>Slide 43</vt:lpstr>
      <vt:lpstr>Slide 44</vt:lpstr>
      <vt:lpstr>Nodal Program Risks &amp; Issues: Definitions</vt:lpstr>
      <vt:lpstr>Slide 46</vt:lpstr>
      <vt:lpstr>120 Day Outlook : May Market Activities</vt:lpstr>
      <vt:lpstr>120 Day Outlook : June Market Activities</vt:lpstr>
      <vt:lpstr>120 Day Outlook : July Market Activities</vt:lpstr>
      <vt:lpstr>120 Day Outlook : August Market Activities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/>
  <cp:lastModifiedBy>Jim Bohart</cp:lastModifiedBy>
  <cp:revision>484</cp:revision>
  <dcterms:created xsi:type="dcterms:W3CDTF">2005-04-21T14:28:35Z</dcterms:created>
  <dcterms:modified xsi:type="dcterms:W3CDTF">2010-05-27T16:09:51Z</dcterms:modified>
</cp:coreProperties>
</file>