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7"/>
  </p:notesMasterIdLst>
  <p:handoutMasterIdLst>
    <p:handoutMasterId r:id="rId48"/>
  </p:handoutMasterIdLst>
  <p:sldIdLst>
    <p:sldId id="458" r:id="rId2"/>
    <p:sldId id="459" r:id="rId3"/>
    <p:sldId id="586" r:id="rId4"/>
    <p:sldId id="587" r:id="rId5"/>
    <p:sldId id="548" r:id="rId6"/>
    <p:sldId id="579" r:id="rId7"/>
    <p:sldId id="580" r:id="rId8"/>
    <p:sldId id="560" r:id="rId9"/>
    <p:sldId id="637" r:id="rId10"/>
    <p:sldId id="582" r:id="rId11"/>
    <p:sldId id="585" r:id="rId12"/>
    <p:sldId id="626" r:id="rId13"/>
    <p:sldId id="634" r:id="rId14"/>
    <p:sldId id="635" r:id="rId15"/>
    <p:sldId id="636" r:id="rId16"/>
    <p:sldId id="633" r:id="rId17"/>
    <p:sldId id="609" r:id="rId18"/>
    <p:sldId id="611" r:id="rId19"/>
    <p:sldId id="612" r:id="rId20"/>
    <p:sldId id="613" r:id="rId21"/>
    <p:sldId id="614" r:id="rId22"/>
    <p:sldId id="615" r:id="rId23"/>
    <p:sldId id="470" r:id="rId24"/>
    <p:sldId id="638" r:id="rId25"/>
    <p:sldId id="663" r:id="rId26"/>
    <p:sldId id="640" r:id="rId27"/>
    <p:sldId id="641" r:id="rId28"/>
    <p:sldId id="642" r:id="rId29"/>
    <p:sldId id="664" r:id="rId30"/>
    <p:sldId id="481" r:id="rId31"/>
    <p:sldId id="510" r:id="rId32"/>
    <p:sldId id="628" r:id="rId33"/>
    <p:sldId id="629" r:id="rId34"/>
    <p:sldId id="630" r:id="rId35"/>
    <p:sldId id="631" r:id="rId36"/>
    <p:sldId id="632" r:id="rId37"/>
    <p:sldId id="661" r:id="rId38"/>
    <p:sldId id="662" r:id="rId39"/>
    <p:sldId id="665" r:id="rId40"/>
    <p:sldId id="666" r:id="rId41"/>
    <p:sldId id="667" r:id="rId42"/>
    <p:sldId id="668" r:id="rId43"/>
    <p:sldId id="669" r:id="rId44"/>
    <p:sldId id="670" r:id="rId45"/>
    <p:sldId id="671" r:id="rId4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F2F2F2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44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C86E9F34-AA71-4B55-B351-582A0031BA93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72FA21C5-56C1-44A6-A079-302B9572B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E3D929-98C8-4E17-93F9-222E2EB2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9845F-F883-4D35-86A7-93FD2AF56AC7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93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 smtClean="0"/>
          </a:p>
        </p:txBody>
      </p:sp>
      <p:sp>
        <p:nvSpPr>
          <p:cNvPr id="69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4A2D1-860A-4E8F-BD5D-680D865AB02A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A48D8-1B54-4F17-BDB7-9AE96BA4C788}" type="slidenum">
              <a:rPr lang="en-US" smtClean="0">
                <a:latin typeface="Arial" charset="0"/>
              </a:rPr>
              <a:pPr/>
              <a:t>31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B1D02-1120-4F42-9F50-562EB4F8ECE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970338" y="8829676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62" tIns="46582" rIns="93162" bIns="46582" anchor="b"/>
          <a:lstStyle/>
          <a:p>
            <a:pPr algn="r"/>
            <a:fld id="{74CCC6BD-89B0-4AA5-BADB-A1F6A4233D07}" type="slidenum">
              <a:rPr lang="en-US" sz="1200"/>
              <a:pPr algn="r"/>
              <a:t>2</a:t>
            </a:fld>
            <a:endParaRPr lang="en-US" sz="1200" dirty="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62" tIns="46582" rIns="93162" bIns="46582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94B58-C141-4A78-91D1-A21856A5E15F}" type="slidenum">
              <a:rPr lang="en-US" smtClean="0">
                <a:latin typeface="Arial" charset="0"/>
              </a:rPr>
              <a:pPr/>
              <a:t>3</a:t>
            </a:fld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Callout for Go-Live cutover – May 25th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For QSER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 gen ratio share is Turkey Track 0.1% and </a:t>
            </a:r>
          </a:p>
          <a:p>
            <a:pPr lvl="1"/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Xtend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is only a </a:t>
            </a:r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LoadResource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QSE (so no “Gen share” but provide </a:t>
            </a:r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AncSvc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as a load resource)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QSE in DAM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mix of issues being worked through (1 completed in past day, 1 unregistering, looking into 2 others), and </a:t>
            </a:r>
          </a:p>
          <a:p>
            <a:pPr lvl="1"/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 terms of Unresponsive-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UBS unreachable via phone (disconnected, escalating to Legal),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Vantage is going inactive and will be dropped.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Market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95E4-FFD6-4524-8F68-00D041A24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71C4-D1DC-4246-9991-AEBCED05D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2BE4-48FE-4B2C-9ABA-E301E8646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D40B7-50F2-4D42-8863-B54E11CA5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3F2C-3042-4167-8C30-E294131C2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DDB-C31F-4C1B-B2BA-EC28B5231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9E9F6-49F5-4114-A362-305DADBA0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94A4-2AE7-42F0-BA7D-E21611228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11B0-0250-40B1-B28C-08004C5F8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CF0AE-3F7E-4BE2-82B8-85241F812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137BB1-540C-479D-8F2C-E75F6EA92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9EB81D-DC81-4F7F-BC0A-688AEE598DC6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arkettrials@ercot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Nodal Program Update</a:t>
            </a:r>
            <a:endParaRPr lang="en-US" sz="2400" dirty="0" smtClean="0"/>
          </a:p>
        </p:txBody>
      </p:sp>
      <p:sp>
        <p:nvSpPr>
          <p:cNvPr id="7171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Jason Iacobucci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Nodal Program Manager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Technical Advisory Committee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3 June 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Program Risks &amp; Issues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633858" name="Rectangle 4"/>
          <p:cNvSpPr>
            <a:spLocks noGrp="1" noChangeArrowheads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1" y="746760"/>
          <a:ext cx="8991599" cy="527304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133599"/>
                <a:gridCol w="838200"/>
                <a:gridCol w="914400"/>
                <a:gridCol w="914400"/>
                <a:gridCol w="914400"/>
                <a:gridCol w="762000"/>
                <a:gridCol w="2514600"/>
              </a:tblGrid>
              <a:tr h="42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Risk/Issue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Impacted Milestone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Target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Category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Probability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Severity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Interaction Operating Level Agreements (OLAs)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Need to determine operating level agreements associated with market interactions to assist ERCOT in establishing operational thresholds: 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Network Model Management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April/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4 OLA definitions complete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5 OLA definitions drafted, pending approval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Update given at NATF on 06/01; Transition plan being discussed at TAC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Reports continue to become available as Market Trials activities ramp-up. Performance monitoring continues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Design Assessment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 around the protocol traceability project and the market results as each phase of market trials  becomes active. 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Building experienced market design team  to review and assess design and protocol alignment with market trials 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Operational Readiness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Operational readiness of the Nodal systems and business processes are an increasing risk at this point in the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Schedule/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 capability assessments and improvement recommendations  are under review by executive management</a:t>
                      </a: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PMO has and will continue to identify critical deficiencies and implement mitigation strategies to ensure delivery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b="1" dirty="0" smtClean="0"/>
              <a:t>Issue Escalation Policy For Market Participants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685800"/>
            <a:ext cx="8991600" cy="5410200"/>
          </a:xfrm>
        </p:spPr>
        <p:txBody>
          <a:bodyPr/>
          <a:lstStyle/>
          <a:p>
            <a:pPr eaLnBrk="1" hangingPunct="1"/>
            <a:endParaRPr lang="en-US" sz="5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ERCOT Nodal personnel are pulling back from non-Go-Live interaction within subcommittees and task forces</a:t>
            </a:r>
          </a:p>
          <a:p>
            <a:pPr marL="857250" lvl="1" indent="-403225" eaLnBrk="1" hangingPunct="1">
              <a:buNone/>
            </a:pPr>
            <a:endParaRPr lang="en-US" sz="600" dirty="0" smtClean="0"/>
          </a:p>
          <a:p>
            <a:pPr indent="-288925" eaLnBrk="1" hangingPunct="1"/>
            <a:r>
              <a:rPr lang="en-US" dirty="0" smtClean="0"/>
              <a:t>Avenues for Question Resolution and Issue Escalation</a:t>
            </a:r>
            <a:endParaRPr lang="en-US" sz="1400" dirty="0" smtClean="0"/>
          </a:p>
          <a:p>
            <a:pPr marL="857250" lvl="1" indent="-403225" eaLnBrk="1" hangingPunct="1"/>
            <a:r>
              <a:rPr lang="en-US" u="sng" dirty="0" smtClean="0"/>
              <a:t>Question Resolution</a:t>
            </a:r>
          </a:p>
          <a:p>
            <a:pPr marL="1257300" lvl="2" indent="-403225" eaLnBrk="1" hangingPunct="1"/>
            <a:r>
              <a:rPr lang="en-US" dirty="0" smtClean="0"/>
              <a:t>Current Market Trials Calls</a:t>
            </a:r>
          </a:p>
          <a:p>
            <a:pPr marL="1257300" lvl="2" indent="-403225" eaLnBrk="1" hangingPunct="1"/>
            <a:r>
              <a:rPr lang="en-US" dirty="0" smtClean="0"/>
              <a:t>Email to </a:t>
            </a:r>
            <a:r>
              <a:rPr lang="en-US" dirty="0" smtClean="0">
                <a:hlinkClick r:id="rId3"/>
              </a:rPr>
              <a:t>markettrials@ercot.com</a:t>
            </a:r>
            <a:r>
              <a:rPr lang="en-US" dirty="0" smtClean="0"/>
              <a:t> </a:t>
            </a:r>
          </a:p>
          <a:p>
            <a:pPr marL="857250" lvl="1" indent="-403225" eaLnBrk="1" hangingPunct="1"/>
            <a:r>
              <a:rPr lang="en-US" u="sng" dirty="0" smtClean="0"/>
              <a:t>Issue Escalation</a:t>
            </a:r>
          </a:p>
          <a:p>
            <a:pPr marL="1257300" lvl="2" indent="-403225" eaLnBrk="1" hangingPunct="1"/>
            <a:r>
              <a:rPr lang="en-US" dirty="0" smtClean="0"/>
              <a:t>Issue brought up at Subcommittee, Working Group, or Task Force</a:t>
            </a:r>
          </a:p>
          <a:p>
            <a:pPr marL="1714500" lvl="3" indent="-403225" eaLnBrk="1" hangingPunct="1"/>
            <a:r>
              <a:rPr lang="en-US" dirty="0" smtClean="0"/>
              <a:t>Discussed without ERCOT Nodal personnel involvement</a:t>
            </a:r>
          </a:p>
          <a:p>
            <a:pPr marL="1257300" lvl="2" indent="-403225" eaLnBrk="1" hangingPunct="1"/>
            <a:r>
              <a:rPr lang="en-US" dirty="0" smtClean="0"/>
              <a:t>Issue is brought before NATF for overall market discussion and ERCOT opinion</a:t>
            </a:r>
          </a:p>
          <a:p>
            <a:pPr marL="1714500" lvl="3" indent="-403225" eaLnBrk="1" hangingPunct="1"/>
            <a:r>
              <a:rPr lang="en-US" dirty="0" smtClean="0"/>
              <a:t>NATF follows up on issue</a:t>
            </a:r>
          </a:p>
          <a:p>
            <a:pPr marL="1714500" lvl="3" indent="-403225" eaLnBrk="1" hangingPunct="1"/>
            <a:r>
              <a:rPr lang="en-US" dirty="0" smtClean="0"/>
              <a:t>NATF brings issue forward before TAC</a:t>
            </a:r>
          </a:p>
          <a:p>
            <a:pPr marL="1257300" lvl="2" indent="-403225" eaLnBrk="1" hangingPunct="1"/>
            <a:r>
              <a:rPr lang="en-US" dirty="0" smtClean="0"/>
              <a:t>Voting Items are brought before TAC</a:t>
            </a:r>
          </a:p>
          <a:p>
            <a:pPr marL="857250" lvl="1" indent="-403225" eaLnBrk="1" hangingPunct="1">
              <a:buNone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sz="1400" dirty="0" smtClean="0"/>
          </a:p>
          <a:p>
            <a:pPr marL="422910" lvl="1" eaLnBrk="1" hangingPunct="1">
              <a:buNone/>
            </a:pPr>
            <a:endParaRPr lang="en-US" dirty="0" smtClean="0"/>
          </a:p>
          <a:p>
            <a:pPr marL="422910" lvl="1" eaLnBrk="1" hangingPunct="1"/>
            <a:endParaRPr lang="en-US" sz="1600" dirty="0" smtClean="0"/>
          </a:p>
          <a:p>
            <a:pPr marL="548640" lvl="1" eaLnBrk="1" hangingPunct="1">
              <a:buNone/>
            </a:pPr>
            <a:endParaRPr lang="en-US" sz="1800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 smtClean="0"/>
          </a:p>
          <a:p>
            <a:pPr algn="ctr"/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Kenneth Ragsdale</a:t>
            </a:r>
          </a:p>
          <a:p>
            <a:r>
              <a:rPr lang="en-US" dirty="0" smtClean="0"/>
              <a:t>Market Trials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LFC Test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57950"/>
            <a:ext cx="26670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2-Hour LFC Test Update</a:t>
            </a:r>
          </a:p>
        </p:txBody>
      </p:sp>
      <p:sp>
        <p:nvSpPr>
          <p:cNvPr id="4100" name="Rectangle 2075"/>
          <p:cNvSpPr>
            <a:spLocks noGrp="1" noChangeArrowheads="1"/>
          </p:cNvSpPr>
          <p:nvPr>
            <p:ph type="body" idx="1"/>
          </p:nvPr>
        </p:nvSpPr>
        <p:spPr>
          <a:xfrm>
            <a:off x="298450" y="762000"/>
            <a:ext cx="8547100" cy="533400"/>
          </a:xfrm>
        </p:spPr>
        <p:txBody>
          <a:bodyPr/>
          <a:lstStyle/>
          <a:p>
            <a:pPr marL="233363" lvl="1" indent="-233363" eaLnBrk="1" hangingPunct="1">
              <a:buFontTx/>
              <a:buNone/>
            </a:pPr>
            <a:r>
              <a:rPr lang="en-US" sz="1800" b="1" smtClean="0"/>
              <a:t>2-Hour LFC Test Update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371600"/>
          <a:ext cx="8458200" cy="4038597"/>
        </p:xfrm>
        <a:graphic>
          <a:graphicData uri="http://schemas.openxmlformats.org/drawingml/2006/table">
            <a:tbl>
              <a:tblPr/>
              <a:tblGrid>
                <a:gridCol w="5715000"/>
                <a:gridCol w="2743200"/>
              </a:tblGrid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Activities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Approx Timeline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Market WebEx start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8:00 AM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ERCOT - MP pre-test troubleshooting period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8:00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AM - 11:15 AM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start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11:15 AM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Zonal-Nodal cutover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11:15 AM - 11:55 AM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System frequency controlled by nodal systems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11:55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AM - 12:25 PM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Nodal-Zonal cutover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12:25 PM - 1:00 PM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end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1:00 PM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Market WebEx end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1:15 PM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400800" y="6457950"/>
            <a:ext cx="23622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2-Hour LFC Test Update</a:t>
            </a:r>
          </a:p>
        </p:txBody>
      </p:sp>
      <p:sp>
        <p:nvSpPr>
          <p:cNvPr id="5124" name="Rectangle 2075"/>
          <p:cNvSpPr>
            <a:spLocks noGrp="1" noChangeArrowheads="1"/>
          </p:cNvSpPr>
          <p:nvPr>
            <p:ph type="body" idx="1"/>
          </p:nvPr>
        </p:nvSpPr>
        <p:spPr>
          <a:xfrm>
            <a:off x="298450" y="762000"/>
            <a:ext cx="8547100" cy="533400"/>
          </a:xfrm>
        </p:spPr>
        <p:txBody>
          <a:bodyPr/>
          <a:lstStyle/>
          <a:p>
            <a:pPr marL="233363" lvl="1" indent="-233363" eaLnBrk="1" hangingPunct="1">
              <a:buFontTx/>
              <a:buNone/>
            </a:pPr>
            <a:r>
              <a:rPr lang="en-US" sz="1800" b="1" smtClean="0"/>
              <a:t>2-Hour LFC Test Update (continued)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371600"/>
          <a:ext cx="8534400" cy="3292367"/>
        </p:xfrm>
        <a:graphic>
          <a:graphicData uri="http://schemas.openxmlformats.org/drawingml/2006/table">
            <a:tbl>
              <a:tblPr/>
              <a:tblGrid>
                <a:gridCol w="3124200"/>
                <a:gridCol w="3962400"/>
                <a:gridCol w="1447800"/>
              </a:tblGrid>
              <a:tr h="46593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Constraints (activated in both Nodal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and Zonal)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Start Time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870"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 err="1"/>
                        <a:t>Garrott</a:t>
                      </a:r>
                      <a:r>
                        <a:rPr lang="en-US" sz="1800" dirty="0"/>
                        <a:t> - Midtown OC3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/>
                        <a:t>Loss of Greens Bayou  - Gable and Hardy - Crocket 138KV overloads Midtown - </a:t>
                      </a:r>
                      <a:r>
                        <a:rPr lang="en-US" sz="1800" dirty="0" err="1"/>
                        <a:t>Garrott</a:t>
                      </a:r>
                      <a:r>
                        <a:rPr lang="en-US" sz="1800" dirty="0"/>
                        <a:t> 138KV - 102% of 317 MVA rating.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10:45 AM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3567"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/>
                        <a:t>Bellaire Autotransformer OC3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/>
                        <a:t>Loss of Bellaire 345/138KV autotransformer 2 overloads Bellaire 345/138KV autotransformer 4 - 101% of 600 MVA rating.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11:45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AM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400800" y="6457950"/>
            <a:ext cx="23622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2-Hour LFC Test Update</a:t>
            </a:r>
          </a:p>
        </p:txBody>
      </p:sp>
      <p:sp>
        <p:nvSpPr>
          <p:cNvPr id="6148" name="Rectangle 2075"/>
          <p:cNvSpPr>
            <a:spLocks noGrp="1" noChangeArrowheads="1"/>
          </p:cNvSpPr>
          <p:nvPr>
            <p:ph type="body" idx="1"/>
          </p:nvPr>
        </p:nvSpPr>
        <p:spPr>
          <a:xfrm>
            <a:off x="298450" y="762000"/>
            <a:ext cx="8547100" cy="533400"/>
          </a:xfrm>
        </p:spPr>
        <p:txBody>
          <a:bodyPr/>
          <a:lstStyle/>
          <a:p>
            <a:pPr marL="233363" lvl="1" indent="-233363" eaLnBrk="1" hangingPunct="1">
              <a:buFontTx/>
              <a:buNone/>
            </a:pPr>
            <a:r>
              <a:rPr lang="en-US" sz="1800" b="1" smtClean="0"/>
              <a:t>2-Hour LFC Test Update (continued)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371600"/>
          <a:ext cx="8610600" cy="4618076"/>
        </p:xfrm>
        <a:graphic>
          <a:graphicData uri="http://schemas.openxmlformats.org/drawingml/2006/table">
            <a:tbl>
              <a:tblPr/>
              <a:tblGrid>
                <a:gridCol w="6512218"/>
                <a:gridCol w="2098382"/>
              </a:tblGrid>
              <a:tr h="35224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Common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Market Participant ICCP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Issues Identified/Solved During the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Test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On/Off status incorrect for LBST/RBST points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Resource Status Codes (RSTs) coming in as SUSPECT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OFF RST being sent for units that were online and generating MW 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RST of ON instead of ONREG being sent for units with REG Responsibilities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RST of ONREG being sent for units in hours where they had no REG Responsibility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Non-zero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LSLs being sent for WGRs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HSLs for WGRS being set to capacity rather than un-curtailed MW output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0704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MPs updating REG Responsibilities slowly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RegUp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&amp;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RegDown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Responsibilities switched for one another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436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AS Responsibilities not lining up between Nodal and Zonal (i.e., wrong AS Type or wrong MW value)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Kenneth Ragsdale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Cut-Over Kick-Off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55700" y="6400800"/>
            <a:ext cx="7835900" cy="42545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Cut-Over Timeline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72200" y="6432550"/>
            <a:ext cx="28194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and Responsibilities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3820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371600"/>
            <a:ext cx="28194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Network Model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828800"/>
          <a:ext cx="8153400" cy="28092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69134"/>
                <a:gridCol w="6384266"/>
              </a:tblGrid>
              <a:tr h="400938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Nodal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dirty="0" smtClean="0"/>
                        <a:t>Protocol Section 3.10 goes into effect  (Sept. 1)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</a:t>
                      </a:r>
                      <a:r>
                        <a:rPr lang="en-US" sz="1400" b="1" dirty="0" smtClean="0"/>
                        <a:t>TAC Approval – July 1</a:t>
                      </a:r>
                      <a:r>
                        <a:rPr lang="en-US" sz="1400" b="1" baseline="30000" dirty="0" smtClean="0"/>
                        <a:t>st</a:t>
                      </a:r>
                      <a:r>
                        <a:rPr lang="en-US" sz="1400" b="1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July 20</a:t>
                      </a:r>
                      <a:r>
                        <a:rPr lang="en-US" sz="1400" b="0" baseline="30000" dirty="0" smtClean="0"/>
                        <a:t>th</a:t>
                      </a:r>
                      <a:endParaRPr lang="en-US" sz="1400" b="0" dirty="0" smtClean="0"/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 Notice – July</a:t>
                      </a:r>
                      <a:r>
                        <a:rPr lang="en-US" sz="1400" b="0" baseline="0" dirty="0" smtClean="0"/>
                        <a:t> 30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 smtClean="0"/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Deadline</a:t>
                      </a:r>
                      <a:r>
                        <a:rPr lang="en-US" sz="1400" b="0" baseline="0" dirty="0" smtClean="0"/>
                        <a:t> to Submit  Changes for the December Network Model</a:t>
                      </a:r>
                      <a:endParaRPr lang="en-US" sz="1400" b="0" dirty="0" smtClean="0"/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 15</a:t>
                      </a:r>
                      <a:r>
                        <a:rPr lang="en-US" sz="1400" baseline="30000" dirty="0" smtClean="0"/>
                        <a:t>th </a:t>
                      </a:r>
                      <a:r>
                        <a:rPr lang="en-US" sz="1400" dirty="0" smtClean="0"/>
                        <a:t> 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Market Validation </a:t>
                      </a:r>
                      <a:r>
                        <a:rPr lang="en-US" sz="1400" b="0" baseline="0" dirty="0" smtClean="0"/>
                        <a:t>of the December Network Model</a:t>
                      </a:r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December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December Network Model in Effect*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6019800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 load date </a:t>
            </a:r>
            <a:r>
              <a:rPr lang="en-US" sz="800" dirty="0" err="1" smtClean="0"/>
              <a:t>tbd</a:t>
            </a:r>
            <a:endParaRPr lang="en-US" sz="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3820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1371600"/>
            <a:ext cx="28194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Outage Scheduler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828798"/>
          <a:ext cx="8229600" cy="28775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05871"/>
                <a:gridCol w="6023729"/>
              </a:tblGrid>
              <a:tr h="333661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Nodal Protocol</a:t>
                      </a:r>
                      <a:r>
                        <a:rPr lang="en-US" sz="1400" baseline="0" dirty="0" smtClean="0"/>
                        <a:t> Section 3.1 goes into effect  (Sept. 1)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</a:t>
                      </a:r>
                      <a:r>
                        <a:rPr lang="en-US" sz="1400" b="1" dirty="0" smtClean="0"/>
                        <a:t>TAC Approval – July 1</a:t>
                      </a:r>
                      <a:r>
                        <a:rPr lang="en-US" sz="1400" b="1" baseline="30000" dirty="0" smtClean="0"/>
                        <a:t>st</a:t>
                      </a:r>
                      <a:r>
                        <a:rPr lang="en-US" sz="1400" b="1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July 20</a:t>
                      </a:r>
                      <a:r>
                        <a:rPr lang="en-US" sz="1400" b="0" baseline="30000" dirty="0" smtClean="0"/>
                        <a:t>th</a:t>
                      </a:r>
                      <a:endParaRPr lang="en-US" sz="1400" b="0" dirty="0" smtClean="0"/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 Notice – July</a:t>
                      </a:r>
                      <a:r>
                        <a:rPr lang="en-US" sz="1400" b="0" baseline="0" dirty="0" smtClean="0"/>
                        <a:t> 30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aseline="0" dirty="0" smtClean="0"/>
                    </a:p>
                  </a:txBody>
                  <a:tcPr anchor="ctr"/>
                </a:tc>
              </a:tr>
              <a:tr h="4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Participants to Enter Production Outages for December and Beyond</a:t>
                      </a:r>
                    </a:p>
                  </a:txBody>
                  <a:tcPr anchor="ctr"/>
                </a:tc>
              </a:tr>
              <a:tr h="4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15</a:t>
                      </a:r>
                      <a:r>
                        <a:rPr lang="en-US" sz="1400" baseline="30000" dirty="0" smtClean="0"/>
                        <a:t>th</a:t>
                      </a:r>
                      <a:endParaRPr lang="en-US" sz="1000" dirty="0" smtClean="0">
                        <a:solidFill>
                          <a:srgbClr val="FF33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Participants Having Outages Occurring in December and Beyond Should Be Synchronized</a:t>
                      </a:r>
                      <a:r>
                        <a:rPr lang="en-US" sz="1400" baseline="0" dirty="0" smtClean="0"/>
                        <a:t> Between Zonal and Nodal</a:t>
                      </a:r>
                    </a:p>
                  </a:txBody>
                  <a:tcPr anchor="ctr"/>
                </a:tc>
              </a:tr>
              <a:tr h="5626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15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Begin</a:t>
                      </a:r>
                      <a:r>
                        <a:rPr lang="en-US" sz="1400" baseline="0" dirty="0" smtClean="0"/>
                        <a:t> Approving/Rejecting Outages in Production using Both Zonal and Nodal Systems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8195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479425" y="1095375"/>
            <a:ext cx="8229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Program Status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Issue Escalation Policy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LFC Overview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Cut-Over Overview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Market Readiness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Follow-Up </a:t>
            </a:r>
            <a:r>
              <a:rPr lang="en-US" sz="2000" b="1" dirty="0" smtClean="0"/>
              <a:t>Discussion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28615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1295400"/>
            <a:ext cx="5257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Credit, CRR  and  Settlements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1000" y="1676400"/>
          <a:ext cx="8382000" cy="4160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3540"/>
                <a:gridCol w="6898460"/>
              </a:tblGrid>
              <a:tr h="441960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7345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Nodal Protocol Section 7 goes into effect  (Oct. 13)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</a:t>
                      </a:r>
                      <a:r>
                        <a:rPr lang="en-US" sz="1400" b="1" dirty="0" smtClean="0"/>
                        <a:t>TAC Approval – August</a:t>
                      </a:r>
                      <a:r>
                        <a:rPr lang="en-US" sz="1400" b="1" baseline="0" dirty="0" smtClean="0"/>
                        <a:t> 5</a:t>
                      </a:r>
                      <a:r>
                        <a:rPr lang="en-US" sz="1400" b="1" baseline="30000" dirty="0" smtClean="0"/>
                        <a:t>th</a:t>
                      </a:r>
                      <a:r>
                        <a:rPr lang="en-US" sz="1400" b="1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August</a:t>
                      </a:r>
                      <a:r>
                        <a:rPr lang="en-US" sz="1400" b="0" baseline="0" dirty="0" smtClean="0"/>
                        <a:t> 17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 Notice – September</a:t>
                      </a:r>
                      <a:r>
                        <a:rPr lang="en-US" sz="1400" b="0" baseline="0" dirty="0" smtClean="0"/>
                        <a:t> 13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October</a:t>
                      </a:r>
                      <a:r>
                        <a:rPr lang="en-US" sz="1400" b="0" baseline="0" dirty="0" smtClean="0"/>
                        <a:t> 2</a:t>
                      </a:r>
                      <a:r>
                        <a:rPr lang="en-US" sz="1400" b="0" baseline="30000" dirty="0" smtClean="0"/>
                        <a:t>nd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</a:t>
                      </a:r>
                      <a:r>
                        <a:rPr lang="en-US" sz="1400" baseline="0" dirty="0" smtClean="0"/>
                        <a:t> to Pull Network Model and Outage Data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12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– 20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ERCOT to Determine Creditworthiness</a:t>
                      </a:r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13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Begin Accepting PCRR Nominations for the</a:t>
                      </a:r>
                      <a:r>
                        <a:rPr lang="en-US" sz="1400" baseline="0" dirty="0" smtClean="0"/>
                        <a:t>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411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allocate PCRRs for NOIEs for the December 2010 Monthly CRR Auction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Network</a:t>
                      </a:r>
                      <a:r>
                        <a:rPr lang="en-US" sz="1400" baseline="0" dirty="0" smtClean="0"/>
                        <a:t> Model for the December 2010 Monthly CRR Auction Posted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Model Posted  for December 2010 Monthly CRR per Nodal Protocol 3.10.1 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Post the December 2010 Monthly CRR Auction Notice</a:t>
                      </a:r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ACLs Posted via MIS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1909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1295400"/>
            <a:ext cx="5257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Credit, CRR  and  Settlements (continued)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1000" y="1752600"/>
          <a:ext cx="8382000" cy="40386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3540"/>
                <a:gridCol w="6898460"/>
              </a:tblGrid>
              <a:tr h="476587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644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– 10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Start of the Bid/Offer</a:t>
                      </a:r>
                      <a:r>
                        <a:rPr lang="en-US" sz="1400" baseline="0" dirty="0" smtClean="0"/>
                        <a:t> Submission Window for December 2010 Monthly CRR Auction</a:t>
                      </a:r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7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CRR Locks</a:t>
                      </a:r>
                      <a:r>
                        <a:rPr lang="en-US" sz="1400" baseline="0" dirty="0" smtClean="0"/>
                        <a:t> Credit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9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Can</a:t>
                      </a:r>
                      <a:r>
                        <a:rPr lang="en-US" sz="1400" baseline="0" dirty="0" smtClean="0"/>
                        <a:t> Post Additional Collateral for December 2010 Monthly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11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Run the</a:t>
                      </a:r>
                      <a:r>
                        <a:rPr lang="en-US" sz="1400" baseline="0" dirty="0" smtClean="0"/>
                        <a:t>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16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Publication of the December 2010 Monthly CRR Auction Results</a:t>
                      </a:r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17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Publication of the December 2010 Monthly CRR Invoice</a:t>
                      </a:r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22</a:t>
                      </a:r>
                      <a:r>
                        <a:rPr lang="en-US" sz="1400" baseline="30000" dirty="0" smtClean="0"/>
                        <a:t>nd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Payment Due for</a:t>
                      </a:r>
                      <a:r>
                        <a:rPr lang="en-US" sz="1400" baseline="0" dirty="0" smtClean="0"/>
                        <a:t>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644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</a:t>
                      </a:r>
                      <a:r>
                        <a:rPr lang="en-US" sz="1400" baseline="0" dirty="0" smtClean="0"/>
                        <a:t> 23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</a:t>
                      </a:r>
                      <a:r>
                        <a:rPr lang="en-US" sz="1400" baseline="0" dirty="0" smtClean="0"/>
                        <a:t>to Pay CRR Account Holders Owed from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943600" y="6432550"/>
            <a:ext cx="3048000" cy="425450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and Responsibilities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1909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1295400"/>
            <a:ext cx="76962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Markets, Operations and Remaining Protocol Sections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1000" y="1752600"/>
          <a:ext cx="8382000" cy="36939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46720"/>
                <a:gridCol w="6135280"/>
              </a:tblGrid>
              <a:tr h="411642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116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23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Nodal</a:t>
                      </a:r>
                      <a:r>
                        <a:rPr lang="en-US" sz="1400" baseline="0" dirty="0" smtClean="0"/>
                        <a:t> Protocol Sections 3, 4, 5 and 6 go into effect as well as all other unimplemented Protocol Sections  (Nov. 23)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</a:t>
                      </a:r>
                      <a:r>
                        <a:rPr lang="en-US" sz="1400" b="1" dirty="0" smtClean="0"/>
                        <a:t>TAC Approval – October</a:t>
                      </a:r>
                      <a:r>
                        <a:rPr lang="en-US" sz="1400" b="1" baseline="0" dirty="0" smtClean="0"/>
                        <a:t> 7</a:t>
                      </a:r>
                      <a:r>
                        <a:rPr lang="en-US" sz="1400" b="1" baseline="30000" dirty="0" smtClean="0"/>
                        <a:t>th</a:t>
                      </a:r>
                      <a:r>
                        <a:rPr lang="en-US" sz="1400" b="1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October 19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dirty="0" smtClean="0"/>
                        <a:t> </a:t>
                      </a:r>
                      <a:r>
                        <a:rPr lang="en-US" sz="1400" b="0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</a:t>
                      </a:r>
                      <a:r>
                        <a:rPr lang="en-US" sz="1400" b="0" baseline="0" dirty="0" smtClean="0"/>
                        <a:t> Notice</a:t>
                      </a:r>
                      <a:r>
                        <a:rPr lang="en-US" sz="1400" b="0" dirty="0" smtClean="0"/>
                        <a:t> – October</a:t>
                      </a:r>
                      <a:r>
                        <a:rPr lang="en-US" sz="1400" b="0" baseline="0" dirty="0" smtClean="0"/>
                        <a:t> 23</a:t>
                      </a:r>
                      <a:r>
                        <a:rPr lang="en-US" sz="1400" b="0" baseline="30000" dirty="0" smtClean="0"/>
                        <a:t>rd</a:t>
                      </a:r>
                      <a:r>
                        <a:rPr lang="en-US" sz="1400" b="0" baseline="0" dirty="0" smtClean="0"/>
                        <a:t>  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4116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23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Submission Opens (7 Day Operational Window)</a:t>
                      </a:r>
                    </a:p>
                  </a:txBody>
                  <a:tcPr anchor="ctr"/>
                </a:tc>
              </a:tr>
              <a:tr h="17124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November 30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ERCOT Grid Operations to Switch to Nodal Control and Execute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 Binding DA Market--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10:00 Run DAM for Dec.1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14:00 Initiate LFC Control of System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14:30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Run DRUC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18:00 Adjustment Period for Dec. 1, and run HRUC hourly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24:00 Settle Market on Nodal Real-Time Prices and Dispatch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Brandon McElfresh</a:t>
            </a:r>
          </a:p>
          <a:p>
            <a:r>
              <a:rPr lang="en-US" dirty="0" smtClean="0"/>
              <a:t>Readiness &amp; Transformation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 Readiness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Special Topic – Nodal Registration Cutoff – QSEs and CRRAHs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943600" y="6457950"/>
            <a:ext cx="28194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300" dirty="0" smtClean="0"/>
              <a:t>Scope</a:t>
            </a:r>
          </a:p>
          <a:p>
            <a:pPr lvl="1">
              <a:buFont typeface="Arial" pitchFamily="34" charset="0"/>
              <a:buChar char="•"/>
            </a:pPr>
            <a:r>
              <a:rPr lang="en-US" sz="1300" dirty="0" smtClean="0"/>
              <a:t>What is the cutoff date for QSEs and CRRAHs to begin registration for Nodal Go-Live (based on ERCOT resource availability)?</a:t>
            </a:r>
          </a:p>
          <a:p>
            <a:pPr>
              <a:buFont typeface="Arial" pitchFamily="34" charset="0"/>
              <a:buChar char="•"/>
            </a:pPr>
            <a:r>
              <a:rPr lang="en-US" sz="1300" dirty="0" smtClean="0"/>
              <a:t>Registration must begin by these dates to be qualified for Nodal Go-Live</a:t>
            </a:r>
          </a:p>
          <a:p>
            <a:pPr lvl="1">
              <a:buFont typeface="Arial" pitchFamily="34" charset="0"/>
              <a:buChar char="•"/>
            </a:pPr>
            <a:r>
              <a:rPr lang="en-US" sz="1300" b="1" u="sng" dirty="0" smtClean="0"/>
              <a:t>August 13</a:t>
            </a:r>
            <a:r>
              <a:rPr lang="en-US" sz="1300" b="1" u="sng" baseline="30000" dirty="0" smtClean="0"/>
              <a:t>th</a:t>
            </a:r>
            <a:r>
              <a:rPr lang="en-US" sz="1300" b="1" u="sng" dirty="0" smtClean="0"/>
              <a:t>, 2010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QSEs with Resources with a new WAN connection *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CRRAHs (to be qualified for the 10/13 PCRR nomination and for the 11/11 December 2010 CRR Auction) * ~</a:t>
            </a:r>
          </a:p>
          <a:p>
            <a:pPr lvl="1">
              <a:buFont typeface="Arial" pitchFamily="34" charset="0"/>
              <a:buChar char="•"/>
            </a:pPr>
            <a:r>
              <a:rPr lang="en-US" sz="1300" b="1" u="sng" dirty="0" smtClean="0"/>
              <a:t>October 1</a:t>
            </a:r>
            <a:r>
              <a:rPr lang="en-US" sz="1300" b="1" u="sng" baseline="30000" dirty="0" smtClean="0"/>
              <a:t>st</a:t>
            </a:r>
            <a:r>
              <a:rPr lang="en-US" sz="1300" b="1" u="sng" dirty="0" smtClean="0"/>
              <a:t>, 2010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QSE with Resources using a Nodal qualified service provider *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QSEs without Resources *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Sub-QSEs using a Nodal qualified parent QSE *</a:t>
            </a:r>
            <a:endParaRPr lang="en-US" sz="1300" dirty="0" smtClean="0"/>
          </a:p>
          <a:p>
            <a:pPr>
              <a:buFont typeface="Arial" pitchFamily="34" charset="0"/>
              <a:buChar char="•"/>
            </a:pPr>
            <a:r>
              <a:rPr lang="en-US" sz="1300" dirty="0" smtClean="0"/>
              <a:t> Mechanics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Qualification will follow the Nodal production qualification process and all testing will be done in the MOTE environment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MPs that want to begin registration past these </a:t>
            </a:r>
          </a:p>
          <a:p>
            <a:pPr lvl="2">
              <a:buNone/>
            </a:pPr>
            <a:r>
              <a:rPr lang="en-US" sz="1200" dirty="0" smtClean="0"/>
              <a:t>	deadlines will be examined on a case-by-case basis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Nodal Metric MP22 will measure progress of </a:t>
            </a:r>
          </a:p>
          <a:p>
            <a:pPr lvl="2">
              <a:buNone/>
            </a:pPr>
            <a:r>
              <a:rPr lang="en-US" sz="1200" dirty="0" smtClean="0"/>
              <a:t>	new entrants</a:t>
            </a:r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1" y="5187315"/>
            <a:ext cx="47243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300" dirty="0" smtClean="0"/>
          </a:p>
          <a:p>
            <a:pPr lvl="1"/>
            <a:r>
              <a:rPr lang="en-US" sz="900" dirty="0" smtClean="0"/>
              <a:t>* QSE Application  or CRRAH Application must be submitted, which includes Credit Application</a:t>
            </a:r>
          </a:p>
          <a:p>
            <a:pPr lvl="1">
              <a:buFont typeface="Arial" pitchFamily="34" charset="0"/>
              <a:buChar char="•"/>
            </a:pPr>
            <a:endParaRPr lang="en-US" sz="900" dirty="0" smtClean="0"/>
          </a:p>
          <a:p>
            <a:pPr lvl="1"/>
            <a:r>
              <a:rPr lang="en-US" sz="900" dirty="0" smtClean="0"/>
              <a:t>~ Doesn’t include NOIE Allocation Eligibility Form, which must be submitted  by 6/30 for CRRAHs eligible for PCRRs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62461" t="74850" r="3894" b="7515"/>
          <a:stretch>
            <a:fillRect/>
          </a:stretch>
        </p:blipFill>
        <p:spPr bwMode="auto">
          <a:xfrm>
            <a:off x="5029200" y="4648200"/>
            <a:ext cx="411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l="62461" t="17134" r="3894" b="77255"/>
          <a:stretch>
            <a:fillRect/>
          </a:stretch>
        </p:blipFill>
        <p:spPr bwMode="auto">
          <a:xfrm>
            <a:off x="5029200" y="4114800"/>
            <a:ext cx="411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sosceles Triangle 8"/>
          <p:cNvSpPr/>
          <p:nvPr/>
        </p:nvSpPr>
        <p:spPr bwMode="auto">
          <a:xfrm rot="10800000">
            <a:off x="5334000" y="4202874"/>
            <a:ext cx="304800" cy="22860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Isosceles Triangle 9"/>
          <p:cNvSpPr/>
          <p:nvPr/>
        </p:nvSpPr>
        <p:spPr bwMode="auto">
          <a:xfrm rot="10800000">
            <a:off x="6553200" y="4214749"/>
            <a:ext cx="304800" cy="22860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3657600"/>
            <a:ext cx="932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QSERs (new wan),</a:t>
            </a:r>
          </a:p>
          <a:p>
            <a:pPr algn="ctr"/>
            <a:r>
              <a:rPr lang="en-US" sz="1000" b="1" dirty="0" smtClean="0"/>
              <a:t>CRRAHs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3657600"/>
            <a:ext cx="236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QSERs (existing wan),</a:t>
            </a:r>
          </a:p>
          <a:p>
            <a:pPr algn="ctr"/>
            <a:r>
              <a:rPr lang="en-US" sz="1000" b="1" dirty="0" smtClean="0"/>
              <a:t>Sub-QSERs,</a:t>
            </a:r>
          </a:p>
          <a:p>
            <a:pPr algn="ctr"/>
            <a:r>
              <a:rPr lang="en-US" sz="1000" b="1" dirty="0" smtClean="0"/>
              <a:t>QSEs w/o Resources</a:t>
            </a:r>
            <a:endParaRPr lang="en-US" sz="1000" b="1" dirty="0"/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>
            <a:off x="5905500" y="5367150"/>
            <a:ext cx="1600200" cy="0"/>
          </a:xfrm>
          <a:prstGeom prst="line">
            <a:avLst/>
          </a:prstGeom>
          <a:solidFill>
            <a:srgbClr val="FFCC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5400000">
            <a:off x="4686300" y="5372100"/>
            <a:ext cx="1600200" cy="0"/>
          </a:xfrm>
          <a:prstGeom prst="line">
            <a:avLst/>
          </a:prstGeom>
          <a:solidFill>
            <a:srgbClr val="FFCC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 flipV="1">
            <a:off x="6934200" y="3886200"/>
            <a:ext cx="381000" cy="228600"/>
          </a:xfrm>
          <a:prstGeom prst="straightConnector1">
            <a:avLst/>
          </a:prstGeom>
          <a:solidFill>
            <a:srgbClr val="FFCC99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Date Placeholder 1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1066800" y="838200"/>
            <a:ext cx="7924800" cy="22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2010</a:t>
            </a:r>
            <a:endParaRPr lang="en-US" sz="1600" dirty="0"/>
          </a:p>
        </p:txBody>
      </p:sp>
      <p:sp>
        <p:nvSpPr>
          <p:cNvPr id="6983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Participant Readiness Touch Points</a:t>
            </a:r>
          </a:p>
        </p:txBody>
      </p:sp>
      <p:sp>
        <p:nvSpPr>
          <p:cNvPr id="69837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9800" y="6457950"/>
            <a:ext cx="27432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698372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13716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" y="13716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" y="16764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9913" y="3429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3400" y="4572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61722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8379" name="TextBox 23"/>
          <p:cNvSpPr txBox="1">
            <a:spLocks noChangeArrowheads="1"/>
          </p:cNvSpPr>
          <p:nvPr/>
        </p:nvSpPr>
        <p:spPr bwMode="auto">
          <a:xfrm>
            <a:off x="-152400" y="13684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Meetings</a:t>
            </a:r>
          </a:p>
        </p:txBody>
      </p:sp>
      <p:sp>
        <p:nvSpPr>
          <p:cNvPr id="698380" name="TextBox 24"/>
          <p:cNvSpPr txBox="1">
            <a:spLocks noChangeArrowheads="1"/>
          </p:cNvSpPr>
          <p:nvPr/>
        </p:nvSpPr>
        <p:spPr bwMode="auto">
          <a:xfrm>
            <a:off x="-152400" y="23590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Training</a:t>
            </a:r>
          </a:p>
        </p:txBody>
      </p:sp>
      <p:sp>
        <p:nvSpPr>
          <p:cNvPr id="698381" name="TextBox 25"/>
          <p:cNvSpPr txBox="1">
            <a:spLocks noChangeArrowheads="1"/>
          </p:cNvSpPr>
          <p:nvPr/>
        </p:nvSpPr>
        <p:spPr bwMode="auto">
          <a:xfrm>
            <a:off x="0" y="36576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Outreach</a:t>
            </a:r>
          </a:p>
        </p:txBody>
      </p:sp>
      <p:sp>
        <p:nvSpPr>
          <p:cNvPr id="698382" name="TextBox 27"/>
          <p:cNvSpPr txBox="1">
            <a:spLocks noChangeArrowheads="1"/>
          </p:cNvSpPr>
          <p:nvPr/>
        </p:nvSpPr>
        <p:spPr bwMode="auto">
          <a:xfrm>
            <a:off x="0" y="465772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Market trials</a:t>
            </a:r>
          </a:p>
        </p:txBody>
      </p:sp>
      <p:sp>
        <p:nvSpPr>
          <p:cNvPr id="56" name="Round Same Side Corner Rectangle 55"/>
          <p:cNvSpPr/>
          <p:nvPr/>
        </p:nvSpPr>
        <p:spPr>
          <a:xfrm>
            <a:off x="70104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September</a:t>
            </a:r>
            <a:endParaRPr lang="en-US" sz="1300" dirty="0"/>
          </a:p>
        </p:txBody>
      </p:sp>
      <p:sp>
        <p:nvSpPr>
          <p:cNvPr id="94" name="Round Same Side Corner Rectangle 93"/>
          <p:cNvSpPr/>
          <p:nvPr/>
        </p:nvSpPr>
        <p:spPr>
          <a:xfrm>
            <a:off x="50292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August</a:t>
            </a:r>
            <a:endParaRPr lang="en-US" sz="1300" dirty="0"/>
          </a:p>
        </p:txBody>
      </p:sp>
      <p:sp>
        <p:nvSpPr>
          <p:cNvPr id="104" name="Round Same Side Corner Rectangle 103"/>
          <p:cNvSpPr/>
          <p:nvPr/>
        </p:nvSpPr>
        <p:spPr>
          <a:xfrm>
            <a:off x="30480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July</a:t>
            </a:r>
            <a:endParaRPr lang="en-US" sz="1300" dirty="0"/>
          </a:p>
        </p:txBody>
      </p:sp>
      <p:sp>
        <p:nvSpPr>
          <p:cNvPr id="107" name="Round Same Side Corner Rectangle 106"/>
          <p:cNvSpPr/>
          <p:nvPr/>
        </p:nvSpPr>
        <p:spPr>
          <a:xfrm>
            <a:off x="10668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June</a:t>
            </a:r>
            <a:endParaRPr lang="en-US" sz="1300" dirty="0"/>
          </a:p>
        </p:txBody>
      </p:sp>
      <p:cxnSp>
        <p:nvCxnSpPr>
          <p:cNvPr id="108" name="Straight Connector 107"/>
          <p:cNvCxnSpPr/>
          <p:nvPr/>
        </p:nvCxnSpPr>
        <p:spPr>
          <a:xfrm rot="5400000">
            <a:off x="65532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614362" y="3738563"/>
            <a:ext cx="486727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2596356" y="3739357"/>
            <a:ext cx="48656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4533900" y="3695700"/>
            <a:ext cx="4953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TextBox 121"/>
          <p:cNvSpPr txBox="1">
            <a:spLocks noChangeArrowheads="1"/>
          </p:cNvSpPr>
          <p:nvPr/>
        </p:nvSpPr>
        <p:spPr bwMode="auto">
          <a:xfrm>
            <a:off x="1047947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6/1 and 6/29</a:t>
            </a:r>
            <a:endParaRPr lang="en-US" sz="1400" dirty="0"/>
          </a:p>
        </p:txBody>
      </p:sp>
      <p:sp>
        <p:nvSpPr>
          <p:cNvPr id="45" name="TextBox 135"/>
          <p:cNvSpPr txBox="1">
            <a:spLocks noChangeArrowheads="1"/>
          </p:cNvSpPr>
          <p:nvPr/>
        </p:nvSpPr>
        <p:spPr bwMode="auto">
          <a:xfrm>
            <a:off x="1047947" y="1676400"/>
            <a:ext cx="2133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LSE 201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CC Workshop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i="1" dirty="0" smtClean="0"/>
              <a:t>Retail Workshop (6/17)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i="1" dirty="0" smtClean="0"/>
              <a:t>VC Workshop (6/22)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i="1" dirty="0" smtClean="0"/>
              <a:t>AS Workshop (6/30)</a:t>
            </a:r>
          </a:p>
          <a:p>
            <a:pPr marL="117475" indent="-117475">
              <a:buFont typeface="Arial" charset="0"/>
              <a:buChar char="•"/>
            </a:pPr>
            <a:endParaRPr lang="en-US" sz="1400" dirty="0" smtClean="0"/>
          </a:p>
        </p:txBody>
      </p:sp>
      <p:sp>
        <p:nvSpPr>
          <p:cNvPr id="59" name="TextBox 112"/>
          <p:cNvSpPr txBox="1">
            <a:spLocks noChangeArrowheads="1"/>
          </p:cNvSpPr>
          <p:nvPr/>
        </p:nvSpPr>
        <p:spPr bwMode="auto">
          <a:xfrm>
            <a:off x="1047947" y="3429000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TSP OS Road Show</a:t>
            </a:r>
            <a:endParaRPr lang="en-US" sz="1400" i="1" dirty="0" smtClean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 Metrics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Telemetry Quality Metrics</a:t>
            </a:r>
          </a:p>
        </p:txBody>
      </p:sp>
      <p:sp>
        <p:nvSpPr>
          <p:cNvPr id="60" name="TextBox 115"/>
          <p:cNvSpPr txBox="1">
            <a:spLocks noChangeArrowheads="1"/>
          </p:cNvSpPr>
          <p:nvPr/>
        </p:nvSpPr>
        <p:spPr bwMode="auto">
          <a:xfrm>
            <a:off x="1047947" y="4572000"/>
            <a:ext cx="2133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8 hr system-wide LFC test</a:t>
            </a:r>
          </a:p>
        </p:txBody>
      </p:sp>
      <p:sp>
        <p:nvSpPr>
          <p:cNvPr id="57" name="TextBox 121"/>
          <p:cNvSpPr txBox="1">
            <a:spLocks noChangeArrowheads="1"/>
          </p:cNvSpPr>
          <p:nvPr/>
        </p:nvSpPr>
        <p:spPr bwMode="auto">
          <a:xfrm>
            <a:off x="3048000" y="1390454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TBD</a:t>
            </a:r>
            <a:endParaRPr lang="en-US" sz="1400" dirty="0"/>
          </a:p>
        </p:txBody>
      </p:sp>
      <p:sp>
        <p:nvSpPr>
          <p:cNvPr id="61" name="TextBox 112"/>
          <p:cNvSpPr txBox="1">
            <a:spLocks noChangeArrowheads="1"/>
          </p:cNvSpPr>
          <p:nvPr/>
        </p:nvSpPr>
        <p:spPr bwMode="auto">
          <a:xfrm>
            <a:off x="3048000" y="3447854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i="1" dirty="0" smtClean="0"/>
              <a:t>MRS #5 (7/28)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Dispute &amp; Reports Metrics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62" name="TextBox 115"/>
          <p:cNvSpPr txBox="1">
            <a:spLocks noChangeArrowheads="1"/>
          </p:cNvSpPr>
          <p:nvPr/>
        </p:nvSpPr>
        <p:spPr bwMode="auto">
          <a:xfrm>
            <a:off x="3048000" y="4590854"/>
            <a:ext cx="1981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48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Verifiable costs in execution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NPRR206 in execution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63" name="TextBox 135"/>
          <p:cNvSpPr txBox="1">
            <a:spLocks noChangeArrowheads="1"/>
          </p:cNvSpPr>
          <p:nvPr/>
        </p:nvSpPr>
        <p:spPr bwMode="auto">
          <a:xfrm>
            <a:off x="3048000" y="1695254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</p:txBody>
      </p:sp>
      <p:sp>
        <p:nvSpPr>
          <p:cNvPr id="41" name="TextBox 115"/>
          <p:cNvSpPr txBox="1">
            <a:spLocks noChangeArrowheads="1"/>
          </p:cNvSpPr>
          <p:nvPr/>
        </p:nvSpPr>
        <p:spPr bwMode="auto">
          <a:xfrm>
            <a:off x="4953000" y="4572000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Prepare for 168 hr test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42" name="TextBox 121"/>
          <p:cNvSpPr txBox="1">
            <a:spLocks noChangeArrowheads="1"/>
          </p:cNvSpPr>
          <p:nvPr/>
        </p:nvSpPr>
        <p:spPr bwMode="auto">
          <a:xfrm>
            <a:off x="49530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NATF 8/3 and 8/31</a:t>
            </a:r>
            <a:endParaRPr lang="en-US" sz="1400" dirty="0"/>
          </a:p>
        </p:txBody>
      </p:sp>
      <p:sp>
        <p:nvSpPr>
          <p:cNvPr id="43" name="TextBox 135"/>
          <p:cNvSpPr txBox="1">
            <a:spLocks noChangeArrowheads="1"/>
          </p:cNvSpPr>
          <p:nvPr/>
        </p:nvSpPr>
        <p:spPr bwMode="auto">
          <a:xfrm>
            <a:off x="4912807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</p:txBody>
      </p:sp>
      <p:sp>
        <p:nvSpPr>
          <p:cNvPr id="46" name="TextBox 112"/>
          <p:cNvSpPr txBox="1">
            <a:spLocks noChangeArrowheads="1"/>
          </p:cNvSpPr>
          <p:nvPr/>
        </p:nvSpPr>
        <p:spPr bwMode="auto">
          <a:xfrm>
            <a:off x="4953000" y="3429000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40" name="TextBox 115"/>
          <p:cNvSpPr txBox="1">
            <a:spLocks noChangeArrowheads="1"/>
          </p:cNvSpPr>
          <p:nvPr/>
        </p:nvSpPr>
        <p:spPr bwMode="auto">
          <a:xfrm>
            <a:off x="7050593" y="4572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Execute 168 hr test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49" name="TextBox 121"/>
          <p:cNvSpPr txBox="1">
            <a:spLocks noChangeArrowheads="1"/>
          </p:cNvSpPr>
          <p:nvPr/>
        </p:nvSpPr>
        <p:spPr bwMode="auto">
          <a:xfrm>
            <a:off x="7050593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TBD</a:t>
            </a:r>
            <a:endParaRPr lang="en-US" sz="1400" dirty="0"/>
          </a:p>
        </p:txBody>
      </p:sp>
      <p:sp>
        <p:nvSpPr>
          <p:cNvPr id="50" name="TextBox 135"/>
          <p:cNvSpPr txBox="1">
            <a:spLocks noChangeArrowheads="1"/>
          </p:cNvSpPr>
          <p:nvPr/>
        </p:nvSpPr>
        <p:spPr bwMode="auto">
          <a:xfrm>
            <a:off x="7010400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</a:t>
            </a:r>
            <a:r>
              <a:rPr lang="en-US" sz="1400" dirty="0" smtClean="0"/>
              <a:t>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MMS &amp; MIS GUI (Online only)</a:t>
            </a:r>
          </a:p>
        </p:txBody>
      </p:sp>
      <p:sp>
        <p:nvSpPr>
          <p:cNvPr id="51" name="TextBox 112"/>
          <p:cNvSpPr txBox="1">
            <a:spLocks noChangeArrowheads="1"/>
          </p:cNvSpPr>
          <p:nvPr/>
        </p:nvSpPr>
        <p:spPr bwMode="auto">
          <a:xfrm>
            <a:off x="7050593" y="3429000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Classes/Workshops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943600" y="6457950"/>
            <a:ext cx="28194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81000" y="897112"/>
          <a:ext cx="8630713" cy="401449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200400"/>
                <a:gridCol w="1524000"/>
                <a:gridCol w="3906313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Course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Start Date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Location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Generation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8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LCRA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Market Settlements 301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8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Nodal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15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Generation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17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LCRA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Credit Workshop</a:t>
                      </a: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17</a:t>
                      </a: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Retail Workshop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17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Stream Energy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Basic Training Program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21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Met Center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Verifiable Cost Workshop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22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Load Serving Entity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23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Austin Energy Town Lake Center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NOIE QSE Operations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23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Sam Rayburn Plant (Victoria)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7150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2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Classes/Workshops - continued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867400" y="64579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81000" y="897112"/>
          <a:ext cx="8630713" cy="3278648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200400"/>
                <a:gridCol w="1524000"/>
                <a:gridCol w="3906313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Course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Start Date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Location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Credit Workshop</a:t>
                      </a: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24</a:t>
                      </a: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101 for Wind Generation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28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Met Center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Energy Plaza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Market Settlements 301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6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ERCOT Met Center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Transmission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13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CenterPoint Energy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Load Serving Entity 201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20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Optim Energy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Congestion Revenue Rights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21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Optim Energy (Dallas)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50000"/>
                        <a:alpha val="4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Generation 101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July 27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Calpine (Houston)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5626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2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599" y="838202"/>
          <a:ext cx="8001001" cy="5105399"/>
        </p:xfrm>
        <a:graphic>
          <a:graphicData uri="http://schemas.openxmlformats.org/drawingml/2006/table">
            <a:tbl>
              <a:tblPr/>
              <a:tblGrid>
                <a:gridCol w="1263982"/>
                <a:gridCol w="2957716"/>
                <a:gridCol w="594072"/>
                <a:gridCol w="467673"/>
                <a:gridCol w="429755"/>
                <a:gridCol w="467673"/>
                <a:gridCol w="606710"/>
                <a:gridCol w="606710"/>
                <a:gridCol w="606710"/>
              </a:tblGrid>
              <a:tr h="207896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ACTIVE NODAL METRICS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3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Metric #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Metrics Name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Category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ERCOT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QSERs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QSEs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TSPs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CRRAHs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MO4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Verify SCED Execution Quality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Generate LMPs for 6 months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CRR3 (ERCOT)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Operation of CRR Auctions and Allocations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MO9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Generate Day-Ahead LMPs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MO10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DRUC Execution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CO8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Verify CRR Auction Invoices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EMO9(B)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RTCA Modeling Differences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EMO19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Anomalous/Auto-Disabled Telemeted Points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ERCOT Internal Training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E9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 Nodal Procedures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MP3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Market Submissions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MP15B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MP20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Outage Scheduler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EMO6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Individual LFC Testing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MP15A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Real-Time Market Daily Participation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EMO6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Individual LFC Testing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CRR3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Operation of CRR Auctions and Allocations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MP16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 Participation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Amber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MP20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Outage Scheduler Connectivity Qualification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N2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Telemetry/ICCP System Failover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MP6(SE)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 Compliance 3.10.7.5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MP6(SCED)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 Compliance 3.10.7.5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MP6 (TSP)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Telemetry Compliance 3.10.7.5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MP14B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Participation in NOMCR Trials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MP14C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 Model Validation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MP11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Resource Registration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</a:t>
                      </a:r>
                    </a:p>
                  </a:txBody>
                  <a:tcPr marL="7155" marR="7155" marT="71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Active Nodal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867400" y="64579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RED/AMBER Metrics Summary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895600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ERCOT Metrics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620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Market Participant Metrics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371600"/>
          <a:ext cx="8686800" cy="1392336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4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3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MP15(B)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Connectivity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Qualification 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94.2%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65/69 CRRAHs qualified.  Greater than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5% RED.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MP16 DAM 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74.2%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50% of the Day-Ahead Market runs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135/182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 w/o Resources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3458662"/>
          <a:ext cx="8686800" cy="1082352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435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3805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0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EMO9(B) RTCA 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Modeling Differences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56.3%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load tap setting values matched between Zonal/Nodal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56% Match for transformer tap settings.  1464 transformers in Nodal.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6002179"/>
            <a:ext cx="61398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* ERCOT is also scored on the connectivity metrics, so MP15-B is RED on the ERCOT scorecard as well.</a:t>
            </a:r>
            <a:endParaRPr lang="en-US" sz="1000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Integrated Nodal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 dirty="0">
              <a:latin typeface="Arial" charset="0"/>
            </a:endParaRP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3 June 2010</a:t>
            </a:r>
            <a:endParaRPr lang="en-US" dirty="0">
              <a:latin typeface="Arial" charset="0"/>
            </a:endParaRPr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Arial Black" pitchFamily="34" charset="0"/>
              </a:rPr>
              <a:t>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Nodal Program Risks &amp; Issues: Definitions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562600"/>
          </a:xfrm>
        </p:spPr>
        <p:txBody>
          <a:bodyPr/>
          <a:lstStyle/>
          <a:p>
            <a:pPr marL="457200" indent="-457200">
              <a:buNone/>
            </a:pPr>
            <a:r>
              <a:rPr lang="en-US" sz="1800" dirty="0" smtClean="0"/>
              <a:t>Definitions for Category, Probability and Severity of Risks &amp; Issues: </a:t>
            </a:r>
          </a:p>
          <a:p>
            <a:pPr marL="457200" indent="-457200">
              <a:buNone/>
            </a:pPr>
            <a:endParaRPr lang="en-US" sz="1050" dirty="0" smtClean="0"/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Category</a:t>
            </a:r>
          </a:p>
          <a:p>
            <a:pPr marL="857250" lvl="1" indent="-457200"/>
            <a:r>
              <a:rPr lang="en-US" sz="1600" u="sng" dirty="0" smtClean="0"/>
              <a:t>Scope </a:t>
            </a:r>
            <a:r>
              <a:rPr lang="en-US" sz="1600" dirty="0" smtClean="0"/>
              <a:t>: Will require a scope change</a:t>
            </a:r>
            <a:endParaRPr lang="en-US" sz="1600" dirty="0" smtClean="0">
              <a:cs typeface="Times New Roman" pitchFamily="18" charset="0"/>
            </a:endParaRPr>
          </a:p>
          <a:p>
            <a:pPr marL="857250" lvl="1" indent="-457200"/>
            <a:r>
              <a:rPr lang="en-US" sz="1600" u="sng" dirty="0" smtClean="0"/>
              <a:t>Schedule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schedule change</a:t>
            </a:r>
          </a:p>
          <a:p>
            <a:pPr marL="857250" lvl="1" indent="-457200"/>
            <a:r>
              <a:rPr lang="en-US" sz="1600" u="sng" dirty="0" smtClean="0"/>
              <a:t>Budget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budget change</a:t>
            </a:r>
            <a:endParaRPr lang="en-US" sz="1600" dirty="0" smtClean="0">
              <a:latin typeface="Arial" pitchFamily="34" charset="0"/>
            </a:endParaRPr>
          </a:p>
          <a:p>
            <a:pPr marL="457200" indent="-457200"/>
            <a:endParaRPr lang="en-US" sz="1600" dirty="0" smtClean="0">
              <a:latin typeface="Arial" pitchFamily="34" charset="0"/>
            </a:endParaRPr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Probability</a:t>
            </a:r>
          </a:p>
          <a:p>
            <a:pPr marL="857250" lvl="1" indent="-457200"/>
            <a:r>
              <a:rPr lang="en-US" sz="1600" u="sng" dirty="0" smtClean="0"/>
              <a:t>High</a:t>
            </a:r>
            <a:r>
              <a:rPr lang="en-US" sz="1600" dirty="0" smtClean="0"/>
              <a:t> : Probability to occur is ≥ 90%; perceived impact would require a C</a:t>
            </a:r>
            <a:r>
              <a:rPr lang="en-US" sz="1600" dirty="0" smtClean="0">
                <a:cs typeface="Times New Roman" pitchFamily="18" charset="0"/>
              </a:rPr>
              <a:t>hange Request over the next 1-3 months</a:t>
            </a:r>
          </a:p>
          <a:p>
            <a:pPr marL="857250" lvl="1" indent="-457200"/>
            <a:r>
              <a:rPr lang="en-US" sz="1600" u="sng" dirty="0" smtClean="0"/>
              <a:t>Medium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Probability to occur is between 31 – 89%; perceived impact would require a Change Request over the next 4 -10 months</a:t>
            </a:r>
          </a:p>
          <a:p>
            <a:pPr marL="857250" lvl="1" indent="-457200"/>
            <a:r>
              <a:rPr lang="en-US" sz="1600" u="sng" dirty="0" smtClean="0"/>
              <a:t>Low</a:t>
            </a:r>
            <a:r>
              <a:rPr lang="en-US" sz="1600" dirty="0" smtClean="0"/>
              <a:t>: Probability to occur is ≤ 30 %; n</a:t>
            </a:r>
            <a:r>
              <a:rPr lang="en-US" sz="1600" dirty="0" smtClean="0">
                <a:cs typeface="Times New Roman" pitchFamily="18" charset="0"/>
              </a:rPr>
              <a:t>ot expected to require a Change Request</a:t>
            </a:r>
            <a:endParaRPr lang="en-US" sz="1600" dirty="0" smtClean="0"/>
          </a:p>
          <a:p>
            <a:pPr marL="457200" indent="-457200"/>
            <a:endParaRPr lang="en-US" sz="1600" dirty="0" smtClean="0">
              <a:cs typeface="Times New Roman" pitchFamily="18" charset="0"/>
            </a:endParaRPr>
          </a:p>
          <a:p>
            <a:pPr marL="457200" indent="-457200"/>
            <a:r>
              <a:rPr lang="en-US" sz="1600" dirty="0" smtClean="0">
                <a:cs typeface="Times New Roman" pitchFamily="18" charset="0"/>
              </a:rPr>
              <a:t>Severity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High</a:t>
            </a:r>
            <a:r>
              <a:rPr lang="en-US" sz="1600" dirty="0" smtClean="0">
                <a:cs typeface="Times New Roman" pitchFamily="18" charset="0"/>
              </a:rPr>
              <a:t>: Milestone impact, or budget impact  &gt;$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Medium</a:t>
            </a:r>
            <a:r>
              <a:rPr lang="en-US" sz="1600" dirty="0" smtClean="0">
                <a:cs typeface="Times New Roman" pitchFamily="18" charset="0"/>
              </a:rPr>
              <a:t>: Milestone impact - but expected to be mitigated, or budget impact between $0 - 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Low</a:t>
            </a:r>
            <a:r>
              <a:rPr lang="en-US" sz="1600" dirty="0" smtClean="0">
                <a:cs typeface="Times New Roman" pitchFamily="18" charset="0"/>
              </a:rPr>
              <a:t>:</a:t>
            </a:r>
            <a:r>
              <a:rPr lang="en-US" sz="1600" dirty="0" smtClean="0"/>
              <a:t> No milestone impact, or no budget impact</a:t>
            </a:r>
          </a:p>
          <a:p>
            <a:pPr marL="457200" indent="-45720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10242" name="Rectangle 7"/>
          <p:cNvSpPr>
            <a:spLocks noChangeArrowheads="1"/>
          </p:cNvSpPr>
          <p:nvPr/>
        </p:nvSpPr>
        <p:spPr bwMode="auto">
          <a:xfrm>
            <a:off x="2333625" y="5467350"/>
            <a:ext cx="6276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fld id="{77F7C2AF-C336-4ECE-89CA-8DC18CBFDAC2}" type="datetime1">
              <a:rPr lang="en-US" b="1">
                <a:solidFill>
                  <a:schemeClr val="bg1"/>
                </a:solidFill>
              </a:rPr>
              <a:pPr eaLnBrk="1" hangingPunct="1">
                <a:buFontTx/>
                <a:buNone/>
              </a:pPr>
              <a:t>6/3/2010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6868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314450" lvl="2" indent="-22860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b="1" dirty="0" smtClean="0">
                <a:latin typeface="Arial Black" pitchFamily="34" charset="0"/>
              </a:rPr>
              <a:t>120 Day Outlook</a:t>
            </a:r>
            <a:endParaRPr lang="en-US" sz="2800" b="1" dirty="0">
              <a:latin typeface="Arial Black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sz="2400" b="1" dirty="0" smtClean="0">
                <a:latin typeface="Arial Narrow" pitchFamily="34" charset="0"/>
              </a:rPr>
              <a:t>What’s On The Horizon?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May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4101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4102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 dirty="0">
                <a:cs typeface="Arial" charset="0"/>
              </a:rPr>
              <a:t>Targeted Activities for May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ramps to DAM / DRUC 5x / weekly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2hr LFC closed loop test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completes Balance of Year auction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June Monthly CRR Auction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/>
              <a:t>ERCOT releases credit integration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SASM executed as needed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limited HRUC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ramps to reflect protocol timelines on a best effort basis 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cs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4108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6248400" y="6432550"/>
            <a:ext cx="26670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June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4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5125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5126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 dirty="0">
                <a:cs typeface="Arial" charset="0"/>
              </a:rPr>
              <a:t>Targeted Activities for June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Operational scenarios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8hr LFC closed loop test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July Monthly CRR Auction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DAM / DRUC Continues 5x / weekly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SASM executed as needed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limited HRUC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Protocol timelines on a best effort basis 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cs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6396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5133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6172200" y="647700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July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8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6149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6150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 dirty="0">
                <a:cs typeface="Arial" charset="0"/>
              </a:rPr>
              <a:t>Targeted Activities for July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Exercise ‘Normal State’ processes and procedures, including weekends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48hr LFC closed loop test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DAM / DRUC executes 7x / weekly for two weeks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HRUC 7x24 during 7 day weeks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Protocol timelines during 7 day weeks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August Monthly CRR Auction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SASM executed as needed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6396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6158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1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64008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August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2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7173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7174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 dirty="0">
                <a:cs typeface="Arial" charset="0"/>
              </a:rPr>
              <a:t>Targeted Activities for August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August is reserved for focusing on any issues or scenarios encountered in the first 3 months of Phase 5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Real time submission continue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ERCOT executes August Monthly CRR Auction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dirty="0">
                <a:cs typeface="Arial" charset="0"/>
              </a:rPr>
              <a:t>SASM executed as needed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6396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12302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7183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6019800" y="647700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marL="342900" indent="-342900"/>
            <a:r>
              <a:rPr lang="en-US" dirty="0" smtClean="0"/>
              <a:t>DAM/RUC/SASM Operational Scenarios</a:t>
            </a:r>
          </a:p>
        </p:txBody>
      </p:sp>
      <p:pic>
        <p:nvPicPr>
          <p:cNvPr id="81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5160" y="873125"/>
            <a:ext cx="8084106" cy="4994276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marL="342900" indent="-342900"/>
            <a:r>
              <a:rPr lang="en-US" dirty="0" smtClean="0"/>
              <a:t>DAM/RUC/SASM Operational Scenarios</a:t>
            </a:r>
          </a:p>
        </p:txBody>
      </p:sp>
      <p:pic>
        <p:nvPicPr>
          <p:cNvPr id="92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914400"/>
            <a:ext cx="8098128" cy="502920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Content Placeholder 4"/>
          <p:cNvGraphicFramePr>
            <a:graphicFrameLocks noChangeAspect="1"/>
          </p:cNvGraphicFramePr>
          <p:nvPr/>
        </p:nvGraphicFramePr>
        <p:xfrm>
          <a:off x="176213" y="668338"/>
          <a:ext cx="8739187" cy="5656262"/>
        </p:xfrm>
        <a:graphic>
          <a:graphicData uri="http://schemas.openxmlformats.org/presentationml/2006/ole">
            <p:oleObj spid="_x0000_s65538" name="Acrobat Document" r:id="rId3" imgW="11016000" imgH="7128000" progId="AcroExch.Document.7">
              <p:embed/>
            </p:oleObj>
          </a:graphicData>
        </a:graphic>
      </p:graphicFrame>
      <p:cxnSp>
        <p:nvCxnSpPr>
          <p:cNvPr id="62" name="Straight Connector 61"/>
          <p:cNvCxnSpPr/>
          <p:nvPr/>
        </p:nvCxnSpPr>
        <p:spPr bwMode="auto">
          <a:xfrm rot="5400000">
            <a:off x="1790700" y="3533775"/>
            <a:ext cx="5562600" cy="0"/>
          </a:xfrm>
          <a:prstGeom prst="line">
            <a:avLst/>
          </a:prstGeom>
          <a:solidFill>
            <a:srgbClr val="FF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Metrics Roadmap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934200" y="104775"/>
            <a:ext cx="661989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>
                <a:solidFill>
                  <a:schemeClr val="bg1"/>
                </a:solidFill>
              </a:rPr>
              <a:t>PURPLE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934200" y="333375"/>
            <a:ext cx="661989" cy="20002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/>
              <a:t>ORANGE</a:t>
            </a: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620000" y="95250"/>
            <a:ext cx="1676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and Design Confirmed</a:t>
            </a:r>
            <a:endParaRPr lang="en-US" sz="800" dirty="0"/>
          </a:p>
        </p:txBody>
      </p:sp>
      <p:sp>
        <p:nvSpPr>
          <p:cNvPr id="67" name="Rectangle 66"/>
          <p:cNvSpPr/>
          <p:nvPr/>
        </p:nvSpPr>
        <p:spPr>
          <a:xfrm>
            <a:off x="7620000" y="271046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subject to change, design in progress</a:t>
            </a:r>
            <a:endParaRPr lang="en-US" sz="800" dirty="0"/>
          </a:p>
        </p:txBody>
      </p:sp>
      <p:sp>
        <p:nvSpPr>
          <p:cNvPr id="58" name="Rectangle 57"/>
          <p:cNvSpPr/>
          <p:nvPr/>
        </p:nvSpPr>
        <p:spPr bwMode="auto">
          <a:xfrm>
            <a:off x="2057400" y="838200"/>
            <a:ext cx="533400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MP15A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3276600" y="3343275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MP16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085975" y="27051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MP20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457325" y="1195388"/>
            <a:ext cx="5143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1447800" y="8382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MP6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428750" y="5229225"/>
            <a:ext cx="5524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MP11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357438" y="523875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MP14C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446213" y="546735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E9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446213" y="5705475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E1</a:t>
            </a:r>
          </a:p>
        </p:txBody>
      </p:sp>
      <p:sp>
        <p:nvSpPr>
          <p:cNvPr id="74" name="Rectangle 87"/>
          <p:cNvSpPr>
            <a:spLocks noChangeArrowheads="1"/>
          </p:cNvSpPr>
          <p:nvPr/>
        </p:nvSpPr>
        <p:spPr bwMode="auto">
          <a:xfrm>
            <a:off x="3276600" y="1184275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N2</a:t>
            </a:r>
          </a:p>
        </p:txBody>
      </p:sp>
      <p:sp>
        <p:nvSpPr>
          <p:cNvPr id="75" name="Rectangle 88"/>
          <p:cNvSpPr>
            <a:spLocks noChangeArrowheads="1"/>
          </p:cNvSpPr>
          <p:nvPr/>
        </p:nvSpPr>
        <p:spPr bwMode="auto">
          <a:xfrm>
            <a:off x="3913496" y="1183944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700" dirty="0" smtClean="0">
                <a:solidFill>
                  <a:schemeClr val="bg1"/>
                </a:solidFill>
              </a:rPr>
              <a:t>EMO9(B)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3276600" y="1952625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CRR3</a:t>
            </a:r>
          </a:p>
        </p:txBody>
      </p:sp>
      <p:sp>
        <p:nvSpPr>
          <p:cNvPr id="77" name="Rectangle 91"/>
          <p:cNvSpPr>
            <a:spLocks noChangeArrowheads="1"/>
          </p:cNvSpPr>
          <p:nvPr/>
        </p:nvSpPr>
        <p:spPr bwMode="auto">
          <a:xfrm>
            <a:off x="3276600" y="838200"/>
            <a:ext cx="542925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EMO6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52638" y="1181100"/>
            <a:ext cx="5524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MO4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2686050" y="1171575"/>
            <a:ext cx="509588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MO5</a:t>
            </a:r>
          </a:p>
        </p:txBody>
      </p:sp>
      <p:sp>
        <p:nvSpPr>
          <p:cNvPr id="80" name="Rectangle 94"/>
          <p:cNvSpPr>
            <a:spLocks noChangeArrowheads="1"/>
          </p:cNvSpPr>
          <p:nvPr/>
        </p:nvSpPr>
        <p:spPr bwMode="auto">
          <a:xfrm>
            <a:off x="5781675" y="4600575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CO1</a:t>
            </a:r>
          </a:p>
        </p:txBody>
      </p:sp>
      <p:sp>
        <p:nvSpPr>
          <p:cNvPr id="81" name="Rectangle 95"/>
          <p:cNvSpPr>
            <a:spLocks noChangeArrowheads="1"/>
          </p:cNvSpPr>
          <p:nvPr/>
        </p:nvSpPr>
        <p:spPr bwMode="auto">
          <a:xfrm>
            <a:off x="5143500" y="43624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CO2</a:t>
            </a:r>
          </a:p>
        </p:txBody>
      </p:sp>
      <p:sp>
        <p:nvSpPr>
          <p:cNvPr id="82" name="Rectangle 96"/>
          <p:cNvSpPr>
            <a:spLocks noChangeArrowheads="1"/>
          </p:cNvSpPr>
          <p:nvPr/>
        </p:nvSpPr>
        <p:spPr bwMode="auto">
          <a:xfrm>
            <a:off x="5119688" y="39624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CO3</a:t>
            </a:r>
          </a:p>
        </p:txBody>
      </p:sp>
      <p:sp>
        <p:nvSpPr>
          <p:cNvPr id="83" name="Rectangle 97"/>
          <p:cNvSpPr>
            <a:spLocks noChangeArrowheads="1"/>
          </p:cNvSpPr>
          <p:nvPr/>
        </p:nvSpPr>
        <p:spPr bwMode="auto">
          <a:xfrm>
            <a:off x="5781675" y="4371975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CO4</a:t>
            </a:r>
          </a:p>
        </p:txBody>
      </p:sp>
      <p:sp>
        <p:nvSpPr>
          <p:cNvPr id="84" name="Rectangle 98"/>
          <p:cNvSpPr>
            <a:spLocks noChangeArrowheads="1"/>
          </p:cNvSpPr>
          <p:nvPr/>
        </p:nvSpPr>
        <p:spPr bwMode="auto">
          <a:xfrm>
            <a:off x="4491038" y="39624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CO5</a:t>
            </a:r>
          </a:p>
        </p:txBody>
      </p:sp>
      <p:sp>
        <p:nvSpPr>
          <p:cNvPr id="85" name="Rectangle 99"/>
          <p:cNvSpPr>
            <a:spLocks noChangeArrowheads="1"/>
          </p:cNvSpPr>
          <p:nvPr/>
        </p:nvSpPr>
        <p:spPr bwMode="auto">
          <a:xfrm>
            <a:off x="4491038" y="45910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CO6</a:t>
            </a:r>
          </a:p>
        </p:txBody>
      </p:sp>
      <p:sp>
        <p:nvSpPr>
          <p:cNvPr id="86" name="Rectangle 100"/>
          <p:cNvSpPr>
            <a:spLocks noChangeArrowheads="1"/>
          </p:cNvSpPr>
          <p:nvPr/>
        </p:nvSpPr>
        <p:spPr bwMode="auto">
          <a:xfrm>
            <a:off x="5148263" y="45910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CO7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3876675" y="3962400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CO8</a:t>
            </a:r>
          </a:p>
        </p:txBody>
      </p:sp>
      <p:sp>
        <p:nvSpPr>
          <p:cNvPr id="88" name="Rectangle 102"/>
          <p:cNvSpPr>
            <a:spLocks noChangeArrowheads="1"/>
          </p:cNvSpPr>
          <p:nvPr/>
        </p:nvSpPr>
        <p:spPr bwMode="auto">
          <a:xfrm>
            <a:off x="5738813" y="39624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CO9</a:t>
            </a:r>
          </a:p>
        </p:txBody>
      </p:sp>
      <p:sp>
        <p:nvSpPr>
          <p:cNvPr id="89" name="Rectangle 103"/>
          <p:cNvSpPr>
            <a:spLocks noChangeArrowheads="1"/>
          </p:cNvSpPr>
          <p:nvPr/>
        </p:nvSpPr>
        <p:spPr bwMode="auto">
          <a:xfrm>
            <a:off x="5116033" y="37338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C10</a:t>
            </a:r>
          </a:p>
        </p:txBody>
      </p:sp>
      <p:sp>
        <p:nvSpPr>
          <p:cNvPr id="90" name="Rectangle 104"/>
          <p:cNvSpPr>
            <a:spLocks noChangeArrowheads="1"/>
          </p:cNvSpPr>
          <p:nvPr/>
        </p:nvSpPr>
        <p:spPr bwMode="auto">
          <a:xfrm>
            <a:off x="5780087" y="58261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E7</a:t>
            </a:r>
          </a:p>
        </p:txBody>
      </p:sp>
      <p:sp>
        <p:nvSpPr>
          <p:cNvPr id="91" name="Rectangle 105"/>
          <p:cNvSpPr>
            <a:spLocks noChangeArrowheads="1"/>
          </p:cNvSpPr>
          <p:nvPr/>
        </p:nvSpPr>
        <p:spPr bwMode="auto">
          <a:xfrm>
            <a:off x="5780087" y="6299656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E11</a:t>
            </a:r>
          </a:p>
        </p:txBody>
      </p:sp>
      <p:sp>
        <p:nvSpPr>
          <p:cNvPr id="92" name="Rectangle 106"/>
          <p:cNvSpPr>
            <a:spLocks noChangeArrowheads="1"/>
          </p:cNvSpPr>
          <p:nvPr/>
        </p:nvSpPr>
        <p:spPr bwMode="auto">
          <a:xfrm>
            <a:off x="5783240" y="50006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E12</a:t>
            </a:r>
          </a:p>
        </p:txBody>
      </p:sp>
      <p:sp>
        <p:nvSpPr>
          <p:cNvPr id="93" name="Rectangle 107"/>
          <p:cNvSpPr>
            <a:spLocks noChangeArrowheads="1"/>
          </p:cNvSpPr>
          <p:nvPr/>
        </p:nvSpPr>
        <p:spPr bwMode="auto">
          <a:xfrm>
            <a:off x="4550734" y="11811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EMO2</a:t>
            </a:r>
          </a:p>
        </p:txBody>
      </p:sp>
      <p:sp>
        <p:nvSpPr>
          <p:cNvPr id="94" name="Rectangle 108"/>
          <p:cNvSpPr>
            <a:spLocks noChangeArrowheads="1"/>
          </p:cNvSpPr>
          <p:nvPr/>
        </p:nvSpPr>
        <p:spPr bwMode="auto">
          <a:xfrm>
            <a:off x="4495800" y="27051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EMO3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829425" y="43672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C1-C10</a:t>
            </a:r>
          </a:p>
        </p:txBody>
      </p:sp>
      <p:sp>
        <p:nvSpPr>
          <p:cNvPr id="98" name="Rectangle 112"/>
          <p:cNvSpPr>
            <a:spLocks noChangeArrowheads="1"/>
          </p:cNvSpPr>
          <p:nvPr/>
        </p:nvSpPr>
        <p:spPr bwMode="auto">
          <a:xfrm>
            <a:off x="5722799" y="1183944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EMO13</a:t>
            </a:r>
          </a:p>
        </p:txBody>
      </p:sp>
      <p:sp>
        <p:nvSpPr>
          <p:cNvPr id="99" name="Rectangle 113"/>
          <p:cNvSpPr>
            <a:spLocks noChangeArrowheads="1"/>
          </p:cNvSpPr>
          <p:nvPr/>
        </p:nvSpPr>
        <p:spPr bwMode="auto">
          <a:xfrm>
            <a:off x="5743575" y="33528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 MO7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8429625" y="5019675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CRR4</a:t>
            </a:r>
          </a:p>
        </p:txBody>
      </p:sp>
      <p:sp>
        <p:nvSpPr>
          <p:cNvPr id="101" name="Rectangle 115"/>
          <p:cNvSpPr>
            <a:spLocks noChangeArrowheads="1"/>
          </p:cNvSpPr>
          <p:nvPr/>
        </p:nvSpPr>
        <p:spPr bwMode="auto">
          <a:xfrm>
            <a:off x="6829425" y="4138613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E5</a:t>
            </a:r>
          </a:p>
        </p:txBody>
      </p:sp>
      <p:sp>
        <p:nvSpPr>
          <p:cNvPr id="102" name="Rectangle 116"/>
          <p:cNvSpPr>
            <a:spLocks noChangeArrowheads="1"/>
          </p:cNvSpPr>
          <p:nvPr/>
        </p:nvSpPr>
        <p:spPr bwMode="auto">
          <a:xfrm>
            <a:off x="7772400" y="4835525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IMM1</a:t>
            </a:r>
          </a:p>
        </p:txBody>
      </p:sp>
      <p:sp>
        <p:nvSpPr>
          <p:cNvPr id="103" name="Rectangle 117"/>
          <p:cNvSpPr>
            <a:spLocks noChangeArrowheads="1"/>
          </p:cNvSpPr>
          <p:nvPr/>
        </p:nvSpPr>
        <p:spPr bwMode="auto">
          <a:xfrm>
            <a:off x="7772400" y="4378325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R0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6829425" y="45958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6829425" y="48244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1447800" y="1952625"/>
            <a:ext cx="561975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MP15B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1457325" y="3333750"/>
            <a:ext cx="5143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08" name="Rectangle 122"/>
          <p:cNvSpPr>
            <a:spLocks noChangeArrowheads="1"/>
          </p:cNvSpPr>
          <p:nvPr/>
        </p:nvSpPr>
        <p:spPr bwMode="auto">
          <a:xfrm>
            <a:off x="4550734" y="6096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N1</a:t>
            </a:r>
          </a:p>
        </p:txBody>
      </p:sp>
      <p:sp>
        <p:nvSpPr>
          <p:cNvPr id="109" name="Rectangle 123"/>
          <p:cNvSpPr>
            <a:spLocks noChangeArrowheads="1"/>
          </p:cNvSpPr>
          <p:nvPr/>
        </p:nvSpPr>
        <p:spPr bwMode="auto">
          <a:xfrm>
            <a:off x="5780087" y="56102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E3</a:t>
            </a:r>
          </a:p>
        </p:txBody>
      </p:sp>
      <p:sp>
        <p:nvSpPr>
          <p:cNvPr id="110" name="Rectangle 124"/>
          <p:cNvSpPr>
            <a:spLocks noChangeArrowheads="1"/>
          </p:cNvSpPr>
          <p:nvPr/>
        </p:nvSpPr>
        <p:spPr bwMode="auto">
          <a:xfrm>
            <a:off x="5781675" y="60547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E10</a:t>
            </a:r>
          </a:p>
        </p:txBody>
      </p:sp>
      <p:sp>
        <p:nvSpPr>
          <p:cNvPr id="111" name="Rectangle 125"/>
          <p:cNvSpPr>
            <a:spLocks noChangeArrowheads="1"/>
          </p:cNvSpPr>
          <p:nvPr/>
        </p:nvSpPr>
        <p:spPr bwMode="auto">
          <a:xfrm>
            <a:off x="7772400" y="460375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R1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400800" y="5638800"/>
            <a:ext cx="533400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MP22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3" name="Rectangle 109"/>
          <p:cNvSpPr>
            <a:spLocks noChangeArrowheads="1"/>
          </p:cNvSpPr>
          <p:nvPr/>
        </p:nvSpPr>
        <p:spPr bwMode="auto">
          <a:xfrm>
            <a:off x="6313967" y="838200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660" dirty="0" smtClean="0">
                <a:solidFill>
                  <a:schemeClr val="bg1"/>
                </a:solidFill>
              </a:rPr>
              <a:t>EMO9(D)</a:t>
            </a:r>
            <a:endParaRPr lang="en-US" sz="660" dirty="0">
              <a:solidFill>
                <a:schemeClr val="bg1"/>
              </a:solidFill>
            </a:endParaRPr>
          </a:p>
        </p:txBody>
      </p:sp>
      <p:sp>
        <p:nvSpPr>
          <p:cNvPr id="114" name="Rectangle 122"/>
          <p:cNvSpPr>
            <a:spLocks noChangeArrowheads="1"/>
          </p:cNvSpPr>
          <p:nvPr/>
        </p:nvSpPr>
        <p:spPr bwMode="auto">
          <a:xfrm>
            <a:off x="5139068" y="6096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EMO1</a:t>
            </a:r>
            <a:endParaRPr lang="en-US" sz="800" dirty="0"/>
          </a:p>
        </p:txBody>
      </p:sp>
      <p:sp>
        <p:nvSpPr>
          <p:cNvPr id="115" name="Rectangle 114"/>
          <p:cNvSpPr/>
          <p:nvPr/>
        </p:nvSpPr>
        <p:spPr bwMode="auto">
          <a:xfrm>
            <a:off x="4495800" y="33528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MO9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3896833" y="3119768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MO8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4509310" y="3117999"/>
            <a:ext cx="542925" cy="1905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/>
              <a:t>MO3</a:t>
            </a:r>
            <a:endParaRPr lang="en-US" sz="800" dirty="0"/>
          </a:p>
        </p:txBody>
      </p:sp>
      <p:sp>
        <p:nvSpPr>
          <p:cNvPr id="119" name="Rectangle 118"/>
          <p:cNvSpPr/>
          <p:nvPr/>
        </p:nvSpPr>
        <p:spPr bwMode="auto">
          <a:xfrm>
            <a:off x="3886200" y="3352800"/>
            <a:ext cx="542925" cy="19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MO10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1" name="Rectangle 122"/>
          <p:cNvSpPr>
            <a:spLocks noChangeArrowheads="1"/>
          </p:cNvSpPr>
          <p:nvPr/>
        </p:nvSpPr>
        <p:spPr bwMode="auto">
          <a:xfrm>
            <a:off x="4550734" y="831999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EMO10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2" name="Rectangle 122"/>
          <p:cNvSpPr>
            <a:spLocks noChangeArrowheads="1"/>
          </p:cNvSpPr>
          <p:nvPr/>
        </p:nvSpPr>
        <p:spPr bwMode="auto">
          <a:xfrm>
            <a:off x="5139068" y="8382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660" dirty="0" smtClean="0">
                <a:solidFill>
                  <a:schemeClr val="bg1"/>
                </a:solidFill>
              </a:rPr>
              <a:t>EMO9(C)</a:t>
            </a:r>
            <a:endParaRPr lang="en-US" sz="660" dirty="0">
              <a:solidFill>
                <a:schemeClr val="bg1"/>
              </a:solidFill>
            </a:endParaRPr>
          </a:p>
        </p:txBody>
      </p:sp>
      <p:sp>
        <p:nvSpPr>
          <p:cNvPr id="124" name="Rectangle 109"/>
          <p:cNvSpPr>
            <a:spLocks noChangeArrowheads="1"/>
          </p:cNvSpPr>
          <p:nvPr/>
        </p:nvSpPr>
        <p:spPr bwMode="auto">
          <a:xfrm>
            <a:off x="5721862" y="831999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EMO7</a:t>
            </a:r>
            <a:endParaRPr lang="en-US" sz="800" dirty="0"/>
          </a:p>
        </p:txBody>
      </p:sp>
      <p:sp>
        <p:nvSpPr>
          <p:cNvPr id="125" name="Rectangle 88"/>
          <p:cNvSpPr>
            <a:spLocks noChangeArrowheads="1"/>
          </p:cNvSpPr>
          <p:nvPr/>
        </p:nvSpPr>
        <p:spPr bwMode="auto">
          <a:xfrm>
            <a:off x="3918099" y="838200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700" dirty="0" smtClean="0">
                <a:solidFill>
                  <a:schemeClr val="bg1"/>
                </a:solidFill>
              </a:rPr>
              <a:t>EMO9(A)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5149701" y="1187301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EMO8</a:t>
            </a:r>
            <a:endParaRPr lang="en-US" sz="800" dirty="0"/>
          </a:p>
        </p:txBody>
      </p:sp>
      <p:sp>
        <p:nvSpPr>
          <p:cNvPr id="129" name="Rectangle 128"/>
          <p:cNvSpPr/>
          <p:nvPr/>
        </p:nvSpPr>
        <p:spPr>
          <a:xfrm>
            <a:off x="7620000" y="533400"/>
            <a:ext cx="990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New Metric</a:t>
            </a:r>
            <a:endParaRPr lang="en-US" sz="800" dirty="0"/>
          </a:p>
        </p:txBody>
      </p:sp>
      <p:sp>
        <p:nvSpPr>
          <p:cNvPr id="130" name="Rectangle 122"/>
          <p:cNvSpPr>
            <a:spLocks noChangeArrowheads="1"/>
          </p:cNvSpPr>
          <p:nvPr/>
        </p:nvSpPr>
        <p:spPr bwMode="auto">
          <a:xfrm>
            <a:off x="5150809" y="1405268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MP23</a:t>
            </a:r>
            <a:endParaRPr lang="en-US" sz="800" dirty="0"/>
          </a:p>
        </p:txBody>
      </p:sp>
      <p:sp>
        <p:nvSpPr>
          <p:cNvPr id="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96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2010 Market Trials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685800"/>
            <a:ext cx="913741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CRR Metrics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857620"/>
          <a:ext cx="8686800" cy="5238380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4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3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MP15(B)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94.2%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65/69 CRRAHs qualified.  Greater than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5% RED.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at least one of the last two auctions or allocations.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62/65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CRRAHs with adequate participation in BOY or June auction or allocation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266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Auction results distributed to participants per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schedule in CRR Handbook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5/24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2010 June Monthly Auction results posted to market.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787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TBD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Allocated Revenue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Rights in statistical sample = 100% accurate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Source – Sink prices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= CRR Clearing prices for obligations for BOY auction.  ERCOT working on similar validation process for options.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3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CO8 Verify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 Auction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Auction Result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for MP(n) – CRR Auction Invoices for MP(n) = 0$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S&amp;B validated that auction invoices reflected awards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per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CRRAH for March, April, and May auctions, 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01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System Generated CRR Auction 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March 2010 Monthly = 40 of 40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April 2010 Monthly = 38 of 38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May 2010 Monthly = 48 of 48</a:t>
                      </a:r>
                      <a:endParaRPr lang="en-US" sz="1000" b="0" i="0" u="none" strike="noStrike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Real-Time Metrics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62000"/>
          <a:ext cx="8686800" cy="5400336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64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105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MP3 Market Submissions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Successful submission of RT and DAM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79/81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qualified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178/182 QSEs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qualified.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59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EMO6 Individual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LFC Testing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80% of system-wide generation has completed individual QSE tests for LFC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70/73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QSERs completed their individual LFC test or provided attestation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41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MP15-A Real-time Market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Weekly average of daily SCED submissions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73/79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 above 95% weekly average for SCED submissions.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105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Verify SASM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6/2/2010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Multiple SASMs are successfully executed during Market Trials and the 168 hour test.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SASMs executed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successfully on  4/28, 4/30, 5/4, 5/6, 5/7, 5/12, and 5/14.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MO4 Verify SCED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All successful SCED executions passed the post-execution price validations.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5/4-5/17 period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-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4,055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Price Validation runs with no rule violations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64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MO5 Generate 6 Months of LMPs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98.1%.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95% of SCED executions completed with LMPs posted on MIS.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5/4-5/17 period,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4,076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out of 4,058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SCED runs with LMPs posted.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</a:p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3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CO5 Verify RTM Settlement Statements/CO6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Verify RTM Settlement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6/2/2010</a:t>
                      </a:r>
                      <a:endParaRPr lang="en-US" sz="1000" b="0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 Dollars- Independently Generated RT Calculation Dollars =$0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Stats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available 6/2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41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6/2/2010</a:t>
                      </a:r>
                      <a:endParaRPr lang="en-US" sz="1000" b="0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Statements/Invoices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Stats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available 6/2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Day-Ahead Market Metrics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856011"/>
          <a:ext cx="8686800" cy="4943136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39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175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MP16 DAM 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50% of the Day-Ahead Market runs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77/81 QSEs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with Resources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48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74.2%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135/182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 w/o Resources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CO10 Credit Calculations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QSERs,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 Ratio Share, 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&lt;= 25% of MPs credit limits inconsistent with protocols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5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310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MO8 Verify DAM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Report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Progress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FFFFFF"/>
                          </a:solidFill>
                          <a:latin typeface="+mn-lt"/>
                        </a:rPr>
                        <a:t>Red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DAM executions pass the post-execution price validations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Report in progress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84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MO9 Generate DAM LMPs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percent DAM execution as evidenced by DAM LMP postings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5/3-5/17 – 4/4 DAM runs execute(doesn’t measure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quality)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058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MO10 DRUC Execution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percent DRUC execution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5/3-5/17 -  4 out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of 4 DRUC runs executed (doesn’t measure quality)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7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Verify DAM Settlement Statements/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CO7 Verify DAM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6/2/2010</a:t>
                      </a:r>
                      <a:endParaRPr lang="en-US" sz="1000" b="0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 Dollars- Independently Generated RT Calculation Dollars =$0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Stats available 6/2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7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6/2/2010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 Generated RT Statements/Invoices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Stats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available 6/2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CO10 Credit Calculations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6/30/2010</a:t>
                      </a:r>
                    </a:p>
                    <a:p>
                      <a:pPr algn="ctr" fontAlgn="b"/>
                      <a:endParaRPr lang="en-US" sz="1000" b="0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 performs credit calcs for a stat. sample of MPs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8674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 smtClean="0"/>
              <a:t>MP16 – Metric is based on a 2 week rolling average (5/18-20, 5/24-28 – 8 runs).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MP16 – 98% Load participating.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63488"/>
          <a:ext cx="8763000" cy="5238624"/>
        </p:xfrm>
        <a:graphic>
          <a:graphicData uri="http://schemas.openxmlformats.org/drawingml/2006/table">
            <a:tbl>
              <a:tblPr/>
              <a:tblGrid>
                <a:gridCol w="1354282"/>
                <a:gridCol w="796636"/>
                <a:gridCol w="557646"/>
                <a:gridCol w="796636"/>
                <a:gridCol w="678934"/>
                <a:gridCol w="595685"/>
                <a:gridCol w="557646"/>
                <a:gridCol w="658271"/>
                <a:gridCol w="1350504"/>
                <a:gridCol w="1416760"/>
              </a:tblGrid>
              <a:tr h="2433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2373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MP14-C TSP Model Validation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Network Model data validated by TSP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24/28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have submitted model validation e-mail to ERCOT.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59"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MP6 Telemetry Compliance with Nodal Protocols 3.10.7.5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State Estimator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78/78 complete.  3502 total SE points provided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96"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SCED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78/78 complete.  7629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SCED points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provided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59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TSP telemetry per ICCP Handbook submitted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14/17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above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98% threshold for GREEN.  143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points outstanding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N2 Telemetry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ICCP System Failover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Green/White only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81.7%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ICCP Failover test completed successfully prior to the 8-hour LFC  test.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22/78 QSERs completed ICCP telemetry failover test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MP18 Mapping of Resources and Loads in Private Use Networks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QSE(n) PUN Points Provided / # of QSE(n) PUN Points Expected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306 points across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7 QSEs with Resources.  15 points still assigned to TSP.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MP21 WGRs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ICCP Meteorological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Telemetry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(only WGRs)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WGRs must meet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reasonability tests for MET ICCP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be determined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MP23 Telemetry Quality (MP to ICCP server)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TSP(n)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Suspect/Bad points provided / # of TSP(n) points 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1356 Suspect/Bad points (97.9%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good quality).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22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6/30/2010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QSER(n) Suspect/Bad points provides / # of QSER(n) points 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871 Suspect/Bad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points (94.9% good quality)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20200" cy="685800"/>
          </a:xfrm>
        </p:spPr>
        <p:txBody>
          <a:bodyPr/>
          <a:lstStyle/>
          <a:p>
            <a:r>
              <a:rPr lang="en-US" dirty="0" smtClean="0"/>
              <a:t>Network Modeling Metrics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6076890"/>
            <a:ext cx="876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900" dirty="0" smtClean="0"/>
              <a:t>MP6 does </a:t>
            </a:r>
            <a:r>
              <a:rPr lang="en-US" sz="900" dirty="0" smtClean="0">
                <a:solidFill>
                  <a:srgbClr val="000000"/>
                </a:solidFill>
              </a:rPr>
              <a:t>not include 405 QSE CB and DSC points from TSP outreach.   ERCOT is determining whether these rollback into the QSER MP6 measurement.</a:t>
            </a:r>
            <a:endParaRPr lang="en-US" sz="900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Network Model Metrics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106680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Modeling Metrics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91544"/>
          <a:ext cx="8686800" cy="5228256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199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014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7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EMO9(A)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State Estimator Standards Performance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6/2/2010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State Estimator converges 97% during monthly test period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May %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available 6/2/2010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EMO9(B) RTCA 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Modeling Differences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impedance values matched between Zonal/Nodal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97.4% match for impedances for lines and transformers.  5266 lines in Nodal.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dynamic line ratings matched between Zonal/Nodal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97.5% match for dynamic ratings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for lines and transformers.  5266 lines in Nodal.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56.3%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load tap setting values matched between Zonal/Nodal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56% Match for transformer tap settings.  1464 </a:t>
                      </a:r>
                      <a:r>
                        <a:rPr lang="en-US" sz="1000" b="0" i="0" u="none" strike="noStrike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xfrms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in Nodal.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EMO10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Anomalous / Auto-Disabled Telemetered Points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3.04%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% of Anomalous and Auto-Disabled Measurements &lt; 2% of Total Measurements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April Nodal 2.58%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March Nodal 3.17%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May Nodal 1.92%%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53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EMO9(C)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RTCA CSC Comparison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7/14/2010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CSC Pre-contingency SE Flows within 5% (Hourly snapshot)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Measurement establishes baseline flows on Commercial lines to indicate the significance of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Psuedo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modeling and multi-section lines on the SE flows.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0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EMO9(D)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Validate Zonal and Nodal Security Analysis Results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9/8/2010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FontTx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90% of active constraints in Zonal RTCA are also detected in Nodal RTCA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Other Readiness Metrics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38201"/>
          <a:ext cx="8381997" cy="5237568"/>
        </p:xfrm>
        <a:graphic>
          <a:graphicData uri="http://schemas.openxmlformats.org/drawingml/2006/table">
            <a:tbl>
              <a:tblPr/>
              <a:tblGrid>
                <a:gridCol w="1295400"/>
                <a:gridCol w="762000"/>
                <a:gridCol w="533400"/>
                <a:gridCol w="762000"/>
                <a:gridCol w="649415"/>
                <a:gridCol w="569785"/>
                <a:gridCol w="533400"/>
                <a:gridCol w="838200"/>
                <a:gridCol w="1083236"/>
                <a:gridCol w="1355161"/>
              </a:tblGrid>
              <a:tr h="2114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07477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MP20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Outage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Scheduler Connectivity Qualification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of OS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transactions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75/81 QSERS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.02%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23/25 TSPs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MP11 Resource Registration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Decision Making Authority form submitted, and GENMAP validated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154/157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Resources completed.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CO2 Verify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Dispute Process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7/14/2010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QSERs, 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Share, Even Weighting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&gt;=1 dispute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submit per MP.  # of unprocessed disputes by 168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77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E1 ERCOT Staff Completes Training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Training plans must be adhered to for highly impacted departments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 out of 15 highly impacted departments are up to date with their training plans.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E9 Develop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Nodal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 developed 1 month prior an exercised in the appropriate Market Trials Phase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MT4 and MT5 are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developed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the MT4 procedures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exercised as scheduled in MT4.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EMO3 Verify Outage Evaluation System Functionality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6/30/2010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test of the Outage Management Process is completed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Phase 5: Full Functionality</a:t>
            </a:r>
          </a:p>
          <a:p>
            <a:pPr algn="ctr"/>
            <a:r>
              <a:rPr lang="en-US" b="1" dirty="0" smtClean="0"/>
              <a:t>0 Items Impacting Go-Live Date</a:t>
            </a:r>
            <a:endParaRPr lang="en-US" b="1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1303" y="1295400"/>
          <a:ext cx="8721394" cy="4876800"/>
        </p:xfrm>
        <a:graphic>
          <a:graphicData uri="http://schemas.openxmlformats.org/presentationml/2006/ole">
            <p:oleObj spid="_x0000_s1027" name="Visio" r:id="rId4" imgW="7403973" imgH="414032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763000" cy="5105400"/>
          </a:xfrm>
        </p:spPr>
        <p:txBody>
          <a:bodyPr lIns="457200"/>
          <a:lstStyle/>
          <a:p>
            <a:pPr>
              <a:lnSpc>
                <a:spcPct val="90000"/>
              </a:lnSpc>
              <a:buNone/>
            </a:pPr>
            <a:endParaRPr lang="en-US" sz="1400" dirty="0" smtClean="0"/>
          </a:p>
          <a:p>
            <a:pPr>
              <a:lnSpc>
                <a:spcPct val="90000"/>
              </a:lnSpc>
              <a:buNone/>
            </a:pPr>
            <a:r>
              <a:rPr lang="en-US" sz="1600" u="sng" dirty="0" smtClean="0"/>
              <a:t>Achievements within Market Trials: </a:t>
            </a:r>
            <a:endParaRPr lang="en-US" sz="1600" b="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CRR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Four monthly CRR auctions and one Balance of the Year auction have been  completed and invoiced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Real Time Markets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SCED</a:t>
            </a:r>
            <a:endParaRPr lang="en-US" sz="1200" baseline="30000" dirty="0" smtClean="0"/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Real Time settlements</a:t>
            </a:r>
            <a:endParaRPr lang="en-US" sz="1200" baseline="300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DAM / RUC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DRUC has been running  in conjunction with DAM for 6 weeks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DAM Settlements are being executed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Settlement and extract data has been available since Mid-May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Continual strong participation from the Market Participants (Averaged 185 QSEs / DAM run)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DAM / RUC 5 times per wk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Ancillary Services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SASM</a:t>
            </a:r>
          </a:p>
          <a:p>
            <a:pPr marL="1200150" lvl="3" indent="-342900">
              <a:lnSpc>
                <a:spcPct val="90000"/>
              </a:lnSpc>
            </a:pPr>
            <a:r>
              <a:rPr lang="en-US" sz="1200" dirty="0" smtClean="0"/>
              <a:t>Will run as needed with Ancillary Services 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Closed Loop LFC</a:t>
            </a:r>
          </a:p>
          <a:p>
            <a:pPr marL="800100" lvl="2" indent="-342900">
              <a:lnSpc>
                <a:spcPct val="90000"/>
              </a:lnSpc>
            </a:pPr>
            <a:r>
              <a:rPr lang="en-US" sz="1200" dirty="0" smtClean="0"/>
              <a:t>2 hour test occurred  last month</a:t>
            </a:r>
          </a:p>
          <a:p>
            <a:pPr marL="800100" lvl="2" indent="-342900">
              <a:lnSpc>
                <a:spcPct val="90000"/>
              </a:lnSpc>
            </a:pPr>
            <a:endParaRPr lang="en-US" sz="12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Credit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Credit Module went into effect on May 14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</a:p>
          <a:p>
            <a:pPr marL="342900" lvl="1" indent="-342900">
              <a:lnSpc>
                <a:spcPct val="90000"/>
              </a:lnSpc>
            </a:pPr>
            <a:endParaRPr lang="en-US" sz="1400" dirty="0" smtClean="0"/>
          </a:p>
          <a:p>
            <a:pPr marL="742950" lvl="2" indent="-342900">
              <a:lnSpc>
                <a:spcPct val="90000"/>
              </a:lnSpc>
              <a:buNone/>
            </a:pPr>
            <a:endParaRPr lang="en-US" sz="1000" baseline="30000" dirty="0" smtClean="0"/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Market Trials has been running for 17 weeks </a:t>
            </a:r>
          </a:p>
          <a:p>
            <a:pPr algn="ctr"/>
            <a:r>
              <a:rPr lang="en-US" sz="2000" b="1" dirty="0" smtClean="0"/>
              <a:t>Market Quality Testing and Operational Readiness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Market Trials has been running for 17 weeks </a:t>
            </a:r>
          </a:p>
          <a:p>
            <a:pPr algn="ctr"/>
            <a:r>
              <a:rPr lang="en-US" sz="2000" b="1" dirty="0" smtClean="0"/>
              <a:t>Market Quality Testing and Operational Readiness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143000"/>
            <a:ext cx="876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5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b="1" u="sng" kern="0" dirty="0" smtClean="0"/>
              <a:t>Upcoming Milestones for Market Trials: </a:t>
            </a: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Closed Loop LFC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8 hour will occur in the week of June 14</a:t>
            </a:r>
            <a:r>
              <a:rPr lang="en-US" sz="1200" baseline="30000" dirty="0" smtClean="0">
                <a:latin typeface="+mn-lt"/>
              </a:rPr>
              <a:t>th</a:t>
            </a:r>
            <a:r>
              <a:rPr lang="en-US" sz="1200" dirty="0" smtClean="0">
                <a:latin typeface="+mn-lt"/>
              </a:rPr>
              <a:t> </a:t>
            </a:r>
          </a:p>
          <a:p>
            <a:pPr marL="1257300" lvl="3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A market notice with go out two days before the  selected day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DAM/RUC/SASM Scenarios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Operational scenarios on will run on Tuesdays and Thursdays in June</a:t>
            </a:r>
            <a:endParaRPr lang="en-US" sz="1200" dirty="0" smtClean="0">
              <a:latin typeface="+mn-lt"/>
            </a:endParaRP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CMM Module for NPRR 206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Patch in late June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168 HR Test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ERCOT will publish the 168-Hour Test Handbook by June 30, 2010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ERCOT will review the handbook at a high level at the first NATF in July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/>
              <a:t>The 168-Hour Test Workshop will take place in tandem with Market Readiness Seminar #5 on July 28, 2010</a:t>
            </a:r>
            <a:endParaRPr lang="en-US" sz="1200" dirty="0" smtClean="0">
              <a:latin typeface="+mn-lt"/>
            </a:endParaRP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System Cut-Over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Go-Live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9" descr="skyscraper.png"/>
          <p:cNvPicPr>
            <a:picLocks noChangeAspect="1"/>
          </p:cNvPicPr>
          <p:nvPr/>
        </p:nvPicPr>
        <p:blipFill>
          <a:blip r:embed="rId2" cstate="print"/>
          <a:srcRect r="28030" b="50455"/>
          <a:stretch>
            <a:fillRect/>
          </a:stretch>
        </p:blipFill>
        <p:spPr bwMode="auto">
          <a:xfrm>
            <a:off x="0" y="533400"/>
            <a:ext cx="2286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Right Arrow 89"/>
          <p:cNvSpPr/>
          <p:nvPr/>
        </p:nvSpPr>
        <p:spPr>
          <a:xfrm rot="16200000">
            <a:off x="62865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ight Arrow 88"/>
          <p:cNvSpPr/>
          <p:nvPr/>
        </p:nvSpPr>
        <p:spPr>
          <a:xfrm rot="16200000">
            <a:off x="5676898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ight Arrow 86"/>
          <p:cNvSpPr/>
          <p:nvPr/>
        </p:nvSpPr>
        <p:spPr>
          <a:xfrm rot="16200000">
            <a:off x="49911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ight Arrow 85"/>
          <p:cNvSpPr/>
          <p:nvPr/>
        </p:nvSpPr>
        <p:spPr>
          <a:xfrm rot="16200000">
            <a:off x="4381498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ight Arrow 79"/>
          <p:cNvSpPr/>
          <p:nvPr/>
        </p:nvSpPr>
        <p:spPr>
          <a:xfrm rot="16200000">
            <a:off x="5715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ight Arrow 80"/>
          <p:cNvSpPr/>
          <p:nvPr/>
        </p:nvSpPr>
        <p:spPr>
          <a:xfrm rot="16200000">
            <a:off x="3009901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ight Arrow 81"/>
          <p:cNvSpPr/>
          <p:nvPr/>
        </p:nvSpPr>
        <p:spPr>
          <a:xfrm rot="16200000">
            <a:off x="1181099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ight Arrow 82"/>
          <p:cNvSpPr/>
          <p:nvPr/>
        </p:nvSpPr>
        <p:spPr>
          <a:xfrm rot="16200000">
            <a:off x="17907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ight Arrow 83"/>
          <p:cNvSpPr/>
          <p:nvPr/>
        </p:nvSpPr>
        <p:spPr>
          <a:xfrm rot="16200000">
            <a:off x="2400299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ight Arrow 84"/>
          <p:cNvSpPr/>
          <p:nvPr/>
        </p:nvSpPr>
        <p:spPr>
          <a:xfrm rot="16200000">
            <a:off x="3695699" y="3009900"/>
            <a:ext cx="5029200" cy="533400"/>
          </a:xfrm>
          <a:prstGeom prst="rightArrow">
            <a:avLst/>
          </a:prstGeom>
          <a:solidFill>
            <a:srgbClr val="BBE0E3">
              <a:alpha val="14902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solidFill>
                <a:srgbClr val="D9D9D9"/>
              </a:solidFill>
            </a:endParaRPr>
          </a:p>
        </p:txBody>
      </p:sp>
      <p:sp>
        <p:nvSpPr>
          <p:cNvPr id="48" name="Rectangle 15"/>
          <p:cNvSpPr>
            <a:spLocks noChangeArrowheads="1"/>
          </p:cNvSpPr>
          <p:nvPr/>
        </p:nvSpPr>
        <p:spPr bwMode="auto">
          <a:xfrm>
            <a:off x="0" y="2590800"/>
            <a:ext cx="9144000" cy="2004392"/>
          </a:xfrm>
          <a:prstGeom prst="rect">
            <a:avLst/>
          </a:prstGeom>
          <a:solidFill>
            <a:schemeClr val="accent1">
              <a:alpha val="20000"/>
            </a:schemeClr>
          </a:solidFill>
          <a:ln w="6350">
            <a:solidFill>
              <a:srgbClr val="000000">
                <a:alpha val="80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 b="1" i="1" dirty="0"/>
          </a:p>
        </p:txBody>
      </p:sp>
      <p:pic>
        <p:nvPicPr>
          <p:cNvPr id="2051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 flipH="1">
            <a:off x="761993" y="3429000"/>
            <a:ext cx="958717" cy="990600"/>
          </a:xfrm>
          <a:prstGeom prst="rect">
            <a:avLst/>
          </a:prstGeom>
          <a:noFill/>
        </p:spPr>
      </p:pic>
      <p:pic>
        <p:nvPicPr>
          <p:cNvPr id="77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>
            <a:off x="762000" y="2667000"/>
            <a:ext cx="990600" cy="956103"/>
          </a:xfrm>
          <a:prstGeom prst="rect">
            <a:avLst/>
          </a:prstGeom>
          <a:noFill/>
        </p:spPr>
      </p:pic>
      <p:pic>
        <p:nvPicPr>
          <p:cNvPr id="75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>
            <a:off x="762000" y="838200"/>
            <a:ext cx="990600" cy="990600"/>
          </a:xfrm>
          <a:prstGeom prst="rect">
            <a:avLst/>
          </a:prstGeom>
          <a:noFill/>
        </p:spPr>
      </p:pic>
      <p:pic>
        <p:nvPicPr>
          <p:cNvPr id="74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 flipH="1">
            <a:off x="762000" y="1600200"/>
            <a:ext cx="990600" cy="838200"/>
          </a:xfrm>
          <a:prstGeom prst="rect">
            <a:avLst/>
          </a:prstGeom>
          <a:noFill/>
        </p:spPr>
      </p:pic>
      <p:pic>
        <p:nvPicPr>
          <p:cNvPr id="76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>
            <a:off x="762000" y="4648200"/>
            <a:ext cx="990600" cy="995065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rot="5400000">
            <a:off x="-1752590" y="3276592"/>
            <a:ext cx="5029199" cy="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 flipH="1">
            <a:off x="762000" y="5791200"/>
            <a:ext cx="8305800" cy="2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-762000" y="3276600"/>
            <a:ext cx="502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62000" y="5562600"/>
            <a:ext cx="990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Test Activities</a:t>
            </a:r>
            <a:endParaRPr lang="en-US" sz="1200" b="1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76200" y="3276600"/>
            <a:ext cx="502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57800" y="5791200"/>
            <a:ext cx="533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CRR</a:t>
            </a:r>
            <a:endParaRPr lang="en-US" sz="1050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3429000" y="579120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RTM</a:t>
            </a:r>
            <a:endParaRPr lang="en-US" sz="1050" b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5943600" y="5791201"/>
            <a:ext cx="533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DAM</a:t>
            </a:r>
            <a:endParaRPr lang="en-US" sz="1050" b="1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4724400" y="579120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OS</a:t>
            </a:r>
            <a:endParaRPr lang="en-US" sz="1050" b="1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4038600" y="579120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EMS</a:t>
            </a:r>
            <a:endParaRPr lang="en-US" sz="1050" b="1" u="sng" dirty="0"/>
          </a:p>
        </p:txBody>
      </p:sp>
      <p:sp>
        <p:nvSpPr>
          <p:cNvPr id="27" name="TextBox 26"/>
          <p:cNvSpPr txBox="1"/>
          <p:nvPr/>
        </p:nvSpPr>
        <p:spPr>
          <a:xfrm>
            <a:off x="6553200" y="5791201"/>
            <a:ext cx="609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COMS</a:t>
            </a:r>
            <a:endParaRPr lang="en-US" sz="1050" b="1" u="sng" dirty="0"/>
          </a:p>
        </p:txBody>
      </p:sp>
      <p:sp>
        <p:nvSpPr>
          <p:cNvPr id="28" name="TextBox 27"/>
          <p:cNvSpPr txBox="1"/>
          <p:nvPr/>
        </p:nvSpPr>
        <p:spPr>
          <a:xfrm>
            <a:off x="2743200" y="5765885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NMMS</a:t>
            </a:r>
            <a:endParaRPr lang="en-US" sz="1050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239000" y="5791201"/>
            <a:ext cx="609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CMM</a:t>
            </a:r>
            <a:endParaRPr lang="en-US" sz="1050" b="1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7924800" y="5791201"/>
            <a:ext cx="533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REG</a:t>
            </a:r>
            <a:endParaRPr lang="en-US" sz="1050" b="1" u="sng" dirty="0"/>
          </a:p>
        </p:txBody>
      </p:sp>
      <p:sp>
        <p:nvSpPr>
          <p:cNvPr id="31" name="TextBox 30"/>
          <p:cNvSpPr txBox="1"/>
          <p:nvPr/>
        </p:nvSpPr>
        <p:spPr>
          <a:xfrm>
            <a:off x="8382000" y="5791201"/>
            <a:ext cx="838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REPORTS</a:t>
            </a:r>
            <a:endParaRPr lang="en-US" sz="1050" b="1" u="sng" dirty="0"/>
          </a:p>
        </p:txBody>
      </p:sp>
      <p:sp>
        <p:nvSpPr>
          <p:cNvPr id="32" name="TextBox 31"/>
          <p:cNvSpPr txBox="1"/>
          <p:nvPr/>
        </p:nvSpPr>
        <p:spPr>
          <a:xfrm>
            <a:off x="-76200" y="51816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Functional Stability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0" y="33483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System Stability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0" y="1367135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Business </a:t>
            </a:r>
            <a:r>
              <a:rPr lang="en-US" sz="1200" b="1" dirty="0" smtClean="0"/>
              <a:t>Stability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304800"/>
            <a:ext cx="9144000" cy="400110"/>
          </a:xfrm>
          <a:prstGeom prst="rect">
            <a:avLst/>
          </a:prstGeom>
          <a:solidFill>
            <a:srgbClr val="72BFC5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Go-Live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00200" y="43389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Functional Completeness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600200" y="2357735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Solution/ Data Completeness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676400" y="113853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Solution/ Data Quality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62000" y="54102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FA/SA TEST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85800" y="4114800"/>
            <a:ext cx="1143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INTEGRATION TEST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5800" y="803702"/>
            <a:ext cx="1219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BUSINESS PROCESS TEST</a:t>
            </a:r>
            <a:endParaRPr lang="en-US" sz="1050" dirty="0"/>
          </a:p>
        </p:txBody>
      </p:sp>
      <p:sp>
        <p:nvSpPr>
          <p:cNvPr id="49" name="Rectangle 48"/>
          <p:cNvSpPr/>
          <p:nvPr/>
        </p:nvSpPr>
        <p:spPr>
          <a:xfrm>
            <a:off x="609600" y="2590800"/>
            <a:ext cx="12954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/>
              <a:t>PERFORMANCE </a:t>
            </a:r>
            <a:endParaRPr lang="en-US" sz="1050" dirty="0" smtClean="0"/>
          </a:p>
          <a:p>
            <a:pPr algn="ctr"/>
            <a:r>
              <a:rPr lang="en-US" sz="1050" dirty="0" smtClean="0"/>
              <a:t>&amp; </a:t>
            </a:r>
            <a:r>
              <a:rPr lang="en-US" sz="1050" dirty="0"/>
              <a:t>LOAD TEST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14600" y="1274802"/>
            <a:ext cx="1143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Model  Load /Validation Processes</a:t>
            </a:r>
            <a:endParaRPr lang="en-US" sz="1000" dirty="0"/>
          </a:p>
        </p:txBody>
      </p:sp>
      <p:sp>
        <p:nvSpPr>
          <p:cNvPr id="61" name="Right Arrow 60"/>
          <p:cNvSpPr/>
          <p:nvPr/>
        </p:nvSpPr>
        <p:spPr>
          <a:xfrm rot="16200000">
            <a:off x="3505202" y="3505200"/>
            <a:ext cx="40386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ight Arrow 61"/>
          <p:cNvSpPr/>
          <p:nvPr/>
        </p:nvSpPr>
        <p:spPr>
          <a:xfrm rot="16200000">
            <a:off x="1028700" y="3467100"/>
            <a:ext cx="41148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ight Arrow 62"/>
          <p:cNvSpPr/>
          <p:nvPr/>
        </p:nvSpPr>
        <p:spPr>
          <a:xfrm rot="16200000">
            <a:off x="1714500" y="3543300"/>
            <a:ext cx="39624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ight Arrow 63"/>
          <p:cNvSpPr/>
          <p:nvPr/>
        </p:nvSpPr>
        <p:spPr>
          <a:xfrm rot="16200000">
            <a:off x="2143540" y="3352800"/>
            <a:ext cx="43434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ight Arrow 64"/>
          <p:cNvSpPr/>
          <p:nvPr/>
        </p:nvSpPr>
        <p:spPr>
          <a:xfrm rot="16200000">
            <a:off x="2933700" y="3543300"/>
            <a:ext cx="39624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ight Arrow 65"/>
          <p:cNvSpPr/>
          <p:nvPr/>
        </p:nvSpPr>
        <p:spPr>
          <a:xfrm rot="16200000">
            <a:off x="4114799" y="3429000"/>
            <a:ext cx="41910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ight Arrow 66"/>
          <p:cNvSpPr/>
          <p:nvPr/>
        </p:nvSpPr>
        <p:spPr>
          <a:xfrm rot="16200000">
            <a:off x="4876800" y="3505200"/>
            <a:ext cx="40386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85800" y="2209800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MARKET TEST</a:t>
            </a:r>
            <a:endParaRPr lang="en-US" sz="1050" dirty="0"/>
          </a:p>
        </p:txBody>
      </p:sp>
      <p:sp>
        <p:nvSpPr>
          <p:cNvPr id="69" name="Right Arrow 68"/>
          <p:cNvSpPr/>
          <p:nvPr/>
        </p:nvSpPr>
        <p:spPr>
          <a:xfrm rot="16200000">
            <a:off x="5562600" y="3581400"/>
            <a:ext cx="38862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ight Arrow 69"/>
          <p:cNvSpPr/>
          <p:nvPr/>
        </p:nvSpPr>
        <p:spPr>
          <a:xfrm rot="16200000">
            <a:off x="6019799" y="3352800"/>
            <a:ext cx="43434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ight Arrow 70"/>
          <p:cNvSpPr/>
          <p:nvPr/>
        </p:nvSpPr>
        <p:spPr>
          <a:xfrm rot="16200000">
            <a:off x="6896100" y="3619500"/>
            <a:ext cx="38100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029200" y="14478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UI Performance Improvements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3200400" y="167640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Contingencies</a:t>
            </a:r>
            <a:endParaRPr lang="en-US" sz="900" dirty="0"/>
          </a:p>
        </p:txBody>
      </p:sp>
      <p:sp>
        <p:nvSpPr>
          <p:cNvPr id="53" name="TextBox 52"/>
          <p:cNvSpPr txBox="1"/>
          <p:nvPr/>
        </p:nvSpPr>
        <p:spPr>
          <a:xfrm>
            <a:off x="3886200" y="849868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ICCP Quality</a:t>
            </a:r>
          </a:p>
          <a:p>
            <a:pPr algn="ctr"/>
            <a:r>
              <a:rPr lang="en-US" sz="1000" dirty="0" smtClean="0"/>
              <a:t>SE Quality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5867401" y="1918156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DRUC</a:t>
            </a:r>
            <a:endParaRPr lang="en-US" sz="1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180969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DAM</a:t>
            </a:r>
          </a:p>
          <a:p>
            <a:pPr algn="ctr"/>
            <a:r>
              <a:rPr lang="en-US" sz="1000" b="1" dirty="0" smtClean="0"/>
              <a:t>RTM</a:t>
            </a:r>
            <a:endParaRPr lang="en-US" sz="1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352800" y="10668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HRUC</a:t>
            </a:r>
            <a:endParaRPr lang="en-US" sz="900" dirty="0"/>
          </a:p>
        </p:txBody>
      </p:sp>
      <p:sp>
        <p:nvSpPr>
          <p:cNvPr id="59" name="TextBox 58"/>
          <p:cNvSpPr txBox="1"/>
          <p:nvPr/>
        </p:nvSpPr>
        <p:spPr>
          <a:xfrm>
            <a:off x="3352800" y="12192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SASM</a:t>
            </a:r>
            <a:endParaRPr lang="en-US" sz="900" dirty="0"/>
          </a:p>
        </p:txBody>
      </p:sp>
      <p:sp>
        <p:nvSpPr>
          <p:cNvPr id="60" name="TextBox 59"/>
          <p:cNvSpPr txBox="1"/>
          <p:nvPr/>
        </p:nvSpPr>
        <p:spPr>
          <a:xfrm>
            <a:off x="3352800" y="203977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SCED</a:t>
            </a:r>
            <a:endParaRPr lang="en-US" sz="10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667000" y="280029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Model Baseline</a:t>
            </a:r>
            <a:endParaRPr lang="en-US" sz="1000" b="1" dirty="0"/>
          </a:p>
        </p:txBody>
      </p:sp>
      <p:sp>
        <p:nvSpPr>
          <p:cNvPr id="73" name="Rectangle 72"/>
          <p:cNvSpPr/>
          <p:nvPr/>
        </p:nvSpPr>
        <p:spPr>
          <a:xfrm>
            <a:off x="3886200" y="1840468"/>
            <a:ext cx="91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ICCP Point </a:t>
            </a:r>
          </a:p>
          <a:p>
            <a:pPr algn="ctr"/>
            <a:r>
              <a:rPr lang="en-US" sz="1000" b="1" dirty="0" smtClean="0"/>
              <a:t>Checkout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762000" y="7620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>
          <a:xfrm>
            <a:off x="5791200" y="6457950"/>
            <a:ext cx="29718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78" name="Date Placeholder 7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52600" y="5562600"/>
            <a:ext cx="91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Business Quality</a:t>
            </a:r>
            <a:endParaRPr lang="en-US" sz="12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4419600" y="211597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Integration</a:t>
            </a:r>
            <a:endParaRPr lang="en-US" sz="10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4495800" y="127629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 Day Dual Entry</a:t>
            </a:r>
            <a:endParaRPr lang="en-US" sz="1000" dirty="0"/>
          </a:p>
        </p:txBody>
      </p:sp>
      <p:sp>
        <p:nvSpPr>
          <p:cNvPr id="95" name="TextBox 94"/>
          <p:cNvSpPr txBox="1"/>
          <p:nvPr/>
        </p:nvSpPr>
        <p:spPr>
          <a:xfrm>
            <a:off x="5181600" y="289560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May Auction</a:t>
            </a:r>
            <a:endParaRPr lang="en-US" sz="10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6400800" y="9906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Integrated Credit Management</a:t>
            </a:r>
            <a:endParaRPr lang="en-US" sz="1000" dirty="0"/>
          </a:p>
        </p:txBody>
      </p:sp>
      <p:sp>
        <p:nvSpPr>
          <p:cNvPr id="98" name="TextBox 97"/>
          <p:cNvSpPr txBox="1"/>
          <p:nvPr/>
        </p:nvSpPr>
        <p:spPr>
          <a:xfrm>
            <a:off x="7010400" y="19812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Phase 5:Full Functionality</a:t>
            </a:r>
            <a:endParaRPr lang="en-US" sz="10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8229600" y="22860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Phase 5:</a:t>
            </a:r>
          </a:p>
          <a:p>
            <a:pPr algn="ctr"/>
            <a:r>
              <a:rPr lang="en-US" sz="1000" b="1" dirty="0" smtClean="0"/>
              <a:t>Full Functionality</a:t>
            </a:r>
            <a:endParaRPr lang="en-US" sz="10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7848600" y="21336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RARF</a:t>
            </a:r>
            <a:endParaRPr lang="en-US" sz="10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2819400" y="6019801"/>
            <a:ext cx="5334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SEM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05200" y="6002180"/>
            <a:ext cx="16002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2.1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505200" y="6230781"/>
            <a:ext cx="2209800" cy="24621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3.0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7" name="Left Bracket 106"/>
          <p:cNvSpPr/>
          <p:nvPr/>
        </p:nvSpPr>
        <p:spPr>
          <a:xfrm rot="16200000">
            <a:off x="8077199" y="4953002"/>
            <a:ext cx="304801" cy="18288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Left Bracket 107"/>
          <p:cNvSpPr/>
          <p:nvPr/>
        </p:nvSpPr>
        <p:spPr>
          <a:xfrm rot="16200000">
            <a:off x="2933702" y="5600703"/>
            <a:ext cx="304800" cy="533398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Left Bracket 108"/>
          <p:cNvSpPr/>
          <p:nvPr/>
        </p:nvSpPr>
        <p:spPr>
          <a:xfrm rot="16200000">
            <a:off x="4152900" y="5067302"/>
            <a:ext cx="304800" cy="16002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Left Bracket 109"/>
          <p:cNvSpPr/>
          <p:nvPr/>
        </p:nvSpPr>
        <p:spPr>
          <a:xfrm rot="16200000">
            <a:off x="4343400" y="4876801"/>
            <a:ext cx="533400" cy="22098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Left Bracket 110"/>
          <p:cNvSpPr/>
          <p:nvPr/>
        </p:nvSpPr>
        <p:spPr>
          <a:xfrm rot="16200000">
            <a:off x="6400800" y="5334002"/>
            <a:ext cx="304800" cy="10668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6172200" y="6078380"/>
            <a:ext cx="6858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4.0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772400" y="6078380"/>
            <a:ext cx="9144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5.0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086600" y="14478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NPRR 206 Integration</a:t>
            </a:r>
            <a:endParaRPr 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53281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Defects Trends - High Priority </a:t>
            </a:r>
            <a:br>
              <a:rPr lang="en-US" dirty="0" smtClean="0"/>
            </a:br>
            <a:r>
              <a:rPr lang="en-US" dirty="0" smtClean="0"/>
              <a:t>(Must Fix Before Go-Live)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3379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76200" y="1600200"/>
            <a:ext cx="2209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Defect counts decreased due to planned defect migrations into Nodal </a:t>
            </a:r>
            <a:r>
              <a:rPr lang="en-US" dirty="0" err="1" smtClean="0">
                <a:latin typeface="Calibri" pitchFamily="34" charset="0"/>
              </a:rPr>
              <a:t>iTest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r>
              <a:rPr lang="en-US" dirty="0" smtClean="0">
                <a:latin typeface="Calibri" pitchFamily="34" charset="0"/>
              </a:rPr>
              <a:t>    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Primary source for New defect counts are EDW, EIP, and MMS.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12269</TotalTime>
  <Words>5249</Words>
  <Application>Microsoft Office PowerPoint</Application>
  <PresentationFormat>On-screen Show (4:3)</PresentationFormat>
  <Paragraphs>1669</Paragraphs>
  <Slides>45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Custom Design</vt:lpstr>
      <vt:lpstr>Visio</vt:lpstr>
      <vt:lpstr>Acrobat Document</vt:lpstr>
      <vt:lpstr>Nodal Program Update</vt:lpstr>
      <vt:lpstr>Agenda</vt:lpstr>
      <vt:lpstr>Integrated Nodal Timeline – Go-Live December 1st, 2010</vt:lpstr>
      <vt:lpstr>2010 Market Trials Timeline – Go-Live December 1st, 2010</vt:lpstr>
      <vt:lpstr>180 Days to Go-Live</vt:lpstr>
      <vt:lpstr>180 Days to Go-Live</vt:lpstr>
      <vt:lpstr>180 Days to Go-Live</vt:lpstr>
      <vt:lpstr>Slide 8</vt:lpstr>
      <vt:lpstr>Nodal Defects Trends - High Priority  (Must Fix Before Go-Live)</vt:lpstr>
      <vt:lpstr>Nodal Program Risks &amp; Issues</vt:lpstr>
      <vt:lpstr>Issue Escalation Policy For Market Participants</vt:lpstr>
      <vt:lpstr>LFC Test Overview</vt:lpstr>
      <vt:lpstr>2-Hour LFC Test Update</vt:lpstr>
      <vt:lpstr>2-Hour LFC Test Update</vt:lpstr>
      <vt:lpstr>2-Hour LFC Test Update</vt:lpstr>
      <vt:lpstr>Cut-Over Kick-Off Overview</vt:lpstr>
      <vt:lpstr>Slide 17</vt:lpstr>
      <vt:lpstr>Slide 18</vt:lpstr>
      <vt:lpstr>Slide 19</vt:lpstr>
      <vt:lpstr>Slide 20</vt:lpstr>
      <vt:lpstr>Slide 21</vt:lpstr>
      <vt:lpstr>Slide 22</vt:lpstr>
      <vt:lpstr>Market Readiness </vt:lpstr>
      <vt:lpstr>Special Topic – Nodal Registration Cutoff – QSEs and CRRAHs</vt:lpstr>
      <vt:lpstr>Participant Readiness Touch Points</vt:lpstr>
      <vt:lpstr>Next 60-days of Classes/Workshops</vt:lpstr>
      <vt:lpstr>Next 60-days of Classes/Workshops - continued</vt:lpstr>
      <vt:lpstr>Active Nodal Metrics</vt:lpstr>
      <vt:lpstr>RED/AMBER Metrics Summary</vt:lpstr>
      <vt:lpstr>Slide 30</vt:lpstr>
      <vt:lpstr>Nodal Program Risks &amp; Issues: Definitions</vt:lpstr>
      <vt:lpstr>Slide 32</vt:lpstr>
      <vt:lpstr>120 Day Outlook : May Market Activities</vt:lpstr>
      <vt:lpstr>120 Day Outlook : June Market Activities</vt:lpstr>
      <vt:lpstr>120 Day Outlook : July Market Activities</vt:lpstr>
      <vt:lpstr>120 Day Outlook : August Market Activities</vt:lpstr>
      <vt:lpstr>DAM/RUC/SASM Operational Scenarios</vt:lpstr>
      <vt:lpstr>DAM/RUC/SASM Operational Scenarios</vt:lpstr>
      <vt:lpstr>Metrics Roadmap</vt:lpstr>
      <vt:lpstr>CRR Metrics</vt:lpstr>
      <vt:lpstr>Real-Time Metrics</vt:lpstr>
      <vt:lpstr>Day-Ahead Market Metrics</vt:lpstr>
      <vt:lpstr>Network Modeling Metrics</vt:lpstr>
      <vt:lpstr>Network Model Metrics</vt:lpstr>
      <vt:lpstr>Other Readiness Metrics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Jim Bohart</cp:lastModifiedBy>
  <cp:revision>520</cp:revision>
  <dcterms:created xsi:type="dcterms:W3CDTF">2005-04-21T14:28:35Z</dcterms:created>
  <dcterms:modified xsi:type="dcterms:W3CDTF">2010-06-03T14:14:53Z</dcterms:modified>
</cp:coreProperties>
</file>