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1" r:id="rId2"/>
    <p:sldId id="265" r:id="rId3"/>
    <p:sldId id="280" r:id="rId4"/>
    <p:sldId id="277" r:id="rId5"/>
    <p:sldId id="279" r:id="rId6"/>
    <p:sldId id="268" r:id="rId7"/>
    <p:sldId id="269" r:id="rId8"/>
    <p:sldId id="266" r:id="rId9"/>
    <p:sldId id="267" r:id="rId10"/>
    <p:sldId id="270" r:id="rId11"/>
    <p:sldId id="274" r:id="rId12"/>
    <p:sldId id="273" r:id="rId13"/>
    <p:sldId id="284" r:id="rId14"/>
    <p:sldId id="276" r:id="rId15"/>
    <p:sldId id="282" r:id="rId16"/>
    <p:sldId id="283" r:id="rId17"/>
    <p:sldId id="259" r:id="rId18"/>
    <p:sldId id="264" r:id="rId19"/>
    <p:sldId id="285"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3" autoAdjust="0"/>
    <p:restoredTop sz="94718" autoAdjust="0"/>
  </p:normalViewPr>
  <p:slideViewPr>
    <p:cSldViewPr>
      <p:cViewPr>
        <p:scale>
          <a:sx n="81" d="100"/>
          <a:sy n="81" d="100"/>
        </p:scale>
        <p:origin x="-78" y="-5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6C18C43-9BC1-4B63-BEE3-ACD7D753F352}" type="datetimeFigureOut">
              <a:rPr lang="en-US" smtClean="0"/>
              <a:t>5/26/2010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3B39479-A1D9-433B-9993-5A3C581ED06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B39479-A1D9-433B-9993-5A3C581ED068}"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D94E7F-BF5C-4B5F-B120-4EBC05C726F3}"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94E7F-BF5C-4B5F-B120-4EBC05C726F3}"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94E7F-BF5C-4B5F-B120-4EBC05C726F3}"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D94E7F-BF5C-4B5F-B120-4EBC05C726F3}"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D94E7F-BF5C-4B5F-B120-4EBC05C726F3}"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D94E7F-BF5C-4B5F-B120-4EBC05C726F3}"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D94E7F-BF5C-4B5F-B120-4EBC05C726F3}" type="datetimeFigureOut">
              <a:rPr lang="en-US" smtClean="0"/>
              <a:pPr/>
              <a:t>5/24/2010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D94E7F-BF5C-4B5F-B120-4EBC05C726F3}" type="datetimeFigureOut">
              <a:rPr lang="en-US" smtClean="0"/>
              <a:pPr/>
              <a:t>5/24/2010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94E7F-BF5C-4B5F-B120-4EBC05C726F3}" type="datetimeFigureOut">
              <a:rPr lang="en-US" smtClean="0"/>
              <a:pPr/>
              <a:t>5/24/2010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D94E7F-BF5C-4B5F-B120-4EBC05C726F3}"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D94E7F-BF5C-4B5F-B120-4EBC05C726F3}"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1CBDB-1543-4AA2-AF1A-7855CE044F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D94E7F-BF5C-4B5F-B120-4EBC05C726F3}" type="datetimeFigureOut">
              <a:rPr lang="en-US" smtClean="0"/>
              <a:pPr/>
              <a:t>5/24/2010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01CBDB-1543-4AA2-AF1A-7855CE044F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normAutofit fontScale="90000"/>
          </a:bodyPr>
          <a:lstStyle/>
          <a:p>
            <a:r>
              <a:rPr lang="en-US" dirty="0" smtClean="0"/>
              <a:t>Transition </a:t>
            </a:r>
            <a:r>
              <a:rPr lang="en-US" dirty="0" smtClean="0"/>
              <a:t>Plan</a:t>
            </a:r>
            <a:br>
              <a:rPr lang="en-US" dirty="0" smtClean="0"/>
            </a:br>
            <a:r>
              <a:rPr lang="en-US" dirty="0" smtClean="0"/>
              <a:t> </a:t>
            </a:r>
            <a:r>
              <a:rPr lang="en-US" sz="2700" i="1" dirty="0" smtClean="0"/>
              <a:t>Network </a:t>
            </a:r>
            <a:r>
              <a:rPr lang="en-US" sz="2700" i="1" dirty="0" smtClean="0"/>
              <a:t>Operations Model Change Requests</a:t>
            </a:r>
            <a:r>
              <a:rPr lang="en-US" dirty="0" smtClean="0"/>
              <a:t/>
            </a:r>
            <a:br>
              <a:rPr lang="en-US" dirty="0" smtClean="0"/>
            </a:br>
            <a:r>
              <a:rPr lang="en-US" dirty="0" smtClean="0"/>
              <a:t/>
            </a:r>
            <a:br>
              <a:rPr lang="en-US" dirty="0" smtClean="0"/>
            </a:br>
            <a:endParaRPr lang="en-US" sz="1600" dirty="0"/>
          </a:p>
        </p:txBody>
      </p:sp>
      <p:sp>
        <p:nvSpPr>
          <p:cNvPr id="3" name="Content Placeholder 2"/>
          <p:cNvSpPr>
            <a:spLocks noGrp="1"/>
          </p:cNvSpPr>
          <p:nvPr>
            <p:ph idx="1"/>
          </p:nvPr>
        </p:nvSpPr>
        <p:spPr>
          <a:xfrm>
            <a:off x="6629400" y="5486400"/>
            <a:ext cx="2057400" cy="639763"/>
          </a:xfrm>
        </p:spPr>
        <p:txBody>
          <a:bodyPr>
            <a:normAutofit/>
          </a:bodyPr>
          <a:lstStyle/>
          <a:p>
            <a:pPr>
              <a:buNone/>
            </a:pPr>
            <a:r>
              <a:rPr lang="en-US" sz="1200" dirty="0" smtClean="0"/>
              <a:t>5/26/2010</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Nodal Timeline for Data Submissions</a:t>
            </a:r>
            <a:endParaRPr lang="en-US" dirty="0"/>
          </a:p>
        </p:txBody>
      </p:sp>
      <p:sp>
        <p:nvSpPr>
          <p:cNvPr id="4" name="Rectangle 3"/>
          <p:cNvSpPr/>
          <p:nvPr/>
        </p:nvSpPr>
        <p:spPr>
          <a:xfrm>
            <a:off x="2590800" y="3733800"/>
            <a:ext cx="14478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Initial Validation (ERCOT)</a:t>
            </a:r>
            <a:endParaRPr lang="en-US" sz="1200" dirty="0"/>
          </a:p>
        </p:txBody>
      </p:sp>
      <p:sp>
        <p:nvSpPr>
          <p:cNvPr id="5" name="Rectangle 4"/>
          <p:cNvSpPr/>
          <p:nvPr/>
        </p:nvSpPr>
        <p:spPr>
          <a:xfrm>
            <a:off x="4191000" y="3733800"/>
            <a:ext cx="1447800" cy="609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Market Validation (Market Participants)</a:t>
            </a:r>
            <a:endParaRPr lang="en-US" sz="1200" dirty="0"/>
          </a:p>
        </p:txBody>
      </p:sp>
      <p:sp>
        <p:nvSpPr>
          <p:cNvPr id="6" name="Rectangle 5"/>
          <p:cNvSpPr/>
          <p:nvPr/>
        </p:nvSpPr>
        <p:spPr>
          <a:xfrm>
            <a:off x="5791200" y="3733800"/>
            <a:ext cx="1447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Final Validation (ERCOT)</a:t>
            </a:r>
            <a:endParaRPr lang="en-US" sz="1200" dirty="0"/>
          </a:p>
        </p:txBody>
      </p:sp>
      <p:sp>
        <p:nvSpPr>
          <p:cNvPr id="7" name="Rectangle 6"/>
          <p:cNvSpPr/>
          <p:nvPr/>
        </p:nvSpPr>
        <p:spPr>
          <a:xfrm>
            <a:off x="990600" y="3733800"/>
            <a:ext cx="15240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NOMCR Processing </a:t>
            </a:r>
          </a:p>
        </p:txBody>
      </p:sp>
      <p:sp>
        <p:nvSpPr>
          <p:cNvPr id="8" name="Rectangle 7"/>
          <p:cNvSpPr/>
          <p:nvPr/>
        </p:nvSpPr>
        <p:spPr>
          <a:xfrm>
            <a:off x="7315200" y="3733800"/>
            <a:ext cx="1447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tx2">
                    <a:lumMod val="75000"/>
                  </a:schemeClr>
                </a:solidFill>
              </a:rPr>
              <a:t>CaseUsed</a:t>
            </a:r>
            <a:r>
              <a:rPr lang="en-US" sz="1200" dirty="0" smtClean="0">
                <a:solidFill>
                  <a:schemeClr val="tx2">
                    <a:lumMod val="75000"/>
                  </a:schemeClr>
                </a:solidFill>
              </a:rPr>
              <a:t> </a:t>
            </a:r>
            <a:r>
              <a:rPr lang="en-US" sz="1200" dirty="0" smtClean="0">
                <a:solidFill>
                  <a:schemeClr val="tx2">
                    <a:lumMod val="75000"/>
                  </a:schemeClr>
                </a:solidFill>
              </a:rPr>
              <a:t>in Production</a:t>
            </a:r>
            <a:endParaRPr lang="en-US" sz="1200" dirty="0">
              <a:solidFill>
                <a:schemeClr val="tx2">
                  <a:lumMod val="75000"/>
                </a:schemeClr>
              </a:solidFill>
            </a:endParaRPr>
          </a:p>
        </p:txBody>
      </p:sp>
      <p:cxnSp>
        <p:nvCxnSpPr>
          <p:cNvPr id="11" name="Straight Connector 10"/>
          <p:cNvCxnSpPr/>
          <p:nvPr/>
        </p:nvCxnSpPr>
        <p:spPr>
          <a:xfrm rot="5400000">
            <a:off x="3810000" y="4038600"/>
            <a:ext cx="609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90290" y="4419600"/>
            <a:ext cx="719300" cy="523220"/>
          </a:xfrm>
          <a:prstGeom prst="rect">
            <a:avLst/>
          </a:prstGeom>
          <a:noFill/>
        </p:spPr>
        <p:txBody>
          <a:bodyPr wrap="none" rtlCol="0">
            <a:spAutoFit/>
          </a:bodyPr>
          <a:lstStyle/>
          <a:p>
            <a:pPr algn="ctr"/>
            <a:r>
              <a:rPr lang="en-US" sz="1400" dirty="0" smtClean="0">
                <a:solidFill>
                  <a:schemeClr val="accent6">
                    <a:lumMod val="75000"/>
                  </a:schemeClr>
                </a:solidFill>
              </a:rPr>
              <a:t>Public</a:t>
            </a:r>
          </a:p>
          <a:p>
            <a:pPr algn="ctr"/>
            <a:r>
              <a:rPr lang="en-US" sz="1400" dirty="0" smtClean="0">
                <a:solidFill>
                  <a:schemeClr val="accent6">
                    <a:lumMod val="75000"/>
                  </a:schemeClr>
                </a:solidFill>
              </a:rPr>
              <a:t>Posting</a:t>
            </a:r>
            <a:endParaRPr lang="en-US" sz="1400" dirty="0">
              <a:solidFill>
                <a:schemeClr val="accent6">
                  <a:lumMod val="75000"/>
                </a:schemeClr>
              </a:solidFill>
            </a:endParaRPr>
          </a:p>
        </p:txBody>
      </p:sp>
      <p:sp>
        <p:nvSpPr>
          <p:cNvPr id="13" name="TextBox 12"/>
          <p:cNvSpPr txBox="1"/>
          <p:nvPr/>
        </p:nvSpPr>
        <p:spPr>
          <a:xfrm>
            <a:off x="1804373" y="1676400"/>
            <a:ext cx="5549340" cy="1200329"/>
          </a:xfrm>
          <a:prstGeom prst="rect">
            <a:avLst/>
          </a:prstGeom>
          <a:noFill/>
        </p:spPr>
        <p:txBody>
          <a:bodyPr wrap="none" rtlCol="0">
            <a:spAutoFit/>
          </a:bodyPr>
          <a:lstStyle/>
          <a:p>
            <a:pPr algn="ctr"/>
            <a:r>
              <a:rPr lang="en-US" sz="2400" i="1" dirty="0" smtClean="0"/>
              <a:t>The Nodal  “Life Cycle” for a model change </a:t>
            </a:r>
          </a:p>
          <a:p>
            <a:pPr algn="ctr"/>
            <a:r>
              <a:rPr lang="en-US" sz="2400" i="1" dirty="0" smtClean="0"/>
              <a:t>consists of </a:t>
            </a:r>
            <a:r>
              <a:rPr lang="en-US" sz="2400" b="1" i="1" dirty="0" smtClean="0"/>
              <a:t>5 parts </a:t>
            </a:r>
            <a:r>
              <a:rPr lang="en-US" sz="2400" i="1" dirty="0" smtClean="0"/>
              <a:t>which are outlined in </a:t>
            </a:r>
          </a:p>
          <a:p>
            <a:pPr algn="ctr"/>
            <a:r>
              <a:rPr lang="en-US" sz="2400" i="1" dirty="0" smtClean="0"/>
              <a:t>Section 3.10 of the Nodal Protocols</a:t>
            </a:r>
            <a:endParaRPr lang="en-US" sz="2400" i="1" dirty="0"/>
          </a:p>
        </p:txBody>
      </p:sp>
      <p:cxnSp>
        <p:nvCxnSpPr>
          <p:cNvPr id="15" name="Straight Connector 14"/>
          <p:cNvCxnSpPr/>
          <p:nvPr/>
        </p:nvCxnSpPr>
        <p:spPr>
          <a:xfrm rot="5400000">
            <a:off x="629310" y="4038600"/>
            <a:ext cx="609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63344" y="4419600"/>
            <a:ext cx="1011815" cy="523220"/>
          </a:xfrm>
          <a:prstGeom prst="rect">
            <a:avLst/>
          </a:prstGeom>
          <a:noFill/>
        </p:spPr>
        <p:txBody>
          <a:bodyPr wrap="none" rtlCol="0">
            <a:spAutoFit/>
          </a:bodyPr>
          <a:lstStyle/>
          <a:p>
            <a:pPr algn="ctr"/>
            <a:r>
              <a:rPr lang="en-US" sz="1400" dirty="0" smtClean="0">
                <a:solidFill>
                  <a:srgbClr val="FF0000"/>
                </a:solidFill>
              </a:rPr>
              <a:t>Submission</a:t>
            </a:r>
          </a:p>
          <a:p>
            <a:pPr algn="ctr"/>
            <a:r>
              <a:rPr lang="en-US" sz="1400" dirty="0" smtClean="0">
                <a:solidFill>
                  <a:srgbClr val="FF0000"/>
                </a:solidFill>
              </a:rPr>
              <a:t>Deadline</a:t>
            </a:r>
            <a:endParaRPr lang="en-US" sz="1400" dirty="0">
              <a:solidFill>
                <a:srgbClr val="FF0000"/>
              </a:solidFill>
            </a:endParaRPr>
          </a:p>
        </p:txBody>
      </p:sp>
      <p:cxnSp>
        <p:nvCxnSpPr>
          <p:cNvPr id="17" name="Straight Connector 16"/>
          <p:cNvCxnSpPr/>
          <p:nvPr/>
        </p:nvCxnSpPr>
        <p:spPr>
          <a:xfrm rot="5400000">
            <a:off x="5410200" y="4038600"/>
            <a:ext cx="6096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7040" y="4343400"/>
            <a:ext cx="865623" cy="523220"/>
          </a:xfrm>
          <a:prstGeom prst="rect">
            <a:avLst/>
          </a:prstGeom>
          <a:noFill/>
        </p:spPr>
        <p:txBody>
          <a:bodyPr wrap="none" rtlCol="0">
            <a:spAutoFit/>
          </a:bodyPr>
          <a:lstStyle/>
          <a:p>
            <a:pPr algn="ctr"/>
            <a:r>
              <a:rPr lang="en-US" sz="1400" dirty="0" smtClean="0">
                <a:solidFill>
                  <a:schemeClr val="tx2">
                    <a:lumMod val="75000"/>
                  </a:schemeClr>
                </a:solidFill>
              </a:rPr>
              <a:t>CRR</a:t>
            </a:r>
            <a:endParaRPr lang="en-US" sz="1400" dirty="0" smtClean="0">
              <a:solidFill>
                <a:schemeClr val="tx2">
                  <a:lumMod val="75000"/>
                </a:schemeClr>
              </a:solidFill>
            </a:endParaRPr>
          </a:p>
          <a:p>
            <a:pPr algn="ctr"/>
            <a:r>
              <a:rPr lang="en-US" sz="1400" dirty="0" smtClean="0">
                <a:solidFill>
                  <a:schemeClr val="tx2">
                    <a:lumMod val="75000"/>
                  </a:schemeClr>
                </a:solidFill>
              </a:rPr>
              <a:t>AUCTION</a:t>
            </a:r>
            <a:endParaRPr lang="en-US" sz="14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fontScale="90000"/>
          </a:bodyPr>
          <a:lstStyle/>
          <a:p>
            <a:r>
              <a:rPr lang="en-US" dirty="0" smtClean="0"/>
              <a:t>Nodal Timeline for Data Submissions</a:t>
            </a:r>
            <a:endParaRPr lang="en-US" dirty="0"/>
          </a:p>
        </p:txBody>
      </p:sp>
      <p:sp>
        <p:nvSpPr>
          <p:cNvPr id="4" name="Rectangle 3"/>
          <p:cNvSpPr/>
          <p:nvPr/>
        </p:nvSpPr>
        <p:spPr>
          <a:xfrm>
            <a:off x="2514600" y="5486400"/>
            <a:ext cx="14478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Initial Validation (ERCOT)</a:t>
            </a:r>
            <a:endParaRPr lang="en-US" sz="1200" dirty="0"/>
          </a:p>
        </p:txBody>
      </p:sp>
      <p:sp>
        <p:nvSpPr>
          <p:cNvPr id="5" name="Rectangle 4"/>
          <p:cNvSpPr/>
          <p:nvPr/>
        </p:nvSpPr>
        <p:spPr>
          <a:xfrm>
            <a:off x="4114800" y="5486400"/>
            <a:ext cx="1447800" cy="609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Market Validation (Market Participants)</a:t>
            </a:r>
            <a:endParaRPr lang="en-US" sz="1200" dirty="0"/>
          </a:p>
        </p:txBody>
      </p:sp>
      <p:sp>
        <p:nvSpPr>
          <p:cNvPr id="6" name="Rectangle 5"/>
          <p:cNvSpPr/>
          <p:nvPr/>
        </p:nvSpPr>
        <p:spPr>
          <a:xfrm>
            <a:off x="5638800" y="5486400"/>
            <a:ext cx="1447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Final Validation (ERCOT)</a:t>
            </a:r>
            <a:endParaRPr lang="en-US" sz="1200" dirty="0"/>
          </a:p>
        </p:txBody>
      </p:sp>
      <p:sp>
        <p:nvSpPr>
          <p:cNvPr id="7" name="Rectangle 6"/>
          <p:cNvSpPr/>
          <p:nvPr/>
        </p:nvSpPr>
        <p:spPr>
          <a:xfrm>
            <a:off x="914400" y="5486400"/>
            <a:ext cx="15240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NOMCR Processing </a:t>
            </a:r>
          </a:p>
        </p:txBody>
      </p:sp>
      <p:sp>
        <p:nvSpPr>
          <p:cNvPr id="8" name="Rectangle 7"/>
          <p:cNvSpPr/>
          <p:nvPr/>
        </p:nvSpPr>
        <p:spPr>
          <a:xfrm>
            <a:off x="7162800" y="5486400"/>
            <a:ext cx="1447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Cases </a:t>
            </a:r>
            <a:r>
              <a:rPr lang="en-US" sz="1200" dirty="0" smtClean="0">
                <a:solidFill>
                  <a:schemeClr val="tx2">
                    <a:lumMod val="75000"/>
                  </a:schemeClr>
                </a:solidFill>
              </a:rPr>
              <a:t>Used in Production</a:t>
            </a:r>
            <a:endParaRPr lang="en-US" sz="1200" dirty="0">
              <a:solidFill>
                <a:schemeClr val="tx2">
                  <a:lumMod val="75000"/>
                </a:schemeClr>
              </a:solidFill>
            </a:endParaRPr>
          </a:p>
        </p:txBody>
      </p:sp>
      <p:cxnSp>
        <p:nvCxnSpPr>
          <p:cNvPr id="9" name="Straight Connector 8"/>
          <p:cNvCxnSpPr/>
          <p:nvPr/>
        </p:nvCxnSpPr>
        <p:spPr>
          <a:xfrm rot="5400000">
            <a:off x="533400" y="5791200"/>
            <a:ext cx="609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9684" y="6096000"/>
            <a:ext cx="1314912" cy="523220"/>
          </a:xfrm>
          <a:prstGeom prst="rect">
            <a:avLst/>
          </a:prstGeom>
          <a:noFill/>
        </p:spPr>
        <p:txBody>
          <a:bodyPr wrap="none" rtlCol="0">
            <a:spAutoFit/>
          </a:bodyPr>
          <a:lstStyle/>
          <a:p>
            <a:pPr algn="ctr"/>
            <a:r>
              <a:rPr lang="en-US" sz="1400" dirty="0" smtClean="0">
                <a:solidFill>
                  <a:srgbClr val="FF0000"/>
                </a:solidFill>
              </a:rPr>
              <a:t>Deadline for </a:t>
            </a:r>
          </a:p>
          <a:p>
            <a:pPr algn="ctr"/>
            <a:r>
              <a:rPr lang="en-US" sz="1400" dirty="0" smtClean="0">
                <a:solidFill>
                  <a:srgbClr val="FF0000"/>
                </a:solidFill>
              </a:rPr>
              <a:t>Model Changes</a:t>
            </a:r>
            <a:endParaRPr lang="en-US" sz="1400" dirty="0">
              <a:solidFill>
                <a:srgbClr val="FF0000"/>
              </a:solidFill>
            </a:endParaRPr>
          </a:p>
        </p:txBody>
      </p:sp>
      <p:cxnSp>
        <p:nvCxnSpPr>
          <p:cNvPr id="11" name="Straight Connector 10"/>
          <p:cNvCxnSpPr/>
          <p:nvPr/>
        </p:nvCxnSpPr>
        <p:spPr>
          <a:xfrm rot="5400000">
            <a:off x="3733800" y="5791200"/>
            <a:ext cx="609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14090" y="6172200"/>
            <a:ext cx="719300" cy="523220"/>
          </a:xfrm>
          <a:prstGeom prst="rect">
            <a:avLst/>
          </a:prstGeom>
          <a:noFill/>
        </p:spPr>
        <p:txBody>
          <a:bodyPr wrap="none" rtlCol="0">
            <a:spAutoFit/>
          </a:bodyPr>
          <a:lstStyle/>
          <a:p>
            <a:pPr algn="ctr"/>
            <a:r>
              <a:rPr lang="en-US" sz="1400" dirty="0" smtClean="0">
                <a:solidFill>
                  <a:schemeClr val="accent6">
                    <a:lumMod val="75000"/>
                  </a:schemeClr>
                </a:solidFill>
              </a:rPr>
              <a:t>Public</a:t>
            </a:r>
          </a:p>
          <a:p>
            <a:pPr algn="ctr"/>
            <a:r>
              <a:rPr lang="en-US" sz="1400" dirty="0" smtClean="0">
                <a:solidFill>
                  <a:schemeClr val="accent6">
                    <a:lumMod val="75000"/>
                  </a:schemeClr>
                </a:solidFill>
              </a:rPr>
              <a:t>Posting</a:t>
            </a:r>
            <a:endParaRPr lang="en-US" sz="1400" dirty="0">
              <a:solidFill>
                <a:schemeClr val="accent6">
                  <a:lumMod val="75000"/>
                </a:schemeClr>
              </a:solidFill>
            </a:endParaRPr>
          </a:p>
        </p:txBody>
      </p:sp>
      <p:graphicFrame>
        <p:nvGraphicFramePr>
          <p:cNvPr id="14" name="Table 13"/>
          <p:cNvGraphicFramePr>
            <a:graphicFrameLocks noGrp="1"/>
          </p:cNvGraphicFramePr>
          <p:nvPr/>
        </p:nvGraphicFramePr>
        <p:xfrm>
          <a:off x="685800" y="914400"/>
          <a:ext cx="7772400" cy="3500184"/>
        </p:xfrm>
        <a:graphic>
          <a:graphicData uri="http://schemas.openxmlformats.org/drawingml/2006/table">
            <a:tbl>
              <a:tblPr/>
              <a:tblGrid>
                <a:gridCol w="1411469"/>
                <a:gridCol w="1407931"/>
                <a:gridCol w="1524000"/>
                <a:gridCol w="1524000"/>
                <a:gridCol w="1905000"/>
              </a:tblGrid>
              <a:tr h="596953">
                <a:tc>
                  <a:txBody>
                    <a:bodyPr/>
                    <a:lstStyle/>
                    <a:p>
                      <a:pPr marL="0" marR="0" algn="ctr">
                        <a:lnSpc>
                          <a:spcPct val="115000"/>
                        </a:lnSpc>
                        <a:spcBef>
                          <a:spcPts val="0"/>
                        </a:spcBef>
                        <a:spcAft>
                          <a:spcPts val="600"/>
                        </a:spcAft>
                      </a:pPr>
                      <a:r>
                        <a:rPr lang="en-US" sz="1200" b="1" dirty="0">
                          <a:latin typeface="Calibri"/>
                          <a:ea typeface="Times New Roman"/>
                        </a:rPr>
                        <a:t>Deadline to Submit </a:t>
                      </a:r>
                      <a:r>
                        <a:rPr lang="en-US" sz="1200" b="1" dirty="0" smtClean="0">
                          <a:latin typeface="Calibri"/>
                          <a:ea typeface="Times New Roman"/>
                        </a:rPr>
                        <a:t>Information </a:t>
                      </a:r>
                      <a:r>
                        <a:rPr lang="en-US" sz="1200" b="1" dirty="0">
                          <a:latin typeface="Calibri"/>
                          <a:ea typeface="Times New Roman"/>
                        </a:rPr>
                        <a:t>to ERCOT </a:t>
                      </a:r>
                      <a:endParaRPr lang="en-US" sz="1200" b="1" dirty="0" smtClean="0">
                        <a:latin typeface="Calibri"/>
                        <a:ea typeface="Times New Roman"/>
                      </a:endParaRPr>
                    </a:p>
                    <a:p>
                      <a:pPr marL="0" marR="0" algn="ctr">
                        <a:lnSpc>
                          <a:spcPct val="115000"/>
                        </a:lnSpc>
                        <a:spcBef>
                          <a:spcPts val="0"/>
                        </a:spcBef>
                        <a:spcAft>
                          <a:spcPts val="600"/>
                        </a:spcAft>
                      </a:pPr>
                      <a:r>
                        <a:rPr lang="en-US" sz="1000" b="1" i="1" dirty="0" smtClean="0">
                          <a:latin typeface="Calibri"/>
                          <a:ea typeface="Times New Roman"/>
                        </a:rPr>
                        <a:t>(15 days to Process</a:t>
                      </a:r>
                      <a:r>
                        <a:rPr lang="en-US" sz="1000" b="1" i="1" baseline="0" dirty="0" smtClean="0">
                          <a:latin typeface="Calibri"/>
                          <a:ea typeface="Times New Roman"/>
                        </a:rPr>
                        <a:t> NOMCRs)</a:t>
                      </a:r>
                      <a:endParaRPr lang="en-US" sz="1000" b="1" i="1"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200" b="1" dirty="0">
                          <a:latin typeface="Calibri"/>
                          <a:ea typeface="Times New Roman"/>
                        </a:rPr>
                        <a:t>Model Complete and Available for </a:t>
                      </a:r>
                      <a:r>
                        <a:rPr lang="en-US" sz="1200" b="1" dirty="0" smtClean="0">
                          <a:latin typeface="Calibri"/>
                          <a:ea typeface="Times New Roman"/>
                        </a:rPr>
                        <a:t>Test</a:t>
                      </a:r>
                    </a:p>
                    <a:p>
                      <a:pPr marL="0" marR="0" algn="ctr">
                        <a:lnSpc>
                          <a:spcPct val="115000"/>
                        </a:lnSpc>
                        <a:spcBef>
                          <a:spcPts val="0"/>
                        </a:spcBef>
                        <a:spcAft>
                          <a:spcPts val="600"/>
                        </a:spcAft>
                      </a:pPr>
                      <a:r>
                        <a:rPr lang="en-US" sz="1000" b="1" i="1" dirty="0" smtClean="0">
                          <a:latin typeface="Calibri"/>
                          <a:ea typeface="Times New Roman"/>
                        </a:rPr>
                        <a:t>(posted to Market) </a:t>
                      </a:r>
                      <a:endParaRPr lang="en-US" sz="1000" b="1" i="1"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200" b="1" dirty="0">
                          <a:latin typeface="Calibri"/>
                          <a:ea typeface="Times New Roman"/>
                        </a:rPr>
                        <a:t>Updated Network Operations Model </a:t>
                      </a:r>
                      <a:r>
                        <a:rPr lang="en-US" sz="1200" b="1" dirty="0" smtClean="0">
                          <a:latin typeface="Calibri"/>
                          <a:ea typeface="Times New Roman"/>
                        </a:rPr>
                        <a:t>Testing Complete</a:t>
                      </a:r>
                    </a:p>
                    <a:p>
                      <a:pPr marL="0" marR="0" algn="ctr">
                        <a:lnSpc>
                          <a:spcPct val="115000"/>
                        </a:lnSpc>
                        <a:spcBef>
                          <a:spcPts val="0"/>
                        </a:spcBef>
                        <a:spcAft>
                          <a:spcPts val="600"/>
                        </a:spcAft>
                      </a:pPr>
                      <a:r>
                        <a:rPr lang="en-US" sz="1000" b="1" i="1" dirty="0" smtClean="0">
                          <a:latin typeface="Calibri"/>
                          <a:ea typeface="Times New Roman"/>
                        </a:rPr>
                        <a:t>(Market</a:t>
                      </a:r>
                      <a:r>
                        <a:rPr lang="en-US" sz="1000" b="1" i="1" baseline="0" dirty="0" smtClean="0">
                          <a:latin typeface="Calibri"/>
                          <a:ea typeface="Times New Roman"/>
                        </a:rPr>
                        <a:t> testing complete)</a:t>
                      </a:r>
                      <a:endParaRPr lang="en-US" sz="1000" b="1" i="1"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200" b="1" dirty="0">
                          <a:latin typeface="Calibri"/>
                          <a:ea typeface="Times New Roman"/>
                        </a:rPr>
                        <a:t>Update Network Operations Model Production Environment</a:t>
                      </a:r>
                      <a:endParaRPr lang="en-US" sz="1200" b="1"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200" b="1" dirty="0">
                          <a:latin typeface="Calibri"/>
                          <a:ea typeface="Times New Roman"/>
                        </a:rPr>
                        <a:t>Target Physical Equipment In-Service Date </a:t>
                      </a:r>
                      <a:endParaRPr lang="en-US" sz="1200" b="1"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434">
                <a:tc>
                  <a:txBody>
                    <a:bodyPr/>
                    <a:lstStyle/>
                    <a:p>
                      <a:pPr marL="0" marR="0" algn="ctr">
                        <a:lnSpc>
                          <a:spcPct val="115000"/>
                        </a:lnSpc>
                        <a:spcBef>
                          <a:spcPts val="0"/>
                        </a:spcBef>
                        <a:spcAft>
                          <a:spcPts val="300"/>
                        </a:spcAft>
                      </a:pPr>
                      <a:r>
                        <a:rPr lang="en-US" sz="1400" dirty="0">
                          <a:latin typeface="Calibri"/>
                          <a:ea typeface="Times New Roman"/>
                        </a:rPr>
                        <a:t>Jan 1</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Feb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March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April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a:latin typeface="Calibri"/>
                          <a:ea typeface="Times New Roman"/>
                        </a:rPr>
                        <a:t>Month of April</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434">
                <a:tc>
                  <a:txBody>
                    <a:bodyPr/>
                    <a:lstStyle/>
                    <a:p>
                      <a:pPr marL="0" marR="0" algn="ctr">
                        <a:lnSpc>
                          <a:spcPct val="115000"/>
                        </a:lnSpc>
                        <a:spcBef>
                          <a:spcPts val="0"/>
                        </a:spcBef>
                        <a:spcAft>
                          <a:spcPts val="300"/>
                        </a:spcAft>
                      </a:pPr>
                      <a:r>
                        <a:rPr lang="en-US" sz="1400">
                          <a:latin typeface="Calibri"/>
                          <a:ea typeface="Times New Roman"/>
                        </a:rPr>
                        <a:t>Feb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March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April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May 1</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a:latin typeface="Calibri"/>
                          <a:ea typeface="Times New Roman"/>
                        </a:rPr>
                        <a:t>Month of May</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435">
                <a:tc>
                  <a:txBody>
                    <a:bodyPr/>
                    <a:lstStyle/>
                    <a:p>
                      <a:pPr marL="0" marR="0" algn="ctr">
                        <a:lnSpc>
                          <a:spcPct val="115000"/>
                        </a:lnSpc>
                        <a:spcBef>
                          <a:spcPts val="0"/>
                        </a:spcBef>
                        <a:spcAft>
                          <a:spcPts val="300"/>
                        </a:spcAft>
                      </a:pPr>
                      <a:r>
                        <a:rPr lang="en-US" sz="1400">
                          <a:latin typeface="Calibri"/>
                          <a:ea typeface="Times New Roman"/>
                        </a:rPr>
                        <a:t>March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April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May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June 1</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Months of </a:t>
                      </a:r>
                      <a:r>
                        <a:rPr lang="en-US" sz="1400" dirty="0" smtClean="0">
                          <a:latin typeface="Calibri"/>
                          <a:ea typeface="Times New Roman"/>
                        </a:rPr>
                        <a:t>June–August</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479">
                <a:tc>
                  <a:txBody>
                    <a:bodyPr/>
                    <a:lstStyle/>
                    <a:p>
                      <a:pPr marL="0" marR="0" algn="ctr">
                        <a:lnSpc>
                          <a:spcPct val="115000"/>
                        </a:lnSpc>
                        <a:spcBef>
                          <a:spcPts val="0"/>
                        </a:spcBef>
                        <a:spcAft>
                          <a:spcPts val="300"/>
                        </a:spcAft>
                      </a:pPr>
                      <a:r>
                        <a:rPr lang="en-US" sz="1400">
                          <a:latin typeface="Calibri"/>
                          <a:ea typeface="Times New Roman"/>
                        </a:rPr>
                        <a:t>June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July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August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September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September</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434">
                <a:tc>
                  <a:txBody>
                    <a:bodyPr/>
                    <a:lstStyle/>
                    <a:p>
                      <a:pPr marL="0" marR="0" algn="ctr">
                        <a:lnSpc>
                          <a:spcPct val="115000"/>
                        </a:lnSpc>
                        <a:spcBef>
                          <a:spcPts val="0"/>
                        </a:spcBef>
                        <a:spcAft>
                          <a:spcPts val="300"/>
                        </a:spcAft>
                      </a:pPr>
                      <a:r>
                        <a:rPr lang="en-US" sz="1400">
                          <a:latin typeface="Calibri"/>
                          <a:ea typeface="Times New Roman"/>
                        </a:rPr>
                        <a:t>July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August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September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October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October</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662">
                <a:tc>
                  <a:txBody>
                    <a:bodyPr/>
                    <a:lstStyle/>
                    <a:p>
                      <a:pPr marL="0" marR="0" algn="ctr">
                        <a:lnSpc>
                          <a:spcPct val="115000"/>
                        </a:lnSpc>
                        <a:spcBef>
                          <a:spcPts val="0"/>
                        </a:spcBef>
                        <a:spcAft>
                          <a:spcPts val="300"/>
                        </a:spcAft>
                      </a:pPr>
                      <a:r>
                        <a:rPr lang="en-US" sz="1400">
                          <a:latin typeface="Calibri"/>
                          <a:ea typeface="Times New Roman"/>
                        </a:rPr>
                        <a:t>August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September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October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November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November</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71">
                <a:tc>
                  <a:txBody>
                    <a:bodyPr/>
                    <a:lstStyle/>
                    <a:p>
                      <a:pPr marL="0" marR="0" algn="ctr">
                        <a:lnSpc>
                          <a:spcPct val="115000"/>
                        </a:lnSpc>
                        <a:spcBef>
                          <a:spcPts val="0"/>
                        </a:spcBef>
                        <a:spcAft>
                          <a:spcPts val="300"/>
                        </a:spcAft>
                      </a:pPr>
                      <a:r>
                        <a:rPr lang="en-US" sz="1400">
                          <a:latin typeface="Calibri"/>
                          <a:ea typeface="Times New Roman"/>
                        </a:rPr>
                        <a:t>September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October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November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December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December</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824">
                <a:tc>
                  <a:txBody>
                    <a:bodyPr/>
                    <a:lstStyle/>
                    <a:p>
                      <a:pPr marL="0" marR="0" algn="ctr">
                        <a:lnSpc>
                          <a:spcPct val="115000"/>
                        </a:lnSpc>
                        <a:spcBef>
                          <a:spcPts val="0"/>
                        </a:spcBef>
                        <a:spcAft>
                          <a:spcPts val="300"/>
                        </a:spcAft>
                      </a:pPr>
                      <a:r>
                        <a:rPr lang="en-US" sz="1400">
                          <a:latin typeface="Calibri"/>
                          <a:ea typeface="Times New Roman"/>
                        </a:rPr>
                        <a:t>October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November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December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January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a:t>
                      </a:r>
                      <a:r>
                        <a:rPr lang="en-US" sz="1400" dirty="0" smtClean="0">
                          <a:latin typeface="Calibri"/>
                          <a:ea typeface="Times New Roman"/>
                        </a:rPr>
                        <a:t>January</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140">
                <a:tc>
                  <a:txBody>
                    <a:bodyPr/>
                    <a:lstStyle/>
                    <a:p>
                      <a:pPr marL="0" marR="0" algn="ctr">
                        <a:lnSpc>
                          <a:spcPct val="115000"/>
                        </a:lnSpc>
                        <a:spcBef>
                          <a:spcPts val="0"/>
                        </a:spcBef>
                        <a:spcAft>
                          <a:spcPts val="300"/>
                        </a:spcAft>
                      </a:pPr>
                      <a:r>
                        <a:rPr lang="en-US" sz="1400">
                          <a:latin typeface="Calibri"/>
                          <a:ea typeface="Times New Roman"/>
                        </a:rPr>
                        <a:t>November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December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January 15</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a:latin typeface="Calibri"/>
                          <a:ea typeface="Times New Roman"/>
                        </a:rPr>
                        <a:t>February 1</a:t>
                      </a:r>
                      <a:endParaRPr lang="en-US" sz="140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a:t>
                      </a:r>
                      <a:r>
                        <a:rPr lang="en-US" sz="1400" dirty="0" smtClean="0">
                          <a:latin typeface="Calibri"/>
                          <a:ea typeface="Times New Roman"/>
                        </a:rPr>
                        <a:t>February</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630">
                <a:tc>
                  <a:txBody>
                    <a:bodyPr/>
                    <a:lstStyle/>
                    <a:p>
                      <a:pPr marL="0" marR="0" algn="ctr">
                        <a:lnSpc>
                          <a:spcPct val="115000"/>
                        </a:lnSpc>
                        <a:spcBef>
                          <a:spcPts val="0"/>
                        </a:spcBef>
                        <a:spcAft>
                          <a:spcPts val="300"/>
                        </a:spcAft>
                      </a:pPr>
                      <a:r>
                        <a:rPr lang="en-US" sz="1400" dirty="0">
                          <a:latin typeface="Calibri"/>
                          <a:ea typeface="Times New Roman"/>
                        </a:rPr>
                        <a:t>December 1</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January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February 15</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400" dirty="0">
                          <a:latin typeface="Calibri"/>
                          <a:ea typeface="Times New Roman"/>
                        </a:rPr>
                        <a:t>March 1</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300"/>
                        </a:spcAft>
                      </a:pPr>
                      <a:r>
                        <a:rPr lang="en-US" sz="1400" dirty="0">
                          <a:latin typeface="Calibri"/>
                          <a:ea typeface="Times New Roman"/>
                        </a:rPr>
                        <a:t>Month of </a:t>
                      </a:r>
                      <a:r>
                        <a:rPr lang="en-US" sz="1400" dirty="0" smtClean="0">
                          <a:latin typeface="Calibri"/>
                          <a:ea typeface="Times New Roman"/>
                        </a:rPr>
                        <a:t>March</a:t>
                      </a:r>
                      <a:endParaRPr lang="en-US" sz="1400" dirty="0">
                        <a:latin typeface="Times New Roman"/>
                        <a:ea typeface="Times New Roman"/>
                      </a:endParaRPr>
                    </a:p>
                  </a:txBody>
                  <a:tcPr marL="68689" marR="686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 name="TextBox 15"/>
          <p:cNvSpPr txBox="1"/>
          <p:nvPr/>
        </p:nvSpPr>
        <p:spPr>
          <a:xfrm>
            <a:off x="1428090" y="4800600"/>
            <a:ext cx="604653" cy="646331"/>
          </a:xfrm>
          <a:prstGeom prst="rect">
            <a:avLst/>
          </a:prstGeom>
          <a:noFill/>
        </p:spPr>
        <p:txBody>
          <a:bodyPr wrap="none" rtlCol="0">
            <a:spAutoFit/>
          </a:bodyPr>
          <a:lstStyle/>
          <a:p>
            <a:pPr algn="ctr"/>
            <a:r>
              <a:rPr lang="en-US" dirty="0" smtClean="0"/>
              <a:t>15 </a:t>
            </a:r>
          </a:p>
          <a:p>
            <a:pPr algn="ctr"/>
            <a:r>
              <a:rPr lang="en-US" dirty="0" smtClean="0"/>
              <a:t>days</a:t>
            </a:r>
            <a:endParaRPr lang="en-US" dirty="0"/>
          </a:p>
        </p:txBody>
      </p:sp>
      <p:sp>
        <p:nvSpPr>
          <p:cNvPr id="17" name="TextBox 16"/>
          <p:cNvSpPr txBox="1"/>
          <p:nvPr/>
        </p:nvSpPr>
        <p:spPr>
          <a:xfrm>
            <a:off x="2952090" y="4800600"/>
            <a:ext cx="604653" cy="646331"/>
          </a:xfrm>
          <a:prstGeom prst="rect">
            <a:avLst/>
          </a:prstGeom>
          <a:noFill/>
        </p:spPr>
        <p:txBody>
          <a:bodyPr wrap="none" rtlCol="0">
            <a:spAutoFit/>
          </a:bodyPr>
          <a:lstStyle/>
          <a:p>
            <a:pPr algn="ctr"/>
            <a:r>
              <a:rPr lang="en-US" dirty="0" smtClean="0"/>
              <a:t>30 </a:t>
            </a:r>
          </a:p>
          <a:p>
            <a:pPr algn="ctr"/>
            <a:r>
              <a:rPr lang="en-US" dirty="0" smtClean="0"/>
              <a:t>days</a:t>
            </a:r>
            <a:endParaRPr lang="en-US" dirty="0"/>
          </a:p>
        </p:txBody>
      </p:sp>
      <p:sp>
        <p:nvSpPr>
          <p:cNvPr id="18" name="TextBox 17"/>
          <p:cNvSpPr txBox="1"/>
          <p:nvPr/>
        </p:nvSpPr>
        <p:spPr>
          <a:xfrm>
            <a:off x="4552290" y="4800600"/>
            <a:ext cx="604653" cy="646331"/>
          </a:xfrm>
          <a:prstGeom prst="rect">
            <a:avLst/>
          </a:prstGeom>
          <a:noFill/>
        </p:spPr>
        <p:txBody>
          <a:bodyPr wrap="none" rtlCol="0">
            <a:spAutoFit/>
          </a:bodyPr>
          <a:lstStyle/>
          <a:p>
            <a:pPr algn="ctr"/>
            <a:r>
              <a:rPr lang="en-US" dirty="0" smtClean="0"/>
              <a:t>30 </a:t>
            </a:r>
          </a:p>
          <a:p>
            <a:pPr algn="ctr"/>
            <a:r>
              <a:rPr lang="en-US" dirty="0" smtClean="0"/>
              <a:t>days</a:t>
            </a:r>
            <a:endParaRPr lang="en-US" dirty="0"/>
          </a:p>
        </p:txBody>
      </p:sp>
      <p:sp>
        <p:nvSpPr>
          <p:cNvPr id="19" name="TextBox 18"/>
          <p:cNvSpPr txBox="1"/>
          <p:nvPr/>
        </p:nvSpPr>
        <p:spPr>
          <a:xfrm>
            <a:off x="6076290" y="4800600"/>
            <a:ext cx="604653" cy="646331"/>
          </a:xfrm>
          <a:prstGeom prst="rect">
            <a:avLst/>
          </a:prstGeom>
          <a:noFill/>
        </p:spPr>
        <p:txBody>
          <a:bodyPr wrap="none" rtlCol="0">
            <a:spAutoFit/>
          </a:bodyPr>
          <a:lstStyle/>
          <a:p>
            <a:pPr algn="ctr"/>
            <a:r>
              <a:rPr lang="en-US" dirty="0" smtClean="0"/>
              <a:t>15 </a:t>
            </a:r>
          </a:p>
          <a:p>
            <a:pPr algn="ctr"/>
            <a:r>
              <a:rPr lang="en-US" dirty="0" smtClean="0"/>
              <a:t>days</a:t>
            </a:r>
            <a:endParaRPr lang="en-US" dirty="0"/>
          </a:p>
        </p:txBody>
      </p:sp>
      <p:sp>
        <p:nvSpPr>
          <p:cNvPr id="20" name="TextBox 19"/>
          <p:cNvSpPr txBox="1"/>
          <p:nvPr/>
        </p:nvSpPr>
        <p:spPr>
          <a:xfrm>
            <a:off x="7357103" y="4800600"/>
            <a:ext cx="995785" cy="646331"/>
          </a:xfrm>
          <a:prstGeom prst="rect">
            <a:avLst/>
          </a:prstGeom>
          <a:noFill/>
        </p:spPr>
        <p:txBody>
          <a:bodyPr wrap="none" rtlCol="0">
            <a:spAutoFit/>
          </a:bodyPr>
          <a:lstStyle/>
          <a:p>
            <a:pPr algn="ctr"/>
            <a:r>
              <a:rPr lang="en-US" dirty="0" smtClean="0"/>
              <a:t>~ 7 days </a:t>
            </a:r>
          </a:p>
          <a:p>
            <a:pPr algn="ctr"/>
            <a:r>
              <a:rPr lang="en-US" dirty="0" smtClean="0"/>
              <a:t>Per case</a:t>
            </a:r>
            <a:endParaRPr lang="en-US" dirty="0"/>
          </a:p>
        </p:txBody>
      </p:sp>
      <p:sp>
        <p:nvSpPr>
          <p:cNvPr id="21" name="TextBox 20"/>
          <p:cNvSpPr txBox="1"/>
          <p:nvPr/>
        </p:nvSpPr>
        <p:spPr>
          <a:xfrm>
            <a:off x="6553200" y="4419600"/>
            <a:ext cx="1922321" cy="261610"/>
          </a:xfrm>
          <a:prstGeom prst="rect">
            <a:avLst/>
          </a:prstGeom>
          <a:noFill/>
        </p:spPr>
        <p:txBody>
          <a:bodyPr wrap="none" rtlCol="0">
            <a:spAutoFit/>
          </a:bodyPr>
          <a:lstStyle/>
          <a:p>
            <a:pPr algn="ctr"/>
            <a:r>
              <a:rPr lang="en-US" sz="1100" i="1" dirty="0" smtClean="0"/>
              <a:t>Nodal Protocols Section 3.10.1</a:t>
            </a:r>
            <a:endParaRPr lang="en-US" sz="11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143000"/>
          </a:xfrm>
        </p:spPr>
        <p:txBody>
          <a:bodyPr>
            <a:normAutofit fontScale="90000"/>
          </a:bodyPr>
          <a:lstStyle/>
          <a:p>
            <a:r>
              <a:rPr lang="en-US" dirty="0" smtClean="0"/>
              <a:t> Comparison of Zonal </a:t>
            </a:r>
            <a:r>
              <a:rPr lang="en-US" dirty="0" err="1" smtClean="0"/>
              <a:t>vs</a:t>
            </a:r>
            <a:r>
              <a:rPr lang="en-US" dirty="0" smtClean="0"/>
              <a:t> Nodal</a:t>
            </a:r>
            <a:br>
              <a:rPr lang="en-US" dirty="0" smtClean="0"/>
            </a:br>
            <a:r>
              <a:rPr lang="en-US" sz="2700" i="1" dirty="0" smtClean="0"/>
              <a:t>Notice Requirement for Model Change Requests</a:t>
            </a:r>
            <a:endParaRPr lang="en-US" sz="2700" i="1" dirty="0"/>
          </a:p>
        </p:txBody>
      </p:sp>
      <p:sp>
        <p:nvSpPr>
          <p:cNvPr id="14" name="Rectangle 13"/>
          <p:cNvSpPr/>
          <p:nvPr/>
        </p:nvSpPr>
        <p:spPr>
          <a:xfrm>
            <a:off x="7239000" y="2819400"/>
            <a:ext cx="2286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 </a:t>
            </a:r>
            <a:endParaRPr lang="en-US" sz="1200" dirty="0"/>
          </a:p>
        </p:txBody>
      </p:sp>
      <p:sp>
        <p:nvSpPr>
          <p:cNvPr id="15" name="Rectangle 14"/>
          <p:cNvSpPr/>
          <p:nvPr/>
        </p:nvSpPr>
        <p:spPr>
          <a:xfrm>
            <a:off x="7543800" y="2819400"/>
            <a:ext cx="1524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6" name="Rectangle 15"/>
          <p:cNvSpPr/>
          <p:nvPr/>
        </p:nvSpPr>
        <p:spPr>
          <a:xfrm>
            <a:off x="7772400" y="2819400"/>
            <a:ext cx="1066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Case </a:t>
            </a:r>
            <a:r>
              <a:rPr lang="en-US" sz="1200" dirty="0" smtClean="0">
                <a:solidFill>
                  <a:schemeClr val="tx2">
                    <a:lumMod val="75000"/>
                  </a:schemeClr>
                </a:solidFill>
              </a:rPr>
              <a:t>Used </a:t>
            </a:r>
            <a:r>
              <a:rPr lang="en-US" sz="1200" dirty="0" smtClean="0">
                <a:solidFill>
                  <a:schemeClr val="tx2">
                    <a:lumMod val="75000"/>
                  </a:schemeClr>
                </a:solidFill>
              </a:rPr>
              <a:t>in </a:t>
            </a:r>
            <a:r>
              <a:rPr lang="en-US" sz="1200" dirty="0" smtClean="0">
                <a:solidFill>
                  <a:schemeClr val="tx2">
                    <a:lumMod val="75000"/>
                  </a:schemeClr>
                </a:solidFill>
              </a:rPr>
              <a:t>Production</a:t>
            </a:r>
            <a:endParaRPr lang="en-US" sz="1200" dirty="0">
              <a:solidFill>
                <a:schemeClr val="tx2">
                  <a:lumMod val="75000"/>
                </a:schemeClr>
              </a:solidFill>
            </a:endParaRPr>
          </a:p>
        </p:txBody>
      </p:sp>
      <p:sp>
        <p:nvSpPr>
          <p:cNvPr id="20" name="Rectangle 19"/>
          <p:cNvSpPr/>
          <p:nvPr/>
        </p:nvSpPr>
        <p:spPr>
          <a:xfrm>
            <a:off x="6629400" y="2819400"/>
            <a:ext cx="5334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Resubmits </a:t>
            </a:r>
            <a:endParaRPr lang="en-US" sz="1200" dirty="0" smtClean="0">
              <a:solidFill>
                <a:schemeClr val="tx2">
                  <a:lumMod val="75000"/>
                </a:schemeClr>
              </a:solidFill>
            </a:endParaRPr>
          </a:p>
        </p:txBody>
      </p:sp>
      <p:sp>
        <p:nvSpPr>
          <p:cNvPr id="23" name="TextBox 22"/>
          <p:cNvSpPr txBox="1"/>
          <p:nvPr/>
        </p:nvSpPr>
        <p:spPr>
          <a:xfrm>
            <a:off x="6705600" y="1828800"/>
            <a:ext cx="1059906" cy="646331"/>
          </a:xfrm>
          <a:prstGeom prst="rect">
            <a:avLst/>
          </a:prstGeom>
          <a:noFill/>
        </p:spPr>
        <p:txBody>
          <a:bodyPr wrap="none" rtlCol="0">
            <a:spAutoFit/>
          </a:bodyPr>
          <a:lstStyle/>
          <a:p>
            <a:r>
              <a:rPr lang="en-US" dirty="0" smtClean="0"/>
              <a:t>~ 14 days</a:t>
            </a:r>
          </a:p>
          <a:p>
            <a:r>
              <a:rPr lang="en-US" dirty="0" smtClean="0"/>
              <a:t>Zonal </a:t>
            </a:r>
            <a:endParaRPr lang="en-US" dirty="0"/>
          </a:p>
        </p:txBody>
      </p:sp>
      <p:sp>
        <p:nvSpPr>
          <p:cNvPr id="26" name="Right Brace 25"/>
          <p:cNvSpPr/>
          <p:nvPr/>
        </p:nvSpPr>
        <p:spPr>
          <a:xfrm rot="16200000">
            <a:off x="7010400" y="2057400"/>
            <a:ext cx="304800" cy="1066800"/>
          </a:xfrm>
          <a:prstGeom prst="rightBrace">
            <a:avLst>
              <a:gd name="adj1" fmla="val 79166"/>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Rectangle 28"/>
          <p:cNvSpPr/>
          <p:nvPr/>
        </p:nvSpPr>
        <p:spPr>
          <a:xfrm>
            <a:off x="2057400" y="4724400"/>
            <a:ext cx="22098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Initial Validation (ERCOT)</a:t>
            </a:r>
            <a:endParaRPr lang="en-US" sz="1200" dirty="0"/>
          </a:p>
        </p:txBody>
      </p:sp>
      <p:sp>
        <p:nvSpPr>
          <p:cNvPr id="30" name="Rectangle 29"/>
          <p:cNvSpPr/>
          <p:nvPr/>
        </p:nvSpPr>
        <p:spPr>
          <a:xfrm>
            <a:off x="4343400" y="4724400"/>
            <a:ext cx="2209800" cy="609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Market Validation (Market Participants)</a:t>
            </a:r>
            <a:endParaRPr lang="en-US" sz="1200" dirty="0"/>
          </a:p>
        </p:txBody>
      </p:sp>
      <p:sp>
        <p:nvSpPr>
          <p:cNvPr id="31" name="Rectangle 30"/>
          <p:cNvSpPr/>
          <p:nvPr/>
        </p:nvSpPr>
        <p:spPr>
          <a:xfrm>
            <a:off x="6629400" y="4724400"/>
            <a:ext cx="1066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Final Validation (ERCOT)</a:t>
            </a:r>
            <a:endParaRPr lang="en-US" sz="1200" dirty="0"/>
          </a:p>
        </p:txBody>
      </p:sp>
      <p:sp>
        <p:nvSpPr>
          <p:cNvPr id="33" name="Rectangle 32"/>
          <p:cNvSpPr/>
          <p:nvPr/>
        </p:nvSpPr>
        <p:spPr>
          <a:xfrm>
            <a:off x="7772400" y="4724400"/>
            <a:ext cx="5334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Case used in Prod</a:t>
            </a:r>
            <a:endParaRPr lang="en-US" sz="1000" dirty="0">
              <a:solidFill>
                <a:schemeClr val="tx2">
                  <a:lumMod val="75000"/>
                </a:schemeClr>
              </a:solidFill>
            </a:endParaRPr>
          </a:p>
        </p:txBody>
      </p:sp>
      <p:sp>
        <p:nvSpPr>
          <p:cNvPr id="38" name="Rectangle 37"/>
          <p:cNvSpPr/>
          <p:nvPr/>
        </p:nvSpPr>
        <p:spPr>
          <a:xfrm>
            <a:off x="914400" y="4724400"/>
            <a:ext cx="10668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NOMCR Processing </a:t>
            </a:r>
          </a:p>
        </p:txBody>
      </p:sp>
      <p:sp>
        <p:nvSpPr>
          <p:cNvPr id="39" name="TextBox 38"/>
          <p:cNvSpPr txBox="1"/>
          <p:nvPr/>
        </p:nvSpPr>
        <p:spPr>
          <a:xfrm>
            <a:off x="2819400" y="4495800"/>
            <a:ext cx="691728" cy="276999"/>
          </a:xfrm>
          <a:prstGeom prst="rect">
            <a:avLst/>
          </a:prstGeom>
          <a:noFill/>
        </p:spPr>
        <p:txBody>
          <a:bodyPr wrap="none" rtlCol="0">
            <a:spAutoFit/>
          </a:bodyPr>
          <a:lstStyle/>
          <a:p>
            <a:r>
              <a:rPr lang="en-US" sz="1200" dirty="0" smtClean="0"/>
              <a:t>30 days </a:t>
            </a:r>
            <a:endParaRPr lang="en-US" sz="1200" dirty="0"/>
          </a:p>
        </p:txBody>
      </p:sp>
      <p:sp>
        <p:nvSpPr>
          <p:cNvPr id="40" name="TextBox 39"/>
          <p:cNvSpPr txBox="1"/>
          <p:nvPr/>
        </p:nvSpPr>
        <p:spPr>
          <a:xfrm>
            <a:off x="5105400" y="4495800"/>
            <a:ext cx="691728" cy="276999"/>
          </a:xfrm>
          <a:prstGeom prst="rect">
            <a:avLst/>
          </a:prstGeom>
          <a:noFill/>
        </p:spPr>
        <p:txBody>
          <a:bodyPr wrap="none" rtlCol="0">
            <a:spAutoFit/>
          </a:bodyPr>
          <a:lstStyle/>
          <a:p>
            <a:r>
              <a:rPr lang="en-US" sz="1200" dirty="0" smtClean="0"/>
              <a:t>30 days </a:t>
            </a:r>
            <a:endParaRPr lang="en-US" sz="1200" dirty="0"/>
          </a:p>
        </p:txBody>
      </p:sp>
      <p:sp>
        <p:nvSpPr>
          <p:cNvPr id="41" name="TextBox 40"/>
          <p:cNvSpPr txBox="1"/>
          <p:nvPr/>
        </p:nvSpPr>
        <p:spPr>
          <a:xfrm>
            <a:off x="6858000" y="4495800"/>
            <a:ext cx="691728" cy="276999"/>
          </a:xfrm>
          <a:prstGeom prst="rect">
            <a:avLst/>
          </a:prstGeom>
          <a:noFill/>
        </p:spPr>
        <p:txBody>
          <a:bodyPr wrap="none" rtlCol="0">
            <a:spAutoFit/>
          </a:bodyPr>
          <a:lstStyle/>
          <a:p>
            <a:r>
              <a:rPr lang="en-US" sz="1200" dirty="0" smtClean="0"/>
              <a:t>15 days </a:t>
            </a:r>
            <a:endParaRPr lang="en-US" sz="1200" dirty="0"/>
          </a:p>
        </p:txBody>
      </p:sp>
      <p:sp>
        <p:nvSpPr>
          <p:cNvPr id="42" name="TextBox 41"/>
          <p:cNvSpPr txBox="1"/>
          <p:nvPr/>
        </p:nvSpPr>
        <p:spPr>
          <a:xfrm>
            <a:off x="1066800" y="4495800"/>
            <a:ext cx="691728" cy="276999"/>
          </a:xfrm>
          <a:prstGeom prst="rect">
            <a:avLst/>
          </a:prstGeom>
          <a:noFill/>
        </p:spPr>
        <p:txBody>
          <a:bodyPr wrap="none" rtlCol="0">
            <a:spAutoFit/>
          </a:bodyPr>
          <a:lstStyle/>
          <a:p>
            <a:r>
              <a:rPr lang="en-US" sz="1200" dirty="0" smtClean="0"/>
              <a:t>15 days </a:t>
            </a:r>
            <a:endParaRPr lang="en-US" sz="1200" dirty="0"/>
          </a:p>
        </p:txBody>
      </p:sp>
      <p:sp>
        <p:nvSpPr>
          <p:cNvPr id="43" name="TextBox 42"/>
          <p:cNvSpPr txBox="1"/>
          <p:nvPr/>
        </p:nvSpPr>
        <p:spPr>
          <a:xfrm>
            <a:off x="7772400" y="4495800"/>
            <a:ext cx="725391" cy="276999"/>
          </a:xfrm>
          <a:prstGeom prst="rect">
            <a:avLst/>
          </a:prstGeom>
          <a:noFill/>
        </p:spPr>
        <p:txBody>
          <a:bodyPr wrap="none" rtlCol="0">
            <a:spAutoFit/>
          </a:bodyPr>
          <a:lstStyle/>
          <a:p>
            <a:r>
              <a:rPr lang="en-US" sz="1200" dirty="0" smtClean="0"/>
              <a:t>~ 7 days </a:t>
            </a:r>
            <a:endParaRPr lang="en-US" sz="1200" dirty="0"/>
          </a:p>
        </p:txBody>
      </p:sp>
      <p:cxnSp>
        <p:nvCxnSpPr>
          <p:cNvPr id="45" name="Straight Connector 44"/>
          <p:cNvCxnSpPr/>
          <p:nvPr/>
        </p:nvCxnSpPr>
        <p:spPr>
          <a:xfrm rot="5400000">
            <a:off x="5829300" y="4076700"/>
            <a:ext cx="3886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Right Brace 46"/>
          <p:cNvSpPr/>
          <p:nvPr/>
        </p:nvSpPr>
        <p:spPr>
          <a:xfrm rot="16200000">
            <a:off x="4000500" y="647700"/>
            <a:ext cx="609600" cy="6781800"/>
          </a:xfrm>
          <a:prstGeom prst="rightBrace">
            <a:avLst>
              <a:gd name="adj1" fmla="val 79166"/>
              <a:gd name="adj2" fmla="val 50421"/>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3886200" y="3124200"/>
            <a:ext cx="1059906" cy="646331"/>
          </a:xfrm>
          <a:prstGeom prst="rect">
            <a:avLst/>
          </a:prstGeom>
          <a:noFill/>
        </p:spPr>
        <p:txBody>
          <a:bodyPr wrap="none" rtlCol="0">
            <a:spAutoFit/>
          </a:bodyPr>
          <a:lstStyle/>
          <a:p>
            <a:r>
              <a:rPr lang="en-US" dirty="0" smtClean="0"/>
              <a:t>~ 90 days</a:t>
            </a:r>
          </a:p>
          <a:p>
            <a:r>
              <a:rPr lang="en-US" dirty="0" smtClean="0"/>
              <a:t>Nodal </a:t>
            </a:r>
            <a:endParaRPr lang="en-US" dirty="0"/>
          </a:p>
        </p:txBody>
      </p:sp>
      <p:sp>
        <p:nvSpPr>
          <p:cNvPr id="50" name="TextBox 49"/>
          <p:cNvSpPr txBox="1"/>
          <p:nvPr/>
        </p:nvSpPr>
        <p:spPr>
          <a:xfrm>
            <a:off x="7772400" y="5638800"/>
            <a:ext cx="1216487" cy="369332"/>
          </a:xfrm>
          <a:prstGeom prst="rect">
            <a:avLst/>
          </a:prstGeom>
          <a:noFill/>
        </p:spPr>
        <p:txBody>
          <a:bodyPr wrap="none" rtlCol="0">
            <a:spAutoFit/>
          </a:bodyPr>
          <a:lstStyle/>
          <a:p>
            <a:r>
              <a:rPr lang="en-US" i="1" dirty="0" smtClean="0">
                <a:solidFill>
                  <a:srgbClr val="FF0000"/>
                </a:solidFill>
              </a:rPr>
              <a:t>Production</a:t>
            </a:r>
            <a:endParaRPr lang="en-US" i="1" dirty="0">
              <a:solidFill>
                <a:srgbClr val="FF0000"/>
              </a:solidFill>
            </a:endParaRPr>
          </a:p>
        </p:txBody>
      </p:sp>
      <p:sp>
        <p:nvSpPr>
          <p:cNvPr id="51" name="TextBox 50"/>
          <p:cNvSpPr txBox="1"/>
          <p:nvPr/>
        </p:nvSpPr>
        <p:spPr>
          <a:xfrm>
            <a:off x="1371600" y="2057400"/>
            <a:ext cx="3295902" cy="553998"/>
          </a:xfrm>
          <a:prstGeom prst="rect">
            <a:avLst/>
          </a:prstGeom>
          <a:noFill/>
        </p:spPr>
        <p:txBody>
          <a:bodyPr wrap="none" rtlCol="0">
            <a:spAutoFit/>
          </a:bodyPr>
          <a:lstStyle/>
          <a:p>
            <a:r>
              <a:rPr lang="en-US" b="1" dirty="0" smtClean="0"/>
              <a:t>Minimum Difference of 76 days</a:t>
            </a:r>
          </a:p>
          <a:p>
            <a:r>
              <a:rPr lang="en-US" sz="1200" i="1" dirty="0" smtClean="0"/>
              <a:t>Could be up to 169 days for an August 31</a:t>
            </a:r>
            <a:r>
              <a:rPr lang="en-US" sz="1200" i="1" baseline="30000" dirty="0" smtClean="0"/>
              <a:t>st</a:t>
            </a:r>
            <a:r>
              <a:rPr lang="en-US" sz="1200" i="1" dirty="0" smtClean="0"/>
              <a:t> change</a:t>
            </a:r>
            <a:endParaRPr lang="en-US" sz="1200"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Text Box 38"/>
          <p:cNvSpPr txBox="1">
            <a:spLocks noChangeArrowheads="1"/>
          </p:cNvSpPr>
          <p:nvPr/>
        </p:nvSpPr>
        <p:spPr bwMode="auto">
          <a:xfrm>
            <a:off x="1280104" y="1447800"/>
            <a:ext cx="6410986" cy="3293209"/>
          </a:xfrm>
          <a:prstGeom prst="rect">
            <a:avLst/>
          </a:prstGeom>
          <a:noFill/>
          <a:ln w="9525">
            <a:noFill/>
            <a:miter lim="800000"/>
            <a:headEnd/>
            <a:tailEnd/>
          </a:ln>
        </p:spPr>
        <p:txBody>
          <a:bodyPr wrap="none">
            <a:spAutoFit/>
          </a:bodyPr>
          <a:lstStyle/>
          <a:p>
            <a:pPr algn="ctr"/>
            <a:r>
              <a:rPr lang="en-US" sz="4000" b="1" dirty="0" smtClean="0"/>
              <a:t>FACTOR #3</a:t>
            </a:r>
          </a:p>
          <a:p>
            <a:endParaRPr lang="en-US" sz="2400" b="1" dirty="0" smtClean="0"/>
          </a:p>
          <a:p>
            <a:r>
              <a:rPr lang="en-US" sz="2400" b="1" i="1" dirty="0" smtClean="0"/>
              <a:t>Nodal Network Modeling Database is Temporal</a:t>
            </a:r>
          </a:p>
          <a:p>
            <a:r>
              <a:rPr lang="en-US" sz="2400" b="1" i="1" dirty="0" smtClean="0"/>
              <a:t>which allows modeling and sequencing of future </a:t>
            </a:r>
          </a:p>
          <a:p>
            <a:r>
              <a:rPr lang="en-US" sz="2400" b="1" i="1" dirty="0" smtClean="0"/>
              <a:t>equipment  (up to 1 year)</a:t>
            </a:r>
          </a:p>
          <a:p>
            <a:endParaRPr lang="en-US" sz="2400" b="1" i="1" dirty="0" smtClean="0"/>
          </a:p>
          <a:p>
            <a:r>
              <a:rPr lang="en-US" sz="2400" b="1" i="1" dirty="0" smtClean="0"/>
              <a:t>Zonal Modeling Database is always updated </a:t>
            </a:r>
          </a:p>
          <a:p>
            <a:r>
              <a:rPr lang="en-US" sz="2400" b="1" i="1" dirty="0" smtClean="0"/>
              <a:t>for the next Model Load</a:t>
            </a:r>
            <a:endParaRPr lang="en-US" sz="2400" b="1"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685800"/>
          </a:xfrm>
        </p:spPr>
        <p:txBody>
          <a:bodyPr>
            <a:normAutofit fontScale="90000"/>
          </a:bodyPr>
          <a:lstStyle/>
          <a:p>
            <a:r>
              <a:rPr lang="en-US" dirty="0" smtClean="0"/>
              <a:t>Temporal Modeling in Nodal</a:t>
            </a:r>
            <a:br>
              <a:rPr lang="en-US" dirty="0" smtClean="0"/>
            </a:br>
            <a:endParaRPr lang="en-US" dirty="0"/>
          </a:p>
        </p:txBody>
      </p:sp>
      <p:sp>
        <p:nvSpPr>
          <p:cNvPr id="4" name="Rectangle 3"/>
          <p:cNvSpPr/>
          <p:nvPr/>
        </p:nvSpPr>
        <p:spPr>
          <a:xfrm>
            <a:off x="685800" y="1600200"/>
            <a:ext cx="27432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Nodal Network Model Database</a:t>
            </a:r>
          </a:p>
          <a:p>
            <a:pPr algn="ctr"/>
            <a:r>
              <a:rPr lang="en-US" sz="1200" dirty="0" smtClean="0">
                <a:solidFill>
                  <a:schemeClr val="tx2">
                    <a:lumMod val="75000"/>
                  </a:schemeClr>
                </a:solidFill>
              </a:rPr>
              <a:t>(Historic Information)</a:t>
            </a:r>
            <a:endParaRPr lang="en-US" sz="1200" dirty="0" smtClean="0">
              <a:solidFill>
                <a:schemeClr val="tx2">
                  <a:lumMod val="75000"/>
                </a:schemeClr>
              </a:solidFill>
            </a:endParaRPr>
          </a:p>
        </p:txBody>
      </p:sp>
      <p:sp>
        <p:nvSpPr>
          <p:cNvPr id="5" name="Rectangle 4"/>
          <p:cNvSpPr/>
          <p:nvPr/>
        </p:nvSpPr>
        <p:spPr>
          <a:xfrm>
            <a:off x="3657600" y="1600200"/>
            <a:ext cx="9144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 </a:t>
            </a:r>
          </a:p>
          <a:p>
            <a:pPr algn="ctr"/>
            <a:r>
              <a:rPr lang="en-US" sz="1200" dirty="0" smtClean="0">
                <a:solidFill>
                  <a:schemeClr val="tx2">
                    <a:lumMod val="75000"/>
                  </a:schemeClr>
                </a:solidFill>
              </a:rPr>
              <a:t>Change 1</a:t>
            </a:r>
            <a:endParaRPr lang="en-US" sz="1200" dirty="0" smtClean="0">
              <a:solidFill>
                <a:schemeClr val="tx2">
                  <a:lumMod val="75000"/>
                </a:schemeClr>
              </a:solidFill>
            </a:endParaRPr>
          </a:p>
        </p:txBody>
      </p:sp>
      <p:sp>
        <p:nvSpPr>
          <p:cNvPr id="6" name="Rectangle 5"/>
          <p:cNvSpPr/>
          <p:nvPr/>
        </p:nvSpPr>
        <p:spPr>
          <a:xfrm>
            <a:off x="4648200" y="1600200"/>
            <a:ext cx="10668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Change 1 + Change 2</a:t>
            </a:r>
            <a:endParaRPr lang="en-US" sz="1200" dirty="0" smtClean="0">
              <a:solidFill>
                <a:schemeClr val="tx2">
                  <a:lumMod val="75000"/>
                </a:schemeClr>
              </a:solidFill>
            </a:endParaRPr>
          </a:p>
        </p:txBody>
      </p:sp>
      <p:sp>
        <p:nvSpPr>
          <p:cNvPr id="7" name="Rectangle 6"/>
          <p:cNvSpPr/>
          <p:nvPr/>
        </p:nvSpPr>
        <p:spPr>
          <a:xfrm>
            <a:off x="5791200" y="1600200"/>
            <a:ext cx="10668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2">
                    <a:lumMod val="75000"/>
                  </a:schemeClr>
                </a:solidFill>
              </a:rPr>
              <a:t>Change 1 + Change 2+  Change 3</a:t>
            </a:r>
            <a:endParaRPr lang="en-US" sz="1050" dirty="0" smtClean="0">
              <a:solidFill>
                <a:schemeClr val="tx2">
                  <a:lumMod val="75000"/>
                </a:schemeClr>
              </a:solidFill>
            </a:endParaRPr>
          </a:p>
        </p:txBody>
      </p:sp>
      <p:sp>
        <p:nvSpPr>
          <p:cNvPr id="8" name="Rectangle 7"/>
          <p:cNvSpPr/>
          <p:nvPr/>
        </p:nvSpPr>
        <p:spPr>
          <a:xfrm>
            <a:off x="6934200" y="1600200"/>
            <a:ext cx="9906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Change 1 +Change 2        + Change 3        + Change 4</a:t>
            </a:r>
            <a:endParaRPr lang="en-US" sz="1000" dirty="0" smtClean="0">
              <a:solidFill>
                <a:schemeClr val="tx2">
                  <a:lumMod val="75000"/>
                </a:schemeClr>
              </a:solidFill>
            </a:endParaRPr>
          </a:p>
        </p:txBody>
      </p:sp>
      <p:cxnSp>
        <p:nvCxnSpPr>
          <p:cNvPr id="10" name="Straight Connector 9"/>
          <p:cNvCxnSpPr/>
          <p:nvPr/>
        </p:nvCxnSpPr>
        <p:spPr>
          <a:xfrm>
            <a:off x="3505200" y="6400800"/>
            <a:ext cx="4800600" cy="0"/>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505200" y="6172200"/>
            <a:ext cx="829073" cy="246221"/>
          </a:xfrm>
          <a:prstGeom prst="rect">
            <a:avLst/>
          </a:prstGeom>
          <a:noFill/>
        </p:spPr>
        <p:txBody>
          <a:bodyPr wrap="none" rtlCol="0">
            <a:spAutoFit/>
          </a:bodyPr>
          <a:lstStyle/>
          <a:p>
            <a:r>
              <a:rPr lang="en-US" sz="1000" dirty="0" smtClean="0">
                <a:solidFill>
                  <a:srgbClr val="FF0000"/>
                </a:solidFill>
              </a:rPr>
              <a:t>Current day </a:t>
            </a:r>
            <a:endParaRPr lang="en-US" sz="1000" dirty="0">
              <a:solidFill>
                <a:srgbClr val="FF0000"/>
              </a:solidFill>
            </a:endParaRPr>
          </a:p>
        </p:txBody>
      </p:sp>
      <p:sp>
        <p:nvSpPr>
          <p:cNvPr id="19" name="Down Arrow 18"/>
          <p:cNvSpPr/>
          <p:nvPr/>
        </p:nvSpPr>
        <p:spPr>
          <a:xfrm>
            <a:off x="3886200" y="2286000"/>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txBox="1">
            <a:spLocks/>
          </p:cNvSpPr>
          <p:nvPr/>
        </p:nvSpPr>
        <p:spPr>
          <a:xfrm>
            <a:off x="3581400" y="2819400"/>
            <a:ext cx="1143000" cy="609600"/>
          </a:xfrm>
          <a:prstGeom prst="rect">
            <a:avLst/>
          </a:prstGeom>
          <a:ln>
            <a:solidFill>
              <a:schemeClr val="tx2">
                <a:lumMod val="60000"/>
                <a:lumOff val="40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400" b="0" i="0" u="none" strike="noStrike" kern="1200" cap="none" spc="0" normalizeH="0" baseline="0" noProof="0" dirty="0" smtClean="0">
                <a:ln>
                  <a:noFill/>
                </a:ln>
                <a:solidFill>
                  <a:schemeClr val="accent1">
                    <a:lumMod val="75000"/>
                  </a:schemeClr>
                </a:solidFill>
                <a:effectLst/>
                <a:uLnTx/>
                <a:uFillTx/>
                <a:latin typeface="+mj-lt"/>
                <a:ea typeface="+mj-ea"/>
                <a:cs typeface="+mj-cs"/>
              </a:rPr>
              <a:t>Base Model + change 1</a:t>
            </a:r>
            <a:endParaRPr kumimoji="0" lang="en-US" sz="1400" b="0"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21" name="Down Arrow 20"/>
          <p:cNvSpPr/>
          <p:nvPr/>
        </p:nvSpPr>
        <p:spPr>
          <a:xfrm>
            <a:off x="6096000" y="2286000"/>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itle 1"/>
          <p:cNvSpPr txBox="1">
            <a:spLocks/>
          </p:cNvSpPr>
          <p:nvPr/>
        </p:nvSpPr>
        <p:spPr>
          <a:xfrm>
            <a:off x="5791200" y="2819400"/>
            <a:ext cx="1143000" cy="609600"/>
          </a:xfrm>
          <a:prstGeom prst="rect">
            <a:avLst/>
          </a:prstGeom>
          <a:ln>
            <a:solidFill>
              <a:schemeClr val="tx2">
                <a:lumMod val="60000"/>
                <a:lumOff val="40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400" b="0" i="0" u="none" strike="noStrike" kern="1200" cap="none" spc="0" normalizeH="0" baseline="0" noProof="0" dirty="0" smtClean="0">
                <a:ln>
                  <a:noFill/>
                </a:ln>
                <a:solidFill>
                  <a:schemeClr val="accent1">
                    <a:lumMod val="75000"/>
                  </a:schemeClr>
                </a:solidFill>
                <a:effectLst/>
                <a:uLnTx/>
                <a:uFillTx/>
                <a:latin typeface="+mj-lt"/>
                <a:ea typeface="+mj-ea"/>
                <a:cs typeface="+mj-cs"/>
              </a:rPr>
              <a:t>Base Model + Change 1,2,3</a:t>
            </a:r>
            <a:endParaRPr kumimoji="0" lang="en-US" sz="1400" b="0" i="0" u="none" strike="noStrike" kern="1200" cap="none" spc="0" normalizeH="0" baseline="0" noProof="0" dirty="0">
              <a:ln>
                <a:noFill/>
              </a:ln>
              <a:solidFill>
                <a:schemeClr val="accent1">
                  <a:lumMod val="75000"/>
                </a:schemeClr>
              </a:solidFill>
              <a:effectLst/>
              <a:uLnTx/>
              <a:uFillTx/>
              <a:latin typeface="+mj-lt"/>
              <a:ea typeface="+mj-ea"/>
              <a:cs typeface="+mj-cs"/>
            </a:endParaRPr>
          </a:p>
        </p:txBody>
      </p:sp>
      <p:sp>
        <p:nvSpPr>
          <p:cNvPr id="23" name="Rectangle 22"/>
          <p:cNvSpPr/>
          <p:nvPr/>
        </p:nvSpPr>
        <p:spPr>
          <a:xfrm>
            <a:off x="685800" y="5562600"/>
            <a:ext cx="2743200" cy="6096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Zonal Network Model Database</a:t>
            </a:r>
          </a:p>
          <a:p>
            <a:pPr algn="ctr"/>
            <a:r>
              <a:rPr lang="en-US" sz="1200" dirty="0" smtClean="0">
                <a:solidFill>
                  <a:schemeClr val="tx2">
                    <a:lumMod val="75000"/>
                  </a:schemeClr>
                </a:solidFill>
              </a:rPr>
              <a:t>(Historic Information)</a:t>
            </a:r>
            <a:endParaRPr lang="en-US" sz="1200" dirty="0" smtClean="0">
              <a:solidFill>
                <a:schemeClr val="tx2">
                  <a:lumMod val="75000"/>
                </a:schemeClr>
              </a:solidFill>
            </a:endParaRPr>
          </a:p>
        </p:txBody>
      </p:sp>
      <p:sp>
        <p:nvSpPr>
          <p:cNvPr id="25" name="Rectangle 24"/>
          <p:cNvSpPr/>
          <p:nvPr/>
        </p:nvSpPr>
        <p:spPr>
          <a:xfrm>
            <a:off x="3581400" y="5562600"/>
            <a:ext cx="914400" cy="609600"/>
          </a:xfrm>
          <a:prstGeom prst="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All future</a:t>
            </a:r>
          </a:p>
          <a:p>
            <a:pPr algn="ctr"/>
            <a:r>
              <a:rPr lang="en-US" sz="1200" dirty="0" smtClean="0">
                <a:solidFill>
                  <a:schemeClr val="tx2">
                    <a:lumMod val="75000"/>
                  </a:schemeClr>
                </a:solidFill>
              </a:rPr>
              <a:t>Changes</a:t>
            </a:r>
            <a:endParaRPr lang="en-US" sz="1200" dirty="0" smtClean="0">
              <a:solidFill>
                <a:schemeClr val="tx2">
                  <a:lumMod val="75000"/>
                </a:schemeClr>
              </a:solidFill>
            </a:endParaRPr>
          </a:p>
        </p:txBody>
      </p:sp>
      <p:sp>
        <p:nvSpPr>
          <p:cNvPr id="27" name="Title 1"/>
          <p:cNvSpPr txBox="1">
            <a:spLocks/>
          </p:cNvSpPr>
          <p:nvPr/>
        </p:nvSpPr>
        <p:spPr>
          <a:xfrm>
            <a:off x="3581400" y="4343400"/>
            <a:ext cx="1143000" cy="609600"/>
          </a:xfrm>
          <a:prstGeom prst="rect">
            <a:avLst/>
          </a:prstGeom>
          <a:ln>
            <a:solidFill>
              <a:schemeClr val="accent3">
                <a:lumMod val="7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400" b="0" i="0" u="none" strike="noStrike" kern="1200" cap="none" spc="0" normalizeH="0" baseline="0" noProof="0" dirty="0" smtClean="0">
                <a:ln>
                  <a:noFill/>
                </a:ln>
                <a:solidFill>
                  <a:schemeClr val="accent3">
                    <a:lumMod val="75000"/>
                  </a:schemeClr>
                </a:solidFill>
                <a:effectLst/>
                <a:uLnTx/>
                <a:uFillTx/>
                <a:latin typeface="+mj-lt"/>
                <a:ea typeface="+mj-ea"/>
                <a:cs typeface="+mj-cs"/>
              </a:rPr>
              <a:t>Base Model + all future changes</a:t>
            </a:r>
            <a:endParaRPr kumimoji="0" lang="en-US" sz="1400" b="0" i="0" u="none" strike="noStrike" kern="1200" cap="none" spc="0" normalizeH="0" baseline="0" noProof="0" dirty="0">
              <a:ln>
                <a:noFill/>
              </a:ln>
              <a:solidFill>
                <a:schemeClr val="accent3">
                  <a:lumMod val="75000"/>
                </a:schemeClr>
              </a:solidFill>
              <a:effectLst/>
              <a:uLnTx/>
              <a:uFillTx/>
              <a:latin typeface="+mj-lt"/>
              <a:ea typeface="+mj-ea"/>
              <a:cs typeface="+mj-cs"/>
            </a:endParaRPr>
          </a:p>
        </p:txBody>
      </p:sp>
      <p:sp>
        <p:nvSpPr>
          <p:cNvPr id="28" name="Down Arrow 27"/>
          <p:cNvSpPr/>
          <p:nvPr/>
        </p:nvSpPr>
        <p:spPr>
          <a:xfrm flipV="1">
            <a:off x="3886200" y="5029200"/>
            <a:ext cx="484632" cy="457200"/>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p:cNvSpPr txBox="1">
            <a:spLocks/>
          </p:cNvSpPr>
          <p:nvPr/>
        </p:nvSpPr>
        <p:spPr>
          <a:xfrm>
            <a:off x="5867400" y="4343400"/>
            <a:ext cx="1143000" cy="609600"/>
          </a:xfrm>
          <a:prstGeom prst="rect">
            <a:avLst/>
          </a:prstGeom>
          <a:ln>
            <a:solidFill>
              <a:schemeClr val="accent3">
                <a:lumMod val="7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400" b="0" i="0" u="none" strike="noStrike" kern="1200" cap="none" spc="0" normalizeH="0" baseline="0" noProof="0" dirty="0" smtClean="0">
                <a:ln>
                  <a:noFill/>
                </a:ln>
                <a:solidFill>
                  <a:schemeClr val="accent3">
                    <a:lumMod val="75000"/>
                  </a:schemeClr>
                </a:solidFill>
                <a:effectLst/>
                <a:uLnTx/>
                <a:uFillTx/>
                <a:latin typeface="+mj-lt"/>
                <a:ea typeface="+mj-ea"/>
                <a:cs typeface="+mj-cs"/>
              </a:rPr>
              <a:t>No future</a:t>
            </a:r>
            <a:r>
              <a:rPr kumimoji="0" lang="en-US" sz="1400" b="0" i="0" u="none" strike="noStrike" kern="1200" cap="none" spc="0" normalizeH="0" noProof="0" dirty="0" smtClean="0">
                <a:ln>
                  <a:noFill/>
                </a:ln>
                <a:solidFill>
                  <a:schemeClr val="accent3">
                    <a:lumMod val="75000"/>
                  </a:schemeClr>
                </a:solidFill>
                <a:effectLst/>
                <a:uLnTx/>
                <a:uFillTx/>
                <a:latin typeface="+mj-lt"/>
                <a:ea typeface="+mj-ea"/>
                <a:cs typeface="+mj-cs"/>
              </a:rPr>
              <a:t> Models</a:t>
            </a:r>
            <a:endParaRPr kumimoji="0" lang="en-US" sz="1400" b="0" i="0" u="none" strike="noStrike" kern="1200" cap="none" spc="0" normalizeH="0" baseline="0" noProof="0" dirty="0">
              <a:ln>
                <a:noFill/>
              </a:ln>
              <a:solidFill>
                <a:schemeClr val="accent3">
                  <a:lumMod val="75000"/>
                </a:schemeClr>
              </a:solidFill>
              <a:effectLst/>
              <a:uLnTx/>
              <a:uFillTx/>
              <a:latin typeface="+mj-lt"/>
              <a:ea typeface="+mj-ea"/>
              <a:cs typeface="+mj-cs"/>
            </a:endParaRPr>
          </a:p>
        </p:txBody>
      </p:sp>
      <p:sp>
        <p:nvSpPr>
          <p:cNvPr id="24" name="Down Arrow 23"/>
          <p:cNvSpPr/>
          <p:nvPr/>
        </p:nvSpPr>
        <p:spPr>
          <a:xfrm flipV="1">
            <a:off x="6172200" y="5029200"/>
            <a:ext cx="484632" cy="457200"/>
          </a:xfrm>
          <a:prstGeom prst="downArrow">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Up-Down Arrow 25"/>
          <p:cNvSpPr/>
          <p:nvPr/>
        </p:nvSpPr>
        <p:spPr>
          <a:xfrm>
            <a:off x="1295400" y="2590800"/>
            <a:ext cx="1524000" cy="2590800"/>
          </a:xfrm>
          <a:prstGeom prst="upDownArrow">
            <a:avLst>
              <a:gd name="adj1" fmla="val 50000"/>
              <a:gd name="adj2" fmla="val 27328"/>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2">
                    <a:lumMod val="75000"/>
                  </a:schemeClr>
                </a:solidFill>
              </a:rPr>
              <a:t>Equivalent </a:t>
            </a:r>
          </a:p>
          <a:p>
            <a:pPr algn="ctr"/>
            <a:r>
              <a:rPr lang="en-US" sz="1000" dirty="0" smtClean="0">
                <a:solidFill>
                  <a:schemeClr val="tx2">
                    <a:lumMod val="75000"/>
                  </a:schemeClr>
                </a:solidFill>
              </a:rPr>
              <a:t>Models</a:t>
            </a:r>
            <a:endParaRPr lang="en-US" sz="1000" dirty="0">
              <a:solidFill>
                <a:schemeClr val="tx2">
                  <a:lumMod val="75000"/>
                </a:schemeClr>
              </a:solidFill>
            </a:endParaRPr>
          </a:p>
        </p:txBody>
      </p:sp>
      <p:cxnSp>
        <p:nvCxnSpPr>
          <p:cNvPr id="30" name="Straight Connector 29"/>
          <p:cNvCxnSpPr/>
          <p:nvPr/>
        </p:nvCxnSpPr>
        <p:spPr>
          <a:xfrm rot="5400000">
            <a:off x="952500" y="3848100"/>
            <a:ext cx="51054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Text Box 38"/>
          <p:cNvSpPr txBox="1">
            <a:spLocks noChangeArrowheads="1"/>
          </p:cNvSpPr>
          <p:nvPr/>
        </p:nvSpPr>
        <p:spPr bwMode="auto">
          <a:xfrm>
            <a:off x="1752600" y="2362200"/>
            <a:ext cx="6063263" cy="1200329"/>
          </a:xfrm>
          <a:prstGeom prst="rect">
            <a:avLst/>
          </a:prstGeom>
          <a:noFill/>
          <a:ln w="9525">
            <a:noFill/>
            <a:miter lim="800000"/>
            <a:headEnd/>
            <a:tailEnd/>
          </a:ln>
        </p:spPr>
        <p:txBody>
          <a:bodyPr wrap="none">
            <a:spAutoFit/>
          </a:bodyPr>
          <a:lstStyle/>
          <a:p>
            <a:r>
              <a:rPr lang="en-US" sz="2400" b="1" i="1" dirty="0" smtClean="0"/>
              <a:t>How do we transition from Zonal to Nodal </a:t>
            </a:r>
          </a:p>
          <a:p>
            <a:endParaRPr lang="en-US" sz="2400" b="1" i="1" dirty="0" smtClean="0"/>
          </a:p>
          <a:p>
            <a:r>
              <a:rPr lang="en-US" sz="2400" b="1" i="1" dirty="0" smtClean="0"/>
              <a:t>while taking into account these three factors?</a:t>
            </a:r>
            <a:endParaRPr lang="en-US" sz="2400" b="1"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a:endCxn id="14" idx="2"/>
          </p:cNvCxnSpPr>
          <p:nvPr/>
        </p:nvCxnSpPr>
        <p:spPr>
          <a:xfrm rot="16200000" flipH="1">
            <a:off x="4457006" y="3205440"/>
            <a:ext cx="5260779" cy="1592"/>
          </a:xfrm>
          <a:prstGeom prst="line">
            <a:avLst/>
          </a:prstGeom>
          <a:ln w="539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71" idx="0"/>
          </p:cNvCxnSpPr>
          <p:nvPr/>
        </p:nvCxnSpPr>
        <p:spPr>
          <a:xfrm rot="16200000" flipH="1">
            <a:off x="3859129" y="3117519"/>
            <a:ext cx="4648200" cy="2205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Straight Connector 71"/>
          <p:cNvCxnSpPr>
            <a:endCxn id="73" idx="0"/>
          </p:cNvCxnSpPr>
          <p:nvPr/>
        </p:nvCxnSpPr>
        <p:spPr>
          <a:xfrm rot="16200000" flipH="1">
            <a:off x="2935704" y="3126544"/>
            <a:ext cx="4648200" cy="40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85" idx="0"/>
          </p:cNvCxnSpPr>
          <p:nvPr/>
        </p:nvCxnSpPr>
        <p:spPr>
          <a:xfrm rot="16200000" flipH="1">
            <a:off x="4958624" y="1941824"/>
            <a:ext cx="1588" cy="7023236"/>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678903" y="3126545"/>
            <a:ext cx="4648200" cy="400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5528849"/>
            <a:ext cx="460382" cy="307777"/>
          </a:xfrm>
          <a:prstGeom prst="rect">
            <a:avLst/>
          </a:prstGeom>
          <a:solidFill>
            <a:schemeClr val="bg1"/>
          </a:solidFill>
        </p:spPr>
        <p:txBody>
          <a:bodyPr wrap="square" rtlCol="0">
            <a:spAutoFit/>
          </a:bodyPr>
          <a:lstStyle/>
          <a:p>
            <a:r>
              <a:rPr lang="en-US" sz="1400" dirty="0" smtClean="0">
                <a:solidFill>
                  <a:schemeClr val="tx2">
                    <a:lumMod val="75000"/>
                  </a:schemeClr>
                </a:solidFill>
              </a:rPr>
              <a:t>Dec</a:t>
            </a:r>
            <a:endParaRPr lang="en-US" sz="1400" dirty="0">
              <a:solidFill>
                <a:schemeClr val="tx2">
                  <a:lumMod val="75000"/>
                </a:schemeClr>
              </a:solidFill>
            </a:endParaRPr>
          </a:p>
        </p:txBody>
      </p:sp>
      <p:sp>
        <p:nvSpPr>
          <p:cNvPr id="15" name="TextBox 14"/>
          <p:cNvSpPr txBox="1"/>
          <p:nvPr/>
        </p:nvSpPr>
        <p:spPr>
          <a:xfrm>
            <a:off x="7785236" y="5452648"/>
            <a:ext cx="423514" cy="307777"/>
          </a:xfrm>
          <a:prstGeom prst="rect">
            <a:avLst/>
          </a:prstGeom>
          <a:noFill/>
        </p:spPr>
        <p:txBody>
          <a:bodyPr wrap="none" rtlCol="0">
            <a:spAutoFit/>
          </a:bodyPr>
          <a:lstStyle/>
          <a:p>
            <a:r>
              <a:rPr lang="en-US" sz="1400" dirty="0" smtClean="0">
                <a:solidFill>
                  <a:schemeClr val="tx2">
                    <a:lumMod val="75000"/>
                  </a:schemeClr>
                </a:solidFill>
              </a:rPr>
              <a:t>Jan</a:t>
            </a:r>
            <a:endParaRPr lang="en-US" sz="1400" dirty="0">
              <a:solidFill>
                <a:schemeClr val="tx2">
                  <a:lumMod val="75000"/>
                </a:schemeClr>
              </a:solidFill>
            </a:endParaRPr>
          </a:p>
        </p:txBody>
      </p:sp>
      <p:sp>
        <p:nvSpPr>
          <p:cNvPr id="38" name="Rectangle 37"/>
          <p:cNvSpPr/>
          <p:nvPr/>
        </p:nvSpPr>
        <p:spPr>
          <a:xfrm>
            <a:off x="4800600" y="4690648"/>
            <a:ext cx="914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2" name="Rectangle 41"/>
          <p:cNvSpPr/>
          <p:nvPr/>
        </p:nvSpPr>
        <p:spPr>
          <a:xfrm>
            <a:off x="5715000" y="4690648"/>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6" name="Rectangle 45"/>
          <p:cNvSpPr/>
          <p:nvPr/>
        </p:nvSpPr>
        <p:spPr>
          <a:xfrm>
            <a:off x="6629400" y="4690648"/>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0" name="Rectangle 69"/>
          <p:cNvSpPr/>
          <p:nvPr/>
        </p:nvSpPr>
        <p:spPr>
          <a:xfrm>
            <a:off x="4343400" y="4690648"/>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71" name="TextBox 70"/>
          <p:cNvSpPr txBox="1"/>
          <p:nvPr/>
        </p:nvSpPr>
        <p:spPr>
          <a:xfrm>
            <a:off x="5956436" y="5452648"/>
            <a:ext cx="475643" cy="307777"/>
          </a:xfrm>
          <a:prstGeom prst="rect">
            <a:avLst/>
          </a:prstGeom>
          <a:noFill/>
        </p:spPr>
        <p:txBody>
          <a:bodyPr wrap="none" rtlCol="0">
            <a:spAutoFit/>
          </a:bodyPr>
          <a:lstStyle/>
          <a:p>
            <a:r>
              <a:rPr lang="en-US" sz="1400" dirty="0" smtClean="0">
                <a:solidFill>
                  <a:schemeClr val="tx2">
                    <a:lumMod val="75000"/>
                  </a:schemeClr>
                </a:solidFill>
              </a:rPr>
              <a:t>Nov</a:t>
            </a:r>
            <a:endParaRPr lang="en-US" sz="1400" dirty="0">
              <a:solidFill>
                <a:schemeClr val="tx2">
                  <a:lumMod val="75000"/>
                </a:schemeClr>
              </a:solidFill>
            </a:endParaRPr>
          </a:p>
        </p:txBody>
      </p:sp>
      <p:sp>
        <p:nvSpPr>
          <p:cNvPr id="73" name="TextBox 72"/>
          <p:cNvSpPr txBox="1"/>
          <p:nvPr/>
        </p:nvSpPr>
        <p:spPr>
          <a:xfrm>
            <a:off x="5042036" y="5452648"/>
            <a:ext cx="439544" cy="307777"/>
          </a:xfrm>
          <a:prstGeom prst="rect">
            <a:avLst/>
          </a:prstGeom>
          <a:noFill/>
        </p:spPr>
        <p:txBody>
          <a:bodyPr wrap="none" rtlCol="0">
            <a:spAutoFit/>
          </a:bodyPr>
          <a:lstStyle/>
          <a:p>
            <a:r>
              <a:rPr lang="en-US" sz="1400" dirty="0" smtClean="0">
                <a:solidFill>
                  <a:schemeClr val="tx2">
                    <a:lumMod val="75000"/>
                  </a:schemeClr>
                </a:solidFill>
              </a:rPr>
              <a:t>Oct</a:t>
            </a:r>
            <a:endParaRPr lang="en-US" sz="1400" dirty="0">
              <a:solidFill>
                <a:schemeClr val="tx2">
                  <a:lumMod val="75000"/>
                </a:schemeClr>
              </a:solidFill>
            </a:endParaRPr>
          </a:p>
        </p:txBody>
      </p:sp>
      <p:cxnSp>
        <p:nvCxnSpPr>
          <p:cNvPr id="74" name="Straight Connector 73"/>
          <p:cNvCxnSpPr>
            <a:endCxn id="75" idx="0"/>
          </p:cNvCxnSpPr>
          <p:nvPr/>
        </p:nvCxnSpPr>
        <p:spPr>
          <a:xfrm rot="16200000" flipH="1">
            <a:off x="2024111" y="3123741"/>
            <a:ext cx="4648198" cy="961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4127636" y="5452648"/>
            <a:ext cx="450764" cy="307777"/>
          </a:xfrm>
          <a:prstGeom prst="rect">
            <a:avLst/>
          </a:prstGeom>
          <a:noFill/>
        </p:spPr>
        <p:txBody>
          <a:bodyPr wrap="square" rtlCol="0">
            <a:spAutoFit/>
          </a:bodyPr>
          <a:lstStyle/>
          <a:p>
            <a:r>
              <a:rPr lang="en-US" sz="1400" dirty="0" smtClean="0">
                <a:solidFill>
                  <a:schemeClr val="tx2">
                    <a:lumMod val="75000"/>
                  </a:schemeClr>
                </a:solidFill>
              </a:rPr>
              <a:t>Sep</a:t>
            </a:r>
            <a:endParaRPr lang="en-US" sz="1400" dirty="0">
              <a:solidFill>
                <a:schemeClr val="tx2">
                  <a:lumMod val="75000"/>
                </a:schemeClr>
              </a:solidFill>
            </a:endParaRPr>
          </a:p>
        </p:txBody>
      </p:sp>
      <p:cxnSp>
        <p:nvCxnSpPr>
          <p:cNvPr id="76" name="Straight Connector 75"/>
          <p:cNvCxnSpPr/>
          <p:nvPr/>
        </p:nvCxnSpPr>
        <p:spPr>
          <a:xfrm rot="16200000" flipH="1">
            <a:off x="1114118" y="3076883"/>
            <a:ext cx="4648200" cy="1843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3213236" y="5452648"/>
            <a:ext cx="468398" cy="307777"/>
          </a:xfrm>
          <a:prstGeom prst="rect">
            <a:avLst/>
          </a:prstGeom>
          <a:noFill/>
        </p:spPr>
        <p:txBody>
          <a:bodyPr wrap="none" rtlCol="0">
            <a:spAutoFit/>
          </a:bodyPr>
          <a:lstStyle/>
          <a:p>
            <a:r>
              <a:rPr lang="en-US" sz="1400" dirty="0" smtClean="0">
                <a:solidFill>
                  <a:schemeClr val="tx2">
                    <a:lumMod val="75000"/>
                  </a:schemeClr>
                </a:solidFill>
              </a:rPr>
              <a:t>Aug</a:t>
            </a:r>
            <a:endParaRPr lang="en-US" sz="1400" dirty="0">
              <a:solidFill>
                <a:schemeClr val="tx2">
                  <a:lumMod val="75000"/>
                </a:schemeClr>
              </a:solidFill>
            </a:endParaRPr>
          </a:p>
        </p:txBody>
      </p:sp>
      <p:cxnSp>
        <p:nvCxnSpPr>
          <p:cNvPr id="78" name="Straight Connector 77"/>
          <p:cNvCxnSpPr/>
          <p:nvPr/>
        </p:nvCxnSpPr>
        <p:spPr>
          <a:xfrm rot="5400000">
            <a:off x="190500" y="3128548"/>
            <a:ext cx="4648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146436" y="5452648"/>
            <a:ext cx="460382" cy="307777"/>
          </a:xfrm>
          <a:prstGeom prst="rect">
            <a:avLst/>
          </a:prstGeom>
          <a:noFill/>
        </p:spPr>
        <p:txBody>
          <a:bodyPr wrap="none" rtlCol="0">
            <a:spAutoFit/>
          </a:bodyPr>
          <a:lstStyle/>
          <a:p>
            <a:r>
              <a:rPr lang="en-US" sz="1400" dirty="0" smtClean="0">
                <a:solidFill>
                  <a:schemeClr val="tx2">
                    <a:lumMod val="75000"/>
                  </a:schemeClr>
                </a:solidFill>
              </a:rPr>
              <a:t>July</a:t>
            </a:r>
            <a:endParaRPr lang="en-US" sz="1400" dirty="0">
              <a:solidFill>
                <a:schemeClr val="tx2">
                  <a:lumMod val="75000"/>
                </a:schemeClr>
              </a:solidFill>
            </a:endParaRPr>
          </a:p>
        </p:txBody>
      </p:sp>
      <p:cxnSp>
        <p:nvCxnSpPr>
          <p:cNvPr id="83" name="Straight Connector 82"/>
          <p:cNvCxnSpPr/>
          <p:nvPr/>
        </p:nvCxnSpPr>
        <p:spPr>
          <a:xfrm rot="5400000">
            <a:off x="-723900" y="3128548"/>
            <a:ext cx="4648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232036" y="5452648"/>
            <a:ext cx="431528" cy="307777"/>
          </a:xfrm>
          <a:prstGeom prst="rect">
            <a:avLst/>
          </a:prstGeom>
          <a:noFill/>
        </p:spPr>
        <p:txBody>
          <a:bodyPr wrap="none" rtlCol="0">
            <a:spAutoFit/>
          </a:bodyPr>
          <a:lstStyle/>
          <a:p>
            <a:r>
              <a:rPr lang="en-US" sz="1400" dirty="0" smtClean="0">
                <a:solidFill>
                  <a:schemeClr val="tx2">
                    <a:lumMod val="75000"/>
                  </a:schemeClr>
                </a:solidFill>
              </a:rPr>
              <a:t>Jun</a:t>
            </a:r>
            <a:endParaRPr lang="en-US" sz="1400" dirty="0">
              <a:solidFill>
                <a:schemeClr val="tx2">
                  <a:lumMod val="75000"/>
                </a:schemeClr>
              </a:solidFill>
            </a:endParaRPr>
          </a:p>
        </p:txBody>
      </p:sp>
      <p:sp>
        <p:nvSpPr>
          <p:cNvPr id="135" name="Rectangle 134"/>
          <p:cNvSpPr/>
          <p:nvPr/>
        </p:nvSpPr>
        <p:spPr>
          <a:xfrm>
            <a:off x="2667000" y="21336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7" name="Rectangle 136"/>
          <p:cNvSpPr/>
          <p:nvPr/>
        </p:nvSpPr>
        <p:spPr>
          <a:xfrm>
            <a:off x="2819400" y="21336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9" name="Rectangle 138"/>
          <p:cNvSpPr/>
          <p:nvPr/>
        </p:nvSpPr>
        <p:spPr>
          <a:xfrm>
            <a:off x="2971800" y="21336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cxnSp>
        <p:nvCxnSpPr>
          <p:cNvPr id="152" name="Straight Connector 151"/>
          <p:cNvCxnSpPr/>
          <p:nvPr/>
        </p:nvCxnSpPr>
        <p:spPr>
          <a:xfrm rot="5400000">
            <a:off x="-266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647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5400000">
            <a:off x="15621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24765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5400000">
            <a:off x="33909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343400" y="3166648"/>
            <a:ext cx="45720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5400000">
            <a:off x="5219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sp>
        <p:nvSpPr>
          <p:cNvPr id="182" name="TextBox 181"/>
          <p:cNvSpPr txBox="1"/>
          <p:nvPr/>
        </p:nvSpPr>
        <p:spPr>
          <a:xfrm>
            <a:off x="381000" y="1642646"/>
            <a:ext cx="738023" cy="523220"/>
          </a:xfrm>
          <a:prstGeom prst="rect">
            <a:avLst/>
          </a:prstGeom>
          <a:noFill/>
        </p:spPr>
        <p:txBody>
          <a:bodyPr wrap="none" rtlCol="0">
            <a:spAutoFit/>
          </a:bodyPr>
          <a:lstStyle/>
          <a:p>
            <a:pPr algn="ctr"/>
            <a:r>
              <a:rPr lang="en-US" sz="1400" dirty="0" smtClean="0"/>
              <a:t>Zonal </a:t>
            </a:r>
          </a:p>
          <a:p>
            <a:pPr algn="ctr"/>
            <a:r>
              <a:rPr lang="en-US" sz="1400" dirty="0" smtClean="0"/>
              <a:t>Process</a:t>
            </a:r>
            <a:endParaRPr lang="en-US" sz="1400" dirty="0"/>
          </a:p>
        </p:txBody>
      </p:sp>
      <p:sp>
        <p:nvSpPr>
          <p:cNvPr id="184" name="Rectangle 183"/>
          <p:cNvSpPr/>
          <p:nvPr/>
        </p:nvSpPr>
        <p:spPr>
          <a:xfrm>
            <a:off x="2590800" y="5833646"/>
            <a:ext cx="14478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Initial Validation (ERCOT)</a:t>
            </a:r>
            <a:endParaRPr lang="en-US" sz="1200" dirty="0"/>
          </a:p>
        </p:txBody>
      </p:sp>
      <p:sp>
        <p:nvSpPr>
          <p:cNvPr id="185" name="Rectangle 184"/>
          <p:cNvSpPr/>
          <p:nvPr/>
        </p:nvSpPr>
        <p:spPr>
          <a:xfrm>
            <a:off x="4191000" y="5833646"/>
            <a:ext cx="1447800" cy="609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Market Validation (Market Participants)</a:t>
            </a:r>
            <a:endParaRPr lang="en-US" sz="1200" dirty="0"/>
          </a:p>
        </p:txBody>
      </p:sp>
      <p:sp>
        <p:nvSpPr>
          <p:cNvPr id="186" name="Rectangle 185"/>
          <p:cNvSpPr/>
          <p:nvPr/>
        </p:nvSpPr>
        <p:spPr>
          <a:xfrm>
            <a:off x="5715000" y="5833646"/>
            <a:ext cx="1447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Final Validation (ERCOT)</a:t>
            </a:r>
            <a:endParaRPr lang="en-US" sz="1200" dirty="0"/>
          </a:p>
        </p:txBody>
      </p:sp>
      <p:sp>
        <p:nvSpPr>
          <p:cNvPr id="187" name="Rectangle 186"/>
          <p:cNvSpPr/>
          <p:nvPr/>
        </p:nvSpPr>
        <p:spPr>
          <a:xfrm>
            <a:off x="990600" y="5833646"/>
            <a:ext cx="15240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NOMCR Processing </a:t>
            </a:r>
          </a:p>
        </p:txBody>
      </p:sp>
      <p:sp>
        <p:nvSpPr>
          <p:cNvPr id="188" name="Rectangle 187"/>
          <p:cNvSpPr/>
          <p:nvPr/>
        </p:nvSpPr>
        <p:spPr>
          <a:xfrm>
            <a:off x="7239000" y="5833646"/>
            <a:ext cx="1447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Cases Used in Production</a:t>
            </a:r>
            <a:endParaRPr lang="en-US" sz="1200" dirty="0">
              <a:solidFill>
                <a:schemeClr val="tx2">
                  <a:lumMod val="75000"/>
                </a:schemeClr>
              </a:solidFill>
            </a:endParaRPr>
          </a:p>
        </p:txBody>
      </p:sp>
      <p:cxnSp>
        <p:nvCxnSpPr>
          <p:cNvPr id="196" name="Straight Connector 195"/>
          <p:cNvCxnSpPr/>
          <p:nvPr/>
        </p:nvCxnSpPr>
        <p:spPr>
          <a:xfrm rot="5400000">
            <a:off x="4229100" y="4804948"/>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rot="5400000">
            <a:off x="609600" y="6138446"/>
            <a:ext cx="609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457200" y="6443246"/>
            <a:ext cx="832279" cy="338554"/>
          </a:xfrm>
          <a:prstGeom prst="rect">
            <a:avLst/>
          </a:prstGeom>
          <a:noFill/>
        </p:spPr>
        <p:txBody>
          <a:bodyPr wrap="none" rtlCol="0">
            <a:spAutoFit/>
          </a:bodyPr>
          <a:lstStyle/>
          <a:p>
            <a:pPr algn="ctr"/>
            <a:r>
              <a:rPr lang="en-US" sz="800" dirty="0" smtClean="0">
                <a:solidFill>
                  <a:srgbClr val="FF0000"/>
                </a:solidFill>
              </a:rPr>
              <a:t>Deadline for </a:t>
            </a:r>
          </a:p>
          <a:p>
            <a:pPr algn="ctr"/>
            <a:r>
              <a:rPr lang="en-US" sz="800" dirty="0" smtClean="0">
                <a:solidFill>
                  <a:srgbClr val="FF0000"/>
                </a:solidFill>
              </a:rPr>
              <a:t>Model Changes</a:t>
            </a:r>
            <a:endParaRPr lang="en-US" sz="800" dirty="0">
              <a:solidFill>
                <a:srgbClr val="FF0000"/>
              </a:solidFill>
            </a:endParaRPr>
          </a:p>
        </p:txBody>
      </p:sp>
      <p:sp>
        <p:nvSpPr>
          <p:cNvPr id="99" name="Rectangle 98"/>
          <p:cNvSpPr/>
          <p:nvPr/>
        </p:nvSpPr>
        <p:spPr>
          <a:xfrm>
            <a:off x="228600" y="4690646"/>
            <a:ext cx="1028166" cy="738664"/>
          </a:xfrm>
          <a:prstGeom prst="rect">
            <a:avLst/>
          </a:prstGeom>
        </p:spPr>
        <p:txBody>
          <a:bodyPr wrap="none">
            <a:spAutoFit/>
          </a:bodyPr>
          <a:lstStyle/>
          <a:p>
            <a:pPr algn="ctr"/>
            <a:r>
              <a:rPr lang="en-US" sz="1400" dirty="0" smtClean="0"/>
              <a:t>Nodal </a:t>
            </a:r>
          </a:p>
          <a:p>
            <a:pPr algn="ctr"/>
            <a:r>
              <a:rPr lang="en-US" sz="1400" dirty="0" smtClean="0"/>
              <a:t>Production </a:t>
            </a:r>
          </a:p>
          <a:p>
            <a:pPr algn="ctr"/>
            <a:r>
              <a:rPr lang="en-US" sz="1400" dirty="0" smtClean="0"/>
              <a:t>Process</a:t>
            </a:r>
          </a:p>
        </p:txBody>
      </p:sp>
      <p:cxnSp>
        <p:nvCxnSpPr>
          <p:cNvPr id="101" name="Straight Connector 100"/>
          <p:cNvCxnSpPr/>
          <p:nvPr/>
        </p:nvCxnSpPr>
        <p:spPr>
          <a:xfrm>
            <a:off x="304800" y="4538246"/>
            <a:ext cx="82296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a:off x="5715000" y="5071648"/>
            <a:ext cx="914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6" name="Rectangle 105"/>
          <p:cNvSpPr/>
          <p:nvPr/>
        </p:nvSpPr>
        <p:spPr>
          <a:xfrm>
            <a:off x="6629400" y="5071648"/>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7" name="Rectangle 106"/>
          <p:cNvSpPr/>
          <p:nvPr/>
        </p:nvSpPr>
        <p:spPr>
          <a:xfrm>
            <a:off x="7543800" y="5071648"/>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8" name="Rectangle 107"/>
          <p:cNvSpPr/>
          <p:nvPr/>
        </p:nvSpPr>
        <p:spPr>
          <a:xfrm>
            <a:off x="5257800" y="5071648"/>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cxnSp>
        <p:nvCxnSpPr>
          <p:cNvPr id="110" name="Straight Connector 109"/>
          <p:cNvCxnSpPr/>
          <p:nvPr/>
        </p:nvCxnSpPr>
        <p:spPr>
          <a:xfrm rot="5400000">
            <a:off x="5143500" y="5185948"/>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2209800" y="18288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3" name="Rectangle 172"/>
          <p:cNvSpPr/>
          <p:nvPr/>
        </p:nvSpPr>
        <p:spPr>
          <a:xfrm>
            <a:off x="2362200" y="18288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4" name="Rectangle 173"/>
          <p:cNvSpPr/>
          <p:nvPr/>
        </p:nvSpPr>
        <p:spPr>
          <a:xfrm>
            <a:off x="2514600" y="18288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75" name="Rectangle 174"/>
          <p:cNvSpPr/>
          <p:nvPr/>
        </p:nvSpPr>
        <p:spPr>
          <a:xfrm>
            <a:off x="1752600" y="15240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6" name="Rectangle 175"/>
          <p:cNvSpPr/>
          <p:nvPr/>
        </p:nvSpPr>
        <p:spPr>
          <a:xfrm>
            <a:off x="1905000" y="15240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7" name="Rectangle 176"/>
          <p:cNvSpPr/>
          <p:nvPr/>
        </p:nvSpPr>
        <p:spPr>
          <a:xfrm>
            <a:off x="2057400" y="15240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78" name="Rectangle 177"/>
          <p:cNvSpPr/>
          <p:nvPr/>
        </p:nvSpPr>
        <p:spPr>
          <a:xfrm>
            <a:off x="1524000" y="12192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80" name="Rectangle 179"/>
          <p:cNvSpPr/>
          <p:nvPr/>
        </p:nvSpPr>
        <p:spPr>
          <a:xfrm>
            <a:off x="1676400" y="12192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81" name="Rectangle 180"/>
          <p:cNvSpPr/>
          <p:nvPr/>
        </p:nvSpPr>
        <p:spPr>
          <a:xfrm>
            <a:off x="1828800" y="1219200"/>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0" name="Rectangle 209"/>
          <p:cNvSpPr/>
          <p:nvPr/>
        </p:nvSpPr>
        <p:spPr>
          <a:xfrm>
            <a:off x="6934200" y="4690646"/>
            <a:ext cx="609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4" name="Rectangle 213"/>
          <p:cNvSpPr/>
          <p:nvPr/>
        </p:nvSpPr>
        <p:spPr>
          <a:xfrm>
            <a:off x="7543800" y="4690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5" name="Rectangle 214"/>
          <p:cNvSpPr/>
          <p:nvPr/>
        </p:nvSpPr>
        <p:spPr>
          <a:xfrm>
            <a:off x="80010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6" name="Rectangle 215"/>
          <p:cNvSpPr/>
          <p:nvPr/>
        </p:nvSpPr>
        <p:spPr>
          <a:xfrm>
            <a:off x="82296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8" name="Rectangle 217"/>
          <p:cNvSpPr/>
          <p:nvPr/>
        </p:nvSpPr>
        <p:spPr>
          <a:xfrm>
            <a:off x="84582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2" name="Rectangle 221"/>
          <p:cNvSpPr/>
          <p:nvPr/>
        </p:nvSpPr>
        <p:spPr>
          <a:xfrm>
            <a:off x="7772400" y="4690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3" name="Rectangle 222"/>
          <p:cNvSpPr/>
          <p:nvPr/>
        </p:nvSpPr>
        <p:spPr>
          <a:xfrm>
            <a:off x="86868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cxnSp>
        <p:nvCxnSpPr>
          <p:cNvPr id="226" name="Straight Connector 225"/>
          <p:cNvCxnSpPr/>
          <p:nvPr/>
        </p:nvCxnSpPr>
        <p:spPr>
          <a:xfrm rot="5400000">
            <a:off x="3810000" y="6138446"/>
            <a:ext cx="609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227" name="TextBox 226"/>
          <p:cNvSpPr txBox="1"/>
          <p:nvPr/>
        </p:nvSpPr>
        <p:spPr>
          <a:xfrm>
            <a:off x="3903718" y="6519446"/>
            <a:ext cx="492443" cy="338554"/>
          </a:xfrm>
          <a:prstGeom prst="rect">
            <a:avLst/>
          </a:prstGeom>
          <a:noFill/>
        </p:spPr>
        <p:txBody>
          <a:bodyPr wrap="none" rtlCol="0">
            <a:spAutoFit/>
          </a:bodyPr>
          <a:lstStyle/>
          <a:p>
            <a:pPr algn="ctr"/>
            <a:r>
              <a:rPr lang="en-US" sz="800" dirty="0" smtClean="0">
                <a:solidFill>
                  <a:schemeClr val="accent6">
                    <a:lumMod val="75000"/>
                  </a:schemeClr>
                </a:solidFill>
              </a:rPr>
              <a:t>Public</a:t>
            </a:r>
          </a:p>
          <a:p>
            <a:pPr algn="ctr"/>
            <a:r>
              <a:rPr lang="en-US" sz="800" dirty="0" smtClean="0">
                <a:solidFill>
                  <a:schemeClr val="accent6">
                    <a:lumMod val="75000"/>
                  </a:schemeClr>
                </a:solidFill>
              </a:rPr>
              <a:t>Posting</a:t>
            </a:r>
            <a:endParaRPr lang="en-US" sz="800" dirty="0">
              <a:solidFill>
                <a:schemeClr val="accent6">
                  <a:lumMod val="75000"/>
                </a:schemeClr>
              </a:solidFill>
            </a:endParaRPr>
          </a:p>
        </p:txBody>
      </p:sp>
      <p:cxnSp>
        <p:nvCxnSpPr>
          <p:cNvPr id="241" name="Straight Connector 240"/>
          <p:cNvCxnSpPr/>
          <p:nvPr/>
        </p:nvCxnSpPr>
        <p:spPr>
          <a:xfrm rot="5400000">
            <a:off x="5600700" y="48049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6515100" y="51859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11" name="Text Box 38"/>
          <p:cNvSpPr txBox="1">
            <a:spLocks noChangeArrowheads="1"/>
          </p:cNvSpPr>
          <p:nvPr/>
        </p:nvSpPr>
        <p:spPr bwMode="auto">
          <a:xfrm>
            <a:off x="1447800" y="0"/>
            <a:ext cx="6767040" cy="461665"/>
          </a:xfrm>
          <a:prstGeom prst="rect">
            <a:avLst/>
          </a:prstGeom>
          <a:noFill/>
          <a:ln w="9525">
            <a:noFill/>
            <a:miter lim="800000"/>
            <a:headEnd/>
            <a:tailEnd/>
          </a:ln>
        </p:spPr>
        <p:txBody>
          <a:bodyPr wrap="square">
            <a:spAutoFit/>
          </a:bodyPr>
          <a:lstStyle/>
          <a:p>
            <a:pPr algn="ctr"/>
            <a:r>
              <a:rPr lang="en-US" sz="2400" b="1" dirty="0" smtClean="0"/>
              <a:t>The Problem with Continuing on Present Process</a:t>
            </a:r>
            <a:endParaRPr lang="en-US" sz="2400" b="1" dirty="0"/>
          </a:p>
        </p:txBody>
      </p:sp>
      <p:sp>
        <p:nvSpPr>
          <p:cNvPr id="116" name="Rectangle 115"/>
          <p:cNvSpPr/>
          <p:nvPr/>
        </p:nvSpPr>
        <p:spPr>
          <a:xfrm>
            <a:off x="4495800" y="33528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8" name="Rectangle 117"/>
          <p:cNvSpPr/>
          <p:nvPr/>
        </p:nvSpPr>
        <p:spPr>
          <a:xfrm>
            <a:off x="4648200" y="33528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9" name="Rectangle 118"/>
          <p:cNvSpPr/>
          <p:nvPr/>
        </p:nvSpPr>
        <p:spPr>
          <a:xfrm>
            <a:off x="4800600" y="33528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20" name="Rectangle 119"/>
          <p:cNvSpPr/>
          <p:nvPr/>
        </p:nvSpPr>
        <p:spPr>
          <a:xfrm>
            <a:off x="4038600" y="30480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1" name="Rectangle 120"/>
          <p:cNvSpPr/>
          <p:nvPr/>
        </p:nvSpPr>
        <p:spPr>
          <a:xfrm>
            <a:off x="4191000" y="30480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2" name="Rectangle 121"/>
          <p:cNvSpPr/>
          <p:nvPr/>
        </p:nvSpPr>
        <p:spPr>
          <a:xfrm>
            <a:off x="4343400" y="30480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23" name="Rectangle 122"/>
          <p:cNvSpPr/>
          <p:nvPr/>
        </p:nvSpPr>
        <p:spPr>
          <a:xfrm>
            <a:off x="3581400" y="27432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4" name="Rectangle 123"/>
          <p:cNvSpPr/>
          <p:nvPr/>
        </p:nvSpPr>
        <p:spPr>
          <a:xfrm>
            <a:off x="3733800" y="27432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8" name="Rectangle 127"/>
          <p:cNvSpPr/>
          <p:nvPr/>
        </p:nvSpPr>
        <p:spPr>
          <a:xfrm>
            <a:off x="3886200" y="27432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29" name="Rectangle 128"/>
          <p:cNvSpPr/>
          <p:nvPr/>
        </p:nvSpPr>
        <p:spPr>
          <a:xfrm>
            <a:off x="3124200" y="24384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0" name="Rectangle 129"/>
          <p:cNvSpPr/>
          <p:nvPr/>
        </p:nvSpPr>
        <p:spPr>
          <a:xfrm>
            <a:off x="3276600" y="24384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1" name="Rectangle 130"/>
          <p:cNvSpPr/>
          <p:nvPr/>
        </p:nvSpPr>
        <p:spPr>
          <a:xfrm>
            <a:off x="3429000" y="24384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32" name="Rectangle 131"/>
          <p:cNvSpPr/>
          <p:nvPr/>
        </p:nvSpPr>
        <p:spPr>
          <a:xfrm>
            <a:off x="5867400" y="42672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3" name="Rectangle 132"/>
          <p:cNvSpPr/>
          <p:nvPr/>
        </p:nvSpPr>
        <p:spPr>
          <a:xfrm>
            <a:off x="6019800" y="42672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4" name="Rectangle 133"/>
          <p:cNvSpPr/>
          <p:nvPr/>
        </p:nvSpPr>
        <p:spPr>
          <a:xfrm>
            <a:off x="6172200" y="4267200"/>
            <a:ext cx="6858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36" name="Rectangle 135"/>
          <p:cNvSpPr/>
          <p:nvPr/>
        </p:nvSpPr>
        <p:spPr>
          <a:xfrm>
            <a:off x="5410200" y="39624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8" name="Rectangle 137"/>
          <p:cNvSpPr/>
          <p:nvPr/>
        </p:nvSpPr>
        <p:spPr>
          <a:xfrm>
            <a:off x="5562600" y="39624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40" name="Rectangle 139"/>
          <p:cNvSpPr/>
          <p:nvPr/>
        </p:nvSpPr>
        <p:spPr>
          <a:xfrm>
            <a:off x="5715000" y="39624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41" name="Rectangle 140"/>
          <p:cNvSpPr/>
          <p:nvPr/>
        </p:nvSpPr>
        <p:spPr>
          <a:xfrm>
            <a:off x="4953000" y="36576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42" name="Rectangle 141"/>
          <p:cNvSpPr/>
          <p:nvPr/>
        </p:nvSpPr>
        <p:spPr>
          <a:xfrm>
            <a:off x="5105400" y="36576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43" name="Rectangle 142"/>
          <p:cNvSpPr/>
          <p:nvPr/>
        </p:nvSpPr>
        <p:spPr>
          <a:xfrm>
            <a:off x="5257800" y="3657600"/>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cxnSp>
        <p:nvCxnSpPr>
          <p:cNvPr id="144" name="Straight Connector 143"/>
          <p:cNvCxnSpPr>
            <a:endCxn id="116" idx="2"/>
          </p:cNvCxnSpPr>
          <p:nvPr/>
        </p:nvCxnSpPr>
        <p:spPr>
          <a:xfrm rot="10800000" flipV="1">
            <a:off x="4572000" y="33528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a:stCxn id="116" idx="0"/>
          </p:cNvCxnSpPr>
          <p:nvPr/>
        </p:nvCxnSpPr>
        <p:spPr>
          <a:xfrm rot="16200000" flipH="1">
            <a:off x="4762500" y="3162300"/>
            <a:ext cx="228600" cy="609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10800000" flipV="1">
            <a:off x="4114800" y="30480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16200000" flipH="1">
            <a:off x="4305300" y="2857500"/>
            <a:ext cx="228600" cy="609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10800000" flipV="1">
            <a:off x="5029200" y="36576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16200000" flipH="1">
            <a:off x="5219700" y="3467100"/>
            <a:ext cx="228600" cy="609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10800000" flipV="1">
            <a:off x="5486400" y="39624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16200000" flipH="1">
            <a:off x="5676900" y="3771900"/>
            <a:ext cx="228600" cy="609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10800000" flipV="1">
            <a:off x="6096000" y="4267200"/>
            <a:ext cx="6096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16200000" flipH="1">
            <a:off x="6286500" y="4076700"/>
            <a:ext cx="228600" cy="609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8" name="Left Brace 167"/>
          <p:cNvSpPr/>
          <p:nvPr/>
        </p:nvSpPr>
        <p:spPr>
          <a:xfrm rot="18359385">
            <a:off x="4577361" y="2799186"/>
            <a:ext cx="385130" cy="2332059"/>
          </a:xfrm>
          <a:prstGeom prst="leftBrace">
            <a:avLst>
              <a:gd name="adj1" fmla="val 85337"/>
              <a:gd name="adj2" fmla="val 28186"/>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6" name="Straight Connector 235"/>
          <p:cNvCxnSpPr/>
          <p:nvPr/>
        </p:nvCxnSpPr>
        <p:spPr>
          <a:xfrm rot="5400000">
            <a:off x="3657600" y="4191000"/>
            <a:ext cx="838200" cy="2286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3962400" y="4724400"/>
            <a:ext cx="228600" cy="76200"/>
          </a:xfrm>
          <a:prstGeom prst="line">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3" name="Rectangle 252"/>
          <p:cNvSpPr/>
          <p:nvPr/>
        </p:nvSpPr>
        <p:spPr>
          <a:xfrm>
            <a:off x="1295400" y="9144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54" name="Rectangle 253"/>
          <p:cNvSpPr/>
          <p:nvPr/>
        </p:nvSpPr>
        <p:spPr>
          <a:xfrm>
            <a:off x="1447800" y="9144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55" name="Rectangle 254"/>
          <p:cNvSpPr/>
          <p:nvPr/>
        </p:nvSpPr>
        <p:spPr>
          <a:xfrm>
            <a:off x="1600200" y="914400"/>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a:endCxn id="14" idx="2"/>
          </p:cNvCxnSpPr>
          <p:nvPr/>
        </p:nvCxnSpPr>
        <p:spPr>
          <a:xfrm rot="16200000" flipH="1">
            <a:off x="4457006" y="3205440"/>
            <a:ext cx="5260779" cy="1592"/>
          </a:xfrm>
          <a:prstGeom prst="line">
            <a:avLst/>
          </a:prstGeom>
          <a:ln w="5397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71" idx="0"/>
          </p:cNvCxnSpPr>
          <p:nvPr/>
        </p:nvCxnSpPr>
        <p:spPr>
          <a:xfrm rot="16200000" flipH="1">
            <a:off x="3859129" y="3117519"/>
            <a:ext cx="4648200" cy="2205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Straight Connector 71"/>
          <p:cNvCxnSpPr>
            <a:endCxn id="73" idx="0"/>
          </p:cNvCxnSpPr>
          <p:nvPr/>
        </p:nvCxnSpPr>
        <p:spPr>
          <a:xfrm rot="16200000" flipH="1">
            <a:off x="2935704" y="3126544"/>
            <a:ext cx="4648200" cy="40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85" idx="0"/>
          </p:cNvCxnSpPr>
          <p:nvPr/>
        </p:nvCxnSpPr>
        <p:spPr>
          <a:xfrm rot="16200000" flipH="1">
            <a:off x="4958624" y="1941824"/>
            <a:ext cx="1588" cy="7023236"/>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678903" y="3126545"/>
            <a:ext cx="4648200" cy="400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5528849"/>
            <a:ext cx="460382" cy="307777"/>
          </a:xfrm>
          <a:prstGeom prst="rect">
            <a:avLst/>
          </a:prstGeom>
          <a:solidFill>
            <a:schemeClr val="bg1"/>
          </a:solidFill>
        </p:spPr>
        <p:txBody>
          <a:bodyPr wrap="square" rtlCol="0">
            <a:spAutoFit/>
          </a:bodyPr>
          <a:lstStyle/>
          <a:p>
            <a:r>
              <a:rPr lang="en-US" sz="1400" dirty="0" smtClean="0">
                <a:solidFill>
                  <a:schemeClr val="tx2">
                    <a:lumMod val="75000"/>
                  </a:schemeClr>
                </a:solidFill>
              </a:rPr>
              <a:t>Dec</a:t>
            </a:r>
            <a:endParaRPr lang="en-US" sz="1400" dirty="0">
              <a:solidFill>
                <a:schemeClr val="tx2">
                  <a:lumMod val="75000"/>
                </a:schemeClr>
              </a:solidFill>
            </a:endParaRPr>
          </a:p>
        </p:txBody>
      </p:sp>
      <p:sp>
        <p:nvSpPr>
          <p:cNvPr id="15" name="TextBox 14"/>
          <p:cNvSpPr txBox="1"/>
          <p:nvPr/>
        </p:nvSpPr>
        <p:spPr>
          <a:xfrm>
            <a:off x="7785236" y="5452648"/>
            <a:ext cx="423514" cy="307777"/>
          </a:xfrm>
          <a:prstGeom prst="rect">
            <a:avLst/>
          </a:prstGeom>
          <a:noFill/>
        </p:spPr>
        <p:txBody>
          <a:bodyPr wrap="none" rtlCol="0">
            <a:spAutoFit/>
          </a:bodyPr>
          <a:lstStyle/>
          <a:p>
            <a:r>
              <a:rPr lang="en-US" sz="1400" dirty="0" smtClean="0">
                <a:solidFill>
                  <a:schemeClr val="tx2">
                    <a:lumMod val="75000"/>
                  </a:schemeClr>
                </a:solidFill>
              </a:rPr>
              <a:t>Jan</a:t>
            </a:r>
            <a:endParaRPr lang="en-US" sz="1400" dirty="0">
              <a:solidFill>
                <a:schemeClr val="tx2">
                  <a:lumMod val="75000"/>
                </a:schemeClr>
              </a:solidFill>
            </a:endParaRPr>
          </a:p>
        </p:txBody>
      </p:sp>
      <p:sp>
        <p:nvSpPr>
          <p:cNvPr id="38" name="Rectangle 37"/>
          <p:cNvSpPr/>
          <p:nvPr/>
        </p:nvSpPr>
        <p:spPr>
          <a:xfrm>
            <a:off x="4800600" y="4690648"/>
            <a:ext cx="914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2" name="Rectangle 41"/>
          <p:cNvSpPr/>
          <p:nvPr/>
        </p:nvSpPr>
        <p:spPr>
          <a:xfrm>
            <a:off x="5715000" y="4690648"/>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6" name="Rectangle 45"/>
          <p:cNvSpPr/>
          <p:nvPr/>
        </p:nvSpPr>
        <p:spPr>
          <a:xfrm>
            <a:off x="6629400" y="4690648"/>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70" name="Rectangle 69"/>
          <p:cNvSpPr/>
          <p:nvPr/>
        </p:nvSpPr>
        <p:spPr>
          <a:xfrm>
            <a:off x="4343400" y="4690648"/>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71" name="TextBox 70"/>
          <p:cNvSpPr txBox="1"/>
          <p:nvPr/>
        </p:nvSpPr>
        <p:spPr>
          <a:xfrm>
            <a:off x="5956436" y="5452648"/>
            <a:ext cx="475643" cy="307777"/>
          </a:xfrm>
          <a:prstGeom prst="rect">
            <a:avLst/>
          </a:prstGeom>
          <a:noFill/>
        </p:spPr>
        <p:txBody>
          <a:bodyPr wrap="none" rtlCol="0">
            <a:spAutoFit/>
          </a:bodyPr>
          <a:lstStyle/>
          <a:p>
            <a:r>
              <a:rPr lang="en-US" sz="1400" dirty="0" smtClean="0">
                <a:solidFill>
                  <a:schemeClr val="tx2">
                    <a:lumMod val="75000"/>
                  </a:schemeClr>
                </a:solidFill>
              </a:rPr>
              <a:t>Nov</a:t>
            </a:r>
            <a:endParaRPr lang="en-US" sz="1400" dirty="0">
              <a:solidFill>
                <a:schemeClr val="tx2">
                  <a:lumMod val="75000"/>
                </a:schemeClr>
              </a:solidFill>
            </a:endParaRPr>
          </a:p>
        </p:txBody>
      </p:sp>
      <p:sp>
        <p:nvSpPr>
          <p:cNvPr id="73" name="TextBox 72"/>
          <p:cNvSpPr txBox="1"/>
          <p:nvPr/>
        </p:nvSpPr>
        <p:spPr>
          <a:xfrm>
            <a:off x="5042036" y="5452648"/>
            <a:ext cx="439544" cy="307777"/>
          </a:xfrm>
          <a:prstGeom prst="rect">
            <a:avLst/>
          </a:prstGeom>
          <a:noFill/>
        </p:spPr>
        <p:txBody>
          <a:bodyPr wrap="none" rtlCol="0">
            <a:spAutoFit/>
          </a:bodyPr>
          <a:lstStyle/>
          <a:p>
            <a:r>
              <a:rPr lang="en-US" sz="1400" dirty="0" smtClean="0">
                <a:solidFill>
                  <a:schemeClr val="tx2">
                    <a:lumMod val="75000"/>
                  </a:schemeClr>
                </a:solidFill>
              </a:rPr>
              <a:t>Oct</a:t>
            </a:r>
            <a:endParaRPr lang="en-US" sz="1400" dirty="0">
              <a:solidFill>
                <a:schemeClr val="tx2">
                  <a:lumMod val="75000"/>
                </a:schemeClr>
              </a:solidFill>
            </a:endParaRPr>
          </a:p>
        </p:txBody>
      </p:sp>
      <p:cxnSp>
        <p:nvCxnSpPr>
          <p:cNvPr id="74" name="Straight Connector 73"/>
          <p:cNvCxnSpPr>
            <a:endCxn id="75" idx="0"/>
          </p:cNvCxnSpPr>
          <p:nvPr/>
        </p:nvCxnSpPr>
        <p:spPr>
          <a:xfrm rot="16200000" flipH="1">
            <a:off x="2024111" y="3123741"/>
            <a:ext cx="4648198" cy="961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4127636" y="5452648"/>
            <a:ext cx="450764" cy="307777"/>
          </a:xfrm>
          <a:prstGeom prst="rect">
            <a:avLst/>
          </a:prstGeom>
          <a:noFill/>
        </p:spPr>
        <p:txBody>
          <a:bodyPr wrap="square" rtlCol="0">
            <a:spAutoFit/>
          </a:bodyPr>
          <a:lstStyle/>
          <a:p>
            <a:r>
              <a:rPr lang="en-US" sz="1400" dirty="0" smtClean="0">
                <a:solidFill>
                  <a:schemeClr val="tx2">
                    <a:lumMod val="75000"/>
                  </a:schemeClr>
                </a:solidFill>
              </a:rPr>
              <a:t>Sep</a:t>
            </a:r>
            <a:endParaRPr lang="en-US" sz="1400" dirty="0">
              <a:solidFill>
                <a:schemeClr val="tx2">
                  <a:lumMod val="75000"/>
                </a:schemeClr>
              </a:solidFill>
            </a:endParaRPr>
          </a:p>
        </p:txBody>
      </p:sp>
      <p:cxnSp>
        <p:nvCxnSpPr>
          <p:cNvPr id="76" name="Straight Connector 75"/>
          <p:cNvCxnSpPr>
            <a:endCxn id="77" idx="0"/>
          </p:cNvCxnSpPr>
          <p:nvPr/>
        </p:nvCxnSpPr>
        <p:spPr>
          <a:xfrm rot="16200000" flipH="1">
            <a:off x="1114117" y="3119330"/>
            <a:ext cx="4648200" cy="1843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3213236" y="5452648"/>
            <a:ext cx="468398" cy="307777"/>
          </a:xfrm>
          <a:prstGeom prst="rect">
            <a:avLst/>
          </a:prstGeom>
          <a:noFill/>
        </p:spPr>
        <p:txBody>
          <a:bodyPr wrap="none" rtlCol="0">
            <a:spAutoFit/>
          </a:bodyPr>
          <a:lstStyle/>
          <a:p>
            <a:r>
              <a:rPr lang="en-US" sz="1400" dirty="0" smtClean="0">
                <a:solidFill>
                  <a:schemeClr val="tx2">
                    <a:lumMod val="75000"/>
                  </a:schemeClr>
                </a:solidFill>
              </a:rPr>
              <a:t>Aug</a:t>
            </a:r>
            <a:endParaRPr lang="en-US" sz="1400" dirty="0">
              <a:solidFill>
                <a:schemeClr val="tx2">
                  <a:lumMod val="75000"/>
                </a:schemeClr>
              </a:solidFill>
            </a:endParaRPr>
          </a:p>
        </p:txBody>
      </p:sp>
      <p:cxnSp>
        <p:nvCxnSpPr>
          <p:cNvPr id="78" name="Straight Connector 77"/>
          <p:cNvCxnSpPr/>
          <p:nvPr/>
        </p:nvCxnSpPr>
        <p:spPr>
          <a:xfrm rot="5400000">
            <a:off x="190500" y="3128548"/>
            <a:ext cx="4648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146436" y="5452648"/>
            <a:ext cx="460382" cy="307777"/>
          </a:xfrm>
          <a:prstGeom prst="rect">
            <a:avLst/>
          </a:prstGeom>
          <a:noFill/>
        </p:spPr>
        <p:txBody>
          <a:bodyPr wrap="none" rtlCol="0">
            <a:spAutoFit/>
          </a:bodyPr>
          <a:lstStyle/>
          <a:p>
            <a:r>
              <a:rPr lang="en-US" sz="1400" dirty="0" smtClean="0">
                <a:solidFill>
                  <a:schemeClr val="tx2">
                    <a:lumMod val="75000"/>
                  </a:schemeClr>
                </a:solidFill>
              </a:rPr>
              <a:t>July</a:t>
            </a:r>
            <a:endParaRPr lang="en-US" sz="1400" dirty="0">
              <a:solidFill>
                <a:schemeClr val="tx2">
                  <a:lumMod val="75000"/>
                </a:schemeClr>
              </a:solidFill>
            </a:endParaRPr>
          </a:p>
        </p:txBody>
      </p:sp>
      <p:cxnSp>
        <p:nvCxnSpPr>
          <p:cNvPr id="83" name="Straight Connector 82"/>
          <p:cNvCxnSpPr/>
          <p:nvPr/>
        </p:nvCxnSpPr>
        <p:spPr>
          <a:xfrm rot="5400000">
            <a:off x="-723900" y="3128548"/>
            <a:ext cx="4648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1232036" y="5452648"/>
            <a:ext cx="431528" cy="307777"/>
          </a:xfrm>
          <a:prstGeom prst="rect">
            <a:avLst/>
          </a:prstGeom>
          <a:noFill/>
        </p:spPr>
        <p:txBody>
          <a:bodyPr wrap="none" rtlCol="0">
            <a:spAutoFit/>
          </a:bodyPr>
          <a:lstStyle/>
          <a:p>
            <a:r>
              <a:rPr lang="en-US" sz="1400" dirty="0" smtClean="0">
                <a:solidFill>
                  <a:schemeClr val="tx2">
                    <a:lumMod val="75000"/>
                  </a:schemeClr>
                </a:solidFill>
              </a:rPr>
              <a:t>Jun</a:t>
            </a:r>
            <a:endParaRPr lang="en-US" sz="1400" dirty="0">
              <a:solidFill>
                <a:schemeClr val="tx2">
                  <a:lumMod val="75000"/>
                </a:schemeClr>
              </a:solidFill>
            </a:endParaRPr>
          </a:p>
        </p:txBody>
      </p:sp>
      <p:sp>
        <p:nvSpPr>
          <p:cNvPr id="87" name="Rectangle 86"/>
          <p:cNvSpPr/>
          <p:nvPr/>
        </p:nvSpPr>
        <p:spPr>
          <a:xfrm>
            <a:off x="4343400" y="4157246"/>
            <a:ext cx="914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8" name="Rectangle 87"/>
          <p:cNvSpPr/>
          <p:nvPr/>
        </p:nvSpPr>
        <p:spPr>
          <a:xfrm>
            <a:off x="5257800" y="4157246"/>
            <a:ext cx="4572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1" name="Rectangle 90"/>
          <p:cNvSpPr/>
          <p:nvPr/>
        </p:nvSpPr>
        <p:spPr>
          <a:xfrm>
            <a:off x="5715000" y="4157246"/>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2" name="Rectangle 91"/>
          <p:cNvSpPr/>
          <p:nvPr/>
        </p:nvSpPr>
        <p:spPr>
          <a:xfrm>
            <a:off x="3886200" y="4157246"/>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94" name="Rectangle 93"/>
          <p:cNvSpPr/>
          <p:nvPr/>
        </p:nvSpPr>
        <p:spPr>
          <a:xfrm>
            <a:off x="3657600" y="3700046"/>
            <a:ext cx="6858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5" name="Rectangle 94"/>
          <p:cNvSpPr/>
          <p:nvPr/>
        </p:nvSpPr>
        <p:spPr>
          <a:xfrm>
            <a:off x="4343400" y="3700046"/>
            <a:ext cx="4572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6" name="Rectangle 95"/>
          <p:cNvSpPr/>
          <p:nvPr/>
        </p:nvSpPr>
        <p:spPr>
          <a:xfrm>
            <a:off x="4800600" y="3700046"/>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97" name="Rectangle 96"/>
          <p:cNvSpPr/>
          <p:nvPr/>
        </p:nvSpPr>
        <p:spPr>
          <a:xfrm>
            <a:off x="3429000" y="3700046"/>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98" name="Rectangle 97"/>
          <p:cNvSpPr/>
          <p:nvPr/>
        </p:nvSpPr>
        <p:spPr>
          <a:xfrm>
            <a:off x="5257800" y="37000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12" name="Rectangle 111"/>
          <p:cNvSpPr/>
          <p:nvPr/>
        </p:nvSpPr>
        <p:spPr>
          <a:xfrm>
            <a:off x="3200400" y="3242846"/>
            <a:ext cx="6858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3" name="Rectangle 112"/>
          <p:cNvSpPr/>
          <p:nvPr/>
        </p:nvSpPr>
        <p:spPr>
          <a:xfrm>
            <a:off x="3886200" y="3242846"/>
            <a:ext cx="2286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4" name="Rectangle 113"/>
          <p:cNvSpPr/>
          <p:nvPr/>
        </p:nvSpPr>
        <p:spPr>
          <a:xfrm>
            <a:off x="4114800" y="3242846"/>
            <a:ext cx="2286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5" name="Rectangle 114"/>
          <p:cNvSpPr/>
          <p:nvPr/>
        </p:nvSpPr>
        <p:spPr>
          <a:xfrm>
            <a:off x="2971800" y="3242846"/>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117" name="Rectangle 116"/>
          <p:cNvSpPr/>
          <p:nvPr/>
        </p:nvSpPr>
        <p:spPr>
          <a:xfrm>
            <a:off x="2971800" y="2785646"/>
            <a:ext cx="2286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5" name="Rectangle 124"/>
          <p:cNvSpPr/>
          <p:nvPr/>
        </p:nvSpPr>
        <p:spPr>
          <a:xfrm>
            <a:off x="3200400" y="2785646"/>
            <a:ext cx="2286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6" name="Rectangle 125"/>
          <p:cNvSpPr/>
          <p:nvPr/>
        </p:nvSpPr>
        <p:spPr>
          <a:xfrm>
            <a:off x="2514600" y="2785646"/>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sp>
        <p:nvSpPr>
          <p:cNvPr id="127" name="Rectangle 126"/>
          <p:cNvSpPr/>
          <p:nvPr/>
        </p:nvSpPr>
        <p:spPr>
          <a:xfrm>
            <a:off x="3429000" y="2785646"/>
            <a:ext cx="457200" cy="228598"/>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35" name="Rectangle 134"/>
          <p:cNvSpPr/>
          <p:nvPr/>
        </p:nvSpPr>
        <p:spPr>
          <a:xfrm>
            <a:off x="2667000" y="2252248"/>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7" name="Rectangle 136"/>
          <p:cNvSpPr/>
          <p:nvPr/>
        </p:nvSpPr>
        <p:spPr>
          <a:xfrm>
            <a:off x="2819400" y="2252248"/>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9" name="Rectangle 138"/>
          <p:cNvSpPr/>
          <p:nvPr/>
        </p:nvSpPr>
        <p:spPr>
          <a:xfrm>
            <a:off x="2971800" y="2252248"/>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cxnSp>
        <p:nvCxnSpPr>
          <p:cNvPr id="152" name="Straight Connector 151"/>
          <p:cNvCxnSpPr/>
          <p:nvPr/>
        </p:nvCxnSpPr>
        <p:spPr>
          <a:xfrm rot="5400000">
            <a:off x="-266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647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5400000">
            <a:off x="15621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5400000">
            <a:off x="24765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5400000">
            <a:off x="33909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343400" y="3166648"/>
            <a:ext cx="45720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5400000">
            <a:off x="5219700" y="3128548"/>
            <a:ext cx="4648200" cy="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381000" y="2557048"/>
            <a:ext cx="8305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2" name="TextBox 181"/>
          <p:cNvSpPr txBox="1"/>
          <p:nvPr/>
        </p:nvSpPr>
        <p:spPr>
          <a:xfrm>
            <a:off x="381000" y="1642646"/>
            <a:ext cx="738023" cy="523220"/>
          </a:xfrm>
          <a:prstGeom prst="rect">
            <a:avLst/>
          </a:prstGeom>
          <a:noFill/>
        </p:spPr>
        <p:txBody>
          <a:bodyPr wrap="none" rtlCol="0">
            <a:spAutoFit/>
          </a:bodyPr>
          <a:lstStyle/>
          <a:p>
            <a:pPr algn="ctr"/>
            <a:r>
              <a:rPr lang="en-US" sz="1400" dirty="0" smtClean="0"/>
              <a:t>Zonal </a:t>
            </a:r>
          </a:p>
          <a:p>
            <a:pPr algn="ctr"/>
            <a:r>
              <a:rPr lang="en-US" sz="1400" dirty="0" smtClean="0"/>
              <a:t>Process</a:t>
            </a:r>
            <a:endParaRPr lang="en-US" sz="1400" dirty="0"/>
          </a:p>
        </p:txBody>
      </p:sp>
      <p:sp>
        <p:nvSpPr>
          <p:cNvPr id="183" name="TextBox 182"/>
          <p:cNvSpPr txBox="1"/>
          <p:nvPr/>
        </p:nvSpPr>
        <p:spPr>
          <a:xfrm>
            <a:off x="304800" y="3319046"/>
            <a:ext cx="945708" cy="738664"/>
          </a:xfrm>
          <a:prstGeom prst="rect">
            <a:avLst/>
          </a:prstGeom>
          <a:noFill/>
        </p:spPr>
        <p:txBody>
          <a:bodyPr wrap="none" rtlCol="0">
            <a:spAutoFit/>
          </a:bodyPr>
          <a:lstStyle/>
          <a:p>
            <a:pPr algn="ctr"/>
            <a:r>
              <a:rPr lang="en-US" sz="1400" dirty="0" smtClean="0"/>
              <a:t>Transition </a:t>
            </a:r>
          </a:p>
          <a:p>
            <a:pPr algn="ctr"/>
            <a:r>
              <a:rPr lang="en-US" sz="1400" dirty="0" smtClean="0"/>
              <a:t>Process</a:t>
            </a:r>
          </a:p>
          <a:p>
            <a:endParaRPr lang="en-US" sz="1400" dirty="0">
              <a:solidFill>
                <a:schemeClr val="tx2">
                  <a:lumMod val="75000"/>
                </a:schemeClr>
              </a:solidFill>
            </a:endParaRPr>
          </a:p>
        </p:txBody>
      </p:sp>
      <p:sp>
        <p:nvSpPr>
          <p:cNvPr id="184" name="Rectangle 183"/>
          <p:cNvSpPr/>
          <p:nvPr/>
        </p:nvSpPr>
        <p:spPr>
          <a:xfrm>
            <a:off x="2590800" y="5833646"/>
            <a:ext cx="14478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Initial Validation (ERCOT)</a:t>
            </a:r>
            <a:endParaRPr lang="en-US" sz="1200" dirty="0"/>
          </a:p>
        </p:txBody>
      </p:sp>
      <p:sp>
        <p:nvSpPr>
          <p:cNvPr id="185" name="Rectangle 184"/>
          <p:cNvSpPr/>
          <p:nvPr/>
        </p:nvSpPr>
        <p:spPr>
          <a:xfrm>
            <a:off x="4191000" y="5833646"/>
            <a:ext cx="1447800" cy="609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Market Validation (Market Participants)</a:t>
            </a:r>
            <a:endParaRPr lang="en-US" sz="1200" dirty="0"/>
          </a:p>
        </p:txBody>
      </p:sp>
      <p:sp>
        <p:nvSpPr>
          <p:cNvPr id="186" name="Rectangle 185"/>
          <p:cNvSpPr/>
          <p:nvPr/>
        </p:nvSpPr>
        <p:spPr>
          <a:xfrm>
            <a:off x="5715000" y="5833646"/>
            <a:ext cx="1447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Final Validation (ERCOT)</a:t>
            </a:r>
            <a:endParaRPr lang="en-US" sz="1200" dirty="0"/>
          </a:p>
        </p:txBody>
      </p:sp>
      <p:sp>
        <p:nvSpPr>
          <p:cNvPr id="187" name="Rectangle 186"/>
          <p:cNvSpPr/>
          <p:nvPr/>
        </p:nvSpPr>
        <p:spPr>
          <a:xfrm>
            <a:off x="990600" y="5833646"/>
            <a:ext cx="15240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NOMCR Processing </a:t>
            </a:r>
          </a:p>
        </p:txBody>
      </p:sp>
      <p:sp>
        <p:nvSpPr>
          <p:cNvPr id="188" name="Rectangle 187"/>
          <p:cNvSpPr/>
          <p:nvPr/>
        </p:nvSpPr>
        <p:spPr>
          <a:xfrm>
            <a:off x="7239000" y="5833646"/>
            <a:ext cx="1447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Cases Used in Production</a:t>
            </a:r>
            <a:endParaRPr lang="en-US" sz="1200" dirty="0">
              <a:solidFill>
                <a:schemeClr val="tx2">
                  <a:lumMod val="75000"/>
                </a:schemeClr>
              </a:solidFill>
            </a:endParaRPr>
          </a:p>
        </p:txBody>
      </p:sp>
      <p:cxnSp>
        <p:nvCxnSpPr>
          <p:cNvPr id="192" name="Straight Connector 191"/>
          <p:cNvCxnSpPr/>
          <p:nvPr/>
        </p:nvCxnSpPr>
        <p:spPr>
          <a:xfrm rot="5400000">
            <a:off x="2400300" y="2899946"/>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rot="5400000">
            <a:off x="2857500" y="3357146"/>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a:off x="3314700" y="3814346"/>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5400000">
            <a:off x="3771900" y="4271546"/>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rot="5400000">
            <a:off x="4229100" y="4804948"/>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rot="5400000">
            <a:off x="609600" y="6138446"/>
            <a:ext cx="609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8" name="TextBox 197"/>
          <p:cNvSpPr txBox="1"/>
          <p:nvPr/>
        </p:nvSpPr>
        <p:spPr>
          <a:xfrm>
            <a:off x="457200" y="6443246"/>
            <a:ext cx="832279" cy="338554"/>
          </a:xfrm>
          <a:prstGeom prst="rect">
            <a:avLst/>
          </a:prstGeom>
          <a:noFill/>
        </p:spPr>
        <p:txBody>
          <a:bodyPr wrap="none" rtlCol="0">
            <a:spAutoFit/>
          </a:bodyPr>
          <a:lstStyle/>
          <a:p>
            <a:pPr algn="ctr"/>
            <a:r>
              <a:rPr lang="en-US" sz="800" dirty="0" smtClean="0">
                <a:solidFill>
                  <a:srgbClr val="FF0000"/>
                </a:solidFill>
              </a:rPr>
              <a:t>Deadline for </a:t>
            </a:r>
          </a:p>
          <a:p>
            <a:pPr algn="ctr"/>
            <a:r>
              <a:rPr lang="en-US" sz="800" dirty="0" smtClean="0">
                <a:solidFill>
                  <a:srgbClr val="FF0000"/>
                </a:solidFill>
              </a:rPr>
              <a:t>Model Changes</a:t>
            </a:r>
            <a:endParaRPr lang="en-US" sz="800" dirty="0">
              <a:solidFill>
                <a:srgbClr val="FF0000"/>
              </a:solidFill>
            </a:endParaRPr>
          </a:p>
        </p:txBody>
      </p:sp>
      <p:sp>
        <p:nvSpPr>
          <p:cNvPr id="217" name="TextBox 216"/>
          <p:cNvSpPr txBox="1"/>
          <p:nvPr/>
        </p:nvSpPr>
        <p:spPr>
          <a:xfrm rot="16200000">
            <a:off x="6448849" y="3347197"/>
            <a:ext cx="1095301" cy="276999"/>
          </a:xfrm>
          <a:prstGeom prst="rect">
            <a:avLst/>
          </a:prstGeom>
          <a:noFill/>
        </p:spPr>
        <p:txBody>
          <a:bodyPr wrap="none" rtlCol="0">
            <a:spAutoFit/>
          </a:bodyPr>
          <a:lstStyle/>
          <a:p>
            <a:pPr algn="ctr"/>
            <a:r>
              <a:rPr lang="en-US" sz="1200" dirty="0" smtClean="0">
                <a:solidFill>
                  <a:srgbClr val="FF0000"/>
                </a:solidFill>
              </a:rPr>
              <a:t>Nodal Go-Live </a:t>
            </a:r>
            <a:endParaRPr lang="en-US" sz="1200" dirty="0">
              <a:solidFill>
                <a:srgbClr val="FF0000"/>
              </a:solidFill>
            </a:endParaRPr>
          </a:p>
        </p:txBody>
      </p:sp>
      <p:sp>
        <p:nvSpPr>
          <p:cNvPr id="219" name="TextBox 218"/>
          <p:cNvSpPr txBox="1"/>
          <p:nvPr/>
        </p:nvSpPr>
        <p:spPr>
          <a:xfrm>
            <a:off x="4297176" y="3014246"/>
            <a:ext cx="1011815" cy="261610"/>
          </a:xfrm>
          <a:prstGeom prst="rect">
            <a:avLst/>
          </a:prstGeom>
          <a:noFill/>
        </p:spPr>
        <p:txBody>
          <a:bodyPr wrap="none" rtlCol="0">
            <a:spAutoFit/>
          </a:bodyPr>
          <a:lstStyle/>
          <a:p>
            <a:pPr algn="ctr"/>
            <a:r>
              <a:rPr lang="en-US" sz="1100" dirty="0" smtClean="0">
                <a:solidFill>
                  <a:srgbClr val="FF0000"/>
                </a:solidFill>
              </a:rPr>
              <a:t>168-hr Testing</a:t>
            </a:r>
            <a:endParaRPr lang="en-US" sz="1100" dirty="0">
              <a:solidFill>
                <a:srgbClr val="FF0000"/>
              </a:solidFill>
            </a:endParaRPr>
          </a:p>
        </p:txBody>
      </p:sp>
      <p:sp>
        <p:nvSpPr>
          <p:cNvPr id="99" name="Rectangle 98"/>
          <p:cNvSpPr/>
          <p:nvPr/>
        </p:nvSpPr>
        <p:spPr>
          <a:xfrm>
            <a:off x="228600" y="4690646"/>
            <a:ext cx="1028166" cy="738664"/>
          </a:xfrm>
          <a:prstGeom prst="rect">
            <a:avLst/>
          </a:prstGeom>
        </p:spPr>
        <p:txBody>
          <a:bodyPr wrap="none">
            <a:spAutoFit/>
          </a:bodyPr>
          <a:lstStyle/>
          <a:p>
            <a:pPr algn="ctr"/>
            <a:r>
              <a:rPr lang="en-US" sz="1400" dirty="0" smtClean="0"/>
              <a:t>Nodal </a:t>
            </a:r>
          </a:p>
          <a:p>
            <a:pPr algn="ctr"/>
            <a:r>
              <a:rPr lang="en-US" sz="1400" dirty="0" smtClean="0"/>
              <a:t>Production </a:t>
            </a:r>
          </a:p>
          <a:p>
            <a:pPr algn="ctr"/>
            <a:r>
              <a:rPr lang="en-US" sz="1400" dirty="0" smtClean="0"/>
              <a:t>Process</a:t>
            </a:r>
          </a:p>
        </p:txBody>
      </p:sp>
      <p:cxnSp>
        <p:nvCxnSpPr>
          <p:cNvPr id="101" name="Straight Connector 100"/>
          <p:cNvCxnSpPr/>
          <p:nvPr/>
        </p:nvCxnSpPr>
        <p:spPr>
          <a:xfrm>
            <a:off x="304800" y="4538246"/>
            <a:ext cx="82296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a:off x="5715000" y="5071648"/>
            <a:ext cx="914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6" name="Rectangle 105"/>
          <p:cNvSpPr/>
          <p:nvPr/>
        </p:nvSpPr>
        <p:spPr>
          <a:xfrm>
            <a:off x="6629400" y="5071648"/>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7" name="Rectangle 106"/>
          <p:cNvSpPr/>
          <p:nvPr/>
        </p:nvSpPr>
        <p:spPr>
          <a:xfrm>
            <a:off x="7543800" y="5071648"/>
            <a:ext cx="4572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8" name="Rectangle 107"/>
          <p:cNvSpPr/>
          <p:nvPr/>
        </p:nvSpPr>
        <p:spPr>
          <a:xfrm>
            <a:off x="5257800" y="5071648"/>
            <a:ext cx="457200" cy="228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2">
                  <a:lumMod val="75000"/>
                </a:schemeClr>
              </a:solidFill>
            </a:endParaRPr>
          </a:p>
        </p:txBody>
      </p:sp>
      <p:cxnSp>
        <p:nvCxnSpPr>
          <p:cNvPr id="110" name="Straight Connector 109"/>
          <p:cNvCxnSpPr/>
          <p:nvPr/>
        </p:nvCxnSpPr>
        <p:spPr>
          <a:xfrm rot="5400000">
            <a:off x="5143500" y="5185948"/>
            <a:ext cx="228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2209800" y="1871248"/>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3" name="Rectangle 172"/>
          <p:cNvSpPr/>
          <p:nvPr/>
        </p:nvSpPr>
        <p:spPr>
          <a:xfrm>
            <a:off x="2362200" y="1871248"/>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4" name="Rectangle 173"/>
          <p:cNvSpPr/>
          <p:nvPr/>
        </p:nvSpPr>
        <p:spPr>
          <a:xfrm>
            <a:off x="2514600" y="1871248"/>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75" name="Rectangle 174"/>
          <p:cNvSpPr/>
          <p:nvPr/>
        </p:nvSpPr>
        <p:spPr>
          <a:xfrm>
            <a:off x="1752600" y="1490248"/>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6" name="Rectangle 175"/>
          <p:cNvSpPr/>
          <p:nvPr/>
        </p:nvSpPr>
        <p:spPr>
          <a:xfrm>
            <a:off x="1905000" y="1490248"/>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7" name="Rectangle 176"/>
          <p:cNvSpPr/>
          <p:nvPr/>
        </p:nvSpPr>
        <p:spPr>
          <a:xfrm>
            <a:off x="2057400" y="1490248"/>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90" name="Rectangle 189"/>
          <p:cNvSpPr/>
          <p:nvPr/>
        </p:nvSpPr>
        <p:spPr>
          <a:xfrm>
            <a:off x="5486400" y="37000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99" name="Rectangle 198"/>
          <p:cNvSpPr/>
          <p:nvPr/>
        </p:nvSpPr>
        <p:spPr>
          <a:xfrm>
            <a:off x="5715000" y="37000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0" name="Rectangle 199"/>
          <p:cNvSpPr/>
          <p:nvPr/>
        </p:nvSpPr>
        <p:spPr>
          <a:xfrm>
            <a:off x="5943600" y="37000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1" name="Rectangle 200"/>
          <p:cNvSpPr/>
          <p:nvPr/>
        </p:nvSpPr>
        <p:spPr>
          <a:xfrm>
            <a:off x="4343400" y="32428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2" name="Rectangle 201"/>
          <p:cNvSpPr/>
          <p:nvPr/>
        </p:nvSpPr>
        <p:spPr>
          <a:xfrm>
            <a:off x="4572000" y="32428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6" name="Rectangle 205"/>
          <p:cNvSpPr/>
          <p:nvPr/>
        </p:nvSpPr>
        <p:spPr>
          <a:xfrm>
            <a:off x="4800600" y="32428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7" name="Rectangle 206"/>
          <p:cNvSpPr/>
          <p:nvPr/>
        </p:nvSpPr>
        <p:spPr>
          <a:xfrm>
            <a:off x="6172200" y="41572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8" name="Rectangle 207"/>
          <p:cNvSpPr/>
          <p:nvPr/>
        </p:nvSpPr>
        <p:spPr>
          <a:xfrm>
            <a:off x="6400800" y="41572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09" name="Rectangle 208"/>
          <p:cNvSpPr/>
          <p:nvPr/>
        </p:nvSpPr>
        <p:spPr>
          <a:xfrm>
            <a:off x="6629400" y="4157244"/>
            <a:ext cx="304800" cy="228602"/>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0" name="Rectangle 209"/>
          <p:cNvSpPr/>
          <p:nvPr/>
        </p:nvSpPr>
        <p:spPr>
          <a:xfrm>
            <a:off x="6934200" y="4690646"/>
            <a:ext cx="609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4" name="Rectangle 213"/>
          <p:cNvSpPr/>
          <p:nvPr/>
        </p:nvSpPr>
        <p:spPr>
          <a:xfrm>
            <a:off x="7543800" y="4690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5" name="Rectangle 214"/>
          <p:cNvSpPr/>
          <p:nvPr/>
        </p:nvSpPr>
        <p:spPr>
          <a:xfrm>
            <a:off x="80010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6" name="Rectangle 215"/>
          <p:cNvSpPr/>
          <p:nvPr/>
        </p:nvSpPr>
        <p:spPr>
          <a:xfrm>
            <a:off x="82296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18" name="Rectangle 217"/>
          <p:cNvSpPr/>
          <p:nvPr/>
        </p:nvSpPr>
        <p:spPr>
          <a:xfrm>
            <a:off x="84582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0" name="Rectangle 219"/>
          <p:cNvSpPr/>
          <p:nvPr/>
        </p:nvSpPr>
        <p:spPr>
          <a:xfrm>
            <a:off x="5029200" y="3242844"/>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2" name="Rectangle 221"/>
          <p:cNvSpPr/>
          <p:nvPr/>
        </p:nvSpPr>
        <p:spPr>
          <a:xfrm>
            <a:off x="7772400" y="4690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3" name="Rectangle 222"/>
          <p:cNvSpPr/>
          <p:nvPr/>
        </p:nvSpPr>
        <p:spPr>
          <a:xfrm>
            <a:off x="8686800" y="5071646"/>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225" name="Rectangle 224"/>
          <p:cNvSpPr/>
          <p:nvPr/>
        </p:nvSpPr>
        <p:spPr>
          <a:xfrm>
            <a:off x="3886200" y="2785644"/>
            <a:ext cx="4572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cxnSp>
        <p:nvCxnSpPr>
          <p:cNvPr id="226" name="Straight Connector 225"/>
          <p:cNvCxnSpPr/>
          <p:nvPr/>
        </p:nvCxnSpPr>
        <p:spPr>
          <a:xfrm rot="5400000">
            <a:off x="3810000" y="6138446"/>
            <a:ext cx="609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227" name="TextBox 226"/>
          <p:cNvSpPr txBox="1"/>
          <p:nvPr/>
        </p:nvSpPr>
        <p:spPr>
          <a:xfrm>
            <a:off x="3903718" y="6519446"/>
            <a:ext cx="492443" cy="338554"/>
          </a:xfrm>
          <a:prstGeom prst="rect">
            <a:avLst/>
          </a:prstGeom>
          <a:noFill/>
        </p:spPr>
        <p:txBody>
          <a:bodyPr wrap="none" rtlCol="0">
            <a:spAutoFit/>
          </a:bodyPr>
          <a:lstStyle/>
          <a:p>
            <a:pPr algn="ctr"/>
            <a:r>
              <a:rPr lang="en-US" sz="800" dirty="0" smtClean="0">
                <a:solidFill>
                  <a:schemeClr val="accent6">
                    <a:lumMod val="75000"/>
                  </a:schemeClr>
                </a:solidFill>
              </a:rPr>
              <a:t>Public</a:t>
            </a:r>
          </a:p>
          <a:p>
            <a:pPr algn="ctr"/>
            <a:r>
              <a:rPr lang="en-US" sz="800" dirty="0" smtClean="0">
                <a:solidFill>
                  <a:schemeClr val="accent6">
                    <a:lumMod val="75000"/>
                  </a:schemeClr>
                </a:solidFill>
              </a:rPr>
              <a:t>Posting</a:t>
            </a:r>
            <a:endParaRPr lang="en-US" sz="800" dirty="0">
              <a:solidFill>
                <a:schemeClr val="accent6">
                  <a:lumMod val="75000"/>
                </a:schemeClr>
              </a:solidFill>
            </a:endParaRPr>
          </a:p>
        </p:txBody>
      </p:sp>
      <p:cxnSp>
        <p:nvCxnSpPr>
          <p:cNvPr id="234" name="Straight Connector 233"/>
          <p:cNvCxnSpPr/>
          <p:nvPr/>
        </p:nvCxnSpPr>
        <p:spPr>
          <a:xfrm rot="5400000">
            <a:off x="3086100" y="28999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5400000">
            <a:off x="3771900" y="33571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4229100" y="38143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5143500" y="42715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5400000">
            <a:off x="5600700" y="48049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6515100" y="5185946"/>
            <a:ext cx="2286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111" name="Text Box 38"/>
          <p:cNvSpPr txBox="1">
            <a:spLocks noChangeArrowheads="1"/>
          </p:cNvSpPr>
          <p:nvPr/>
        </p:nvSpPr>
        <p:spPr bwMode="auto">
          <a:xfrm>
            <a:off x="1447800" y="0"/>
            <a:ext cx="6767040" cy="461665"/>
          </a:xfrm>
          <a:prstGeom prst="rect">
            <a:avLst/>
          </a:prstGeom>
          <a:noFill/>
          <a:ln w="9525">
            <a:noFill/>
            <a:miter lim="800000"/>
            <a:headEnd/>
            <a:tailEnd/>
          </a:ln>
        </p:spPr>
        <p:txBody>
          <a:bodyPr wrap="square">
            <a:spAutoFit/>
          </a:bodyPr>
          <a:lstStyle/>
          <a:p>
            <a:pPr algn="ctr"/>
            <a:r>
              <a:rPr lang="en-US" sz="2400" b="1" dirty="0" smtClean="0"/>
              <a:t>Transition Plan</a:t>
            </a:r>
            <a:endParaRPr lang="en-US" sz="2400" b="1" dirty="0"/>
          </a:p>
        </p:txBody>
      </p:sp>
      <p:sp>
        <p:nvSpPr>
          <p:cNvPr id="116" name="Rectangle 115"/>
          <p:cNvSpPr/>
          <p:nvPr/>
        </p:nvSpPr>
        <p:spPr>
          <a:xfrm>
            <a:off x="1524000" y="11430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8" name="Rectangle 117"/>
          <p:cNvSpPr/>
          <p:nvPr/>
        </p:nvSpPr>
        <p:spPr>
          <a:xfrm>
            <a:off x="1676400" y="11430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19" name="Rectangle 118"/>
          <p:cNvSpPr/>
          <p:nvPr/>
        </p:nvSpPr>
        <p:spPr>
          <a:xfrm>
            <a:off x="1828800" y="1143000"/>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
        <p:nvSpPr>
          <p:cNvPr id="120" name="Rectangle 119"/>
          <p:cNvSpPr/>
          <p:nvPr/>
        </p:nvSpPr>
        <p:spPr>
          <a:xfrm>
            <a:off x="1295400" y="838200"/>
            <a:ext cx="152400" cy="228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1" name="Rectangle 120"/>
          <p:cNvSpPr/>
          <p:nvPr/>
        </p:nvSpPr>
        <p:spPr>
          <a:xfrm>
            <a:off x="1447800" y="838200"/>
            <a:ext cx="152400" cy="228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2" name="Rectangle 121"/>
          <p:cNvSpPr/>
          <p:nvPr/>
        </p:nvSpPr>
        <p:spPr>
          <a:xfrm>
            <a:off x="1600200" y="838200"/>
            <a:ext cx="228600" cy="228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cstate="print"/>
          <a:srcRect/>
          <a:stretch>
            <a:fillRect/>
          </a:stretch>
        </p:blipFill>
        <p:spPr bwMode="auto">
          <a:xfrm>
            <a:off x="304800" y="457200"/>
            <a:ext cx="8382000" cy="6126188"/>
          </a:xfrm>
          <a:prstGeom prst="rect">
            <a:avLst/>
          </a:prstGeom>
          <a:noFill/>
          <a:ln w="9525">
            <a:noFill/>
            <a:miter lim="800000"/>
            <a:headEnd/>
            <a:tailEnd/>
          </a:ln>
          <a:effectLst/>
        </p:spPr>
      </p:pic>
      <p:sp>
        <p:nvSpPr>
          <p:cNvPr id="4" name="Text Box 38"/>
          <p:cNvSpPr txBox="1">
            <a:spLocks noChangeArrowheads="1"/>
          </p:cNvSpPr>
          <p:nvPr/>
        </p:nvSpPr>
        <p:spPr bwMode="auto">
          <a:xfrm>
            <a:off x="1447800" y="0"/>
            <a:ext cx="6767040" cy="461665"/>
          </a:xfrm>
          <a:prstGeom prst="rect">
            <a:avLst/>
          </a:prstGeom>
          <a:noFill/>
          <a:ln w="9525">
            <a:noFill/>
            <a:miter lim="800000"/>
            <a:headEnd/>
            <a:tailEnd/>
          </a:ln>
        </p:spPr>
        <p:txBody>
          <a:bodyPr wrap="square">
            <a:spAutoFit/>
          </a:bodyPr>
          <a:lstStyle/>
          <a:p>
            <a:pPr algn="ctr"/>
            <a:r>
              <a:rPr lang="en-US" sz="2400" b="1" dirty="0" smtClean="0"/>
              <a:t>Transition Plan – Days of Notice Requirements</a:t>
            </a:r>
            <a:endParaRPr lang="en-US"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1400" b="1" dirty="0" smtClean="0"/>
              <a:t>Interim Updates during the Transition</a:t>
            </a:r>
          </a:p>
          <a:p>
            <a:pPr marL="0" indent="0">
              <a:buNone/>
            </a:pPr>
            <a:r>
              <a:rPr lang="en-US" sz="1400" dirty="0" smtClean="0"/>
              <a:t>Model change submissions that fall outside the Transition Period timeline will be subject to the Interim Update status as defined by the ERCOT Nodal Protocols</a:t>
            </a:r>
            <a:r>
              <a:rPr lang="en-US" sz="1400" dirty="0" smtClean="0"/>
              <a:t>.</a:t>
            </a:r>
            <a:r>
              <a:rPr lang="en-US" sz="1400" dirty="0" smtClean="0"/>
              <a:t>  Per protocols Interim Updates are included in the model at the discretion of ERCOT and are reported to the PUCT and IMM.  Given that section 3.10 of Nodal Protocols will not be activated until 9/1/2010, the Interim Update reports during the Transition Period will be distributed to the ERCOT Board of Directors for Review.  The table below outlines the schedule and effective dates for the Interim Update Report.</a:t>
            </a:r>
          </a:p>
          <a:p>
            <a:endParaRPr lang="en-US" dirty="0"/>
          </a:p>
        </p:txBody>
      </p:sp>
      <p:sp>
        <p:nvSpPr>
          <p:cNvPr id="4" name="Text Box 38"/>
          <p:cNvSpPr txBox="1">
            <a:spLocks noGrp="1" noChangeArrowheads="1"/>
          </p:cNvSpPr>
          <p:nvPr>
            <p:ph type="title"/>
          </p:nvPr>
        </p:nvSpPr>
        <p:spPr bwMode="auto">
          <a:xfrm>
            <a:off x="457200" y="615305"/>
            <a:ext cx="8229600" cy="461665"/>
          </a:xfrm>
          <a:prstGeom prst="rect">
            <a:avLst/>
          </a:prstGeom>
          <a:noFill/>
          <a:ln w="9525">
            <a:noFill/>
            <a:miter lim="800000"/>
            <a:headEnd/>
            <a:tailEnd/>
          </a:ln>
        </p:spPr>
        <p:txBody>
          <a:bodyPr wrap="square">
            <a:spAutoFit/>
          </a:bodyPr>
          <a:lstStyle/>
          <a:p>
            <a:pPr algn="ctr"/>
            <a:r>
              <a:rPr lang="en-US" sz="2400" b="1" dirty="0" smtClean="0"/>
              <a:t>Transition Plan – Interim Updates</a:t>
            </a:r>
            <a:endParaRPr lang="en-US" sz="2400" b="1" dirty="0"/>
          </a:p>
        </p:txBody>
      </p:sp>
      <p:pic>
        <p:nvPicPr>
          <p:cNvPr id="5" name="Picture 4"/>
          <p:cNvPicPr/>
          <p:nvPr/>
        </p:nvPicPr>
        <p:blipFill>
          <a:blip r:embed="rId2" cstate="print"/>
          <a:srcRect/>
          <a:stretch>
            <a:fillRect/>
          </a:stretch>
        </p:blipFill>
        <p:spPr bwMode="auto">
          <a:xfrm>
            <a:off x="2057400" y="3276600"/>
            <a:ext cx="51816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br>
              <a:rPr lang="en-US" dirty="0" smtClean="0"/>
            </a:br>
            <a:r>
              <a:rPr lang="en-US" sz="2200" i="1" dirty="0" smtClean="0"/>
              <a:t>Transitioning Into the Nodal Network Model data submission timelines</a:t>
            </a:r>
            <a:endParaRPr lang="en-US" sz="2200" i="1" dirty="0"/>
          </a:p>
        </p:txBody>
      </p:sp>
      <p:sp>
        <p:nvSpPr>
          <p:cNvPr id="3" name="Content Placeholder 2"/>
          <p:cNvSpPr>
            <a:spLocks noGrp="1"/>
          </p:cNvSpPr>
          <p:nvPr>
            <p:ph idx="1"/>
          </p:nvPr>
        </p:nvSpPr>
        <p:spPr/>
        <p:txBody>
          <a:bodyPr>
            <a:normAutofit lnSpcReduction="10000"/>
          </a:bodyPr>
          <a:lstStyle/>
          <a:p>
            <a:pPr>
              <a:buNone/>
            </a:pPr>
            <a:r>
              <a:rPr lang="en-US" dirty="0" smtClean="0"/>
              <a:t>Three Part Problem</a:t>
            </a:r>
          </a:p>
          <a:p>
            <a:pPr marL="971550" lvl="1" indent="-514350">
              <a:buFont typeface="+mj-lt"/>
              <a:buAutoNum type="arabicPeriod"/>
            </a:pPr>
            <a:r>
              <a:rPr lang="en-US" dirty="0" smtClean="0"/>
              <a:t>Single Entry Model</a:t>
            </a:r>
          </a:p>
          <a:p>
            <a:pPr marL="971550" lvl="1" indent="-514350">
              <a:buFont typeface="+mj-lt"/>
              <a:buAutoNum type="arabicPeriod"/>
            </a:pPr>
            <a:r>
              <a:rPr lang="en-US" dirty="0" smtClean="0"/>
              <a:t>Zonal </a:t>
            </a:r>
            <a:r>
              <a:rPr lang="en-US" dirty="0" err="1" smtClean="0"/>
              <a:t>vs</a:t>
            </a:r>
            <a:r>
              <a:rPr lang="en-US" dirty="0" smtClean="0"/>
              <a:t> Nodal Submission Deadlines</a:t>
            </a:r>
          </a:p>
          <a:p>
            <a:pPr marL="1371600" lvl="2" indent="-628650"/>
            <a:r>
              <a:rPr lang="en-US" dirty="0" smtClean="0"/>
              <a:t>Zonal timeline for Data Submissions</a:t>
            </a:r>
          </a:p>
          <a:p>
            <a:pPr marL="1371600" lvl="2" indent="-628650"/>
            <a:r>
              <a:rPr lang="en-US" dirty="0" smtClean="0"/>
              <a:t>Nodal timeline for Data Submissions</a:t>
            </a:r>
          </a:p>
          <a:p>
            <a:pPr marL="1371600" lvl="2" indent="-628650"/>
            <a:r>
              <a:rPr lang="en-US" dirty="0" smtClean="0"/>
              <a:t>Comparison of the Zonal and Nodal timeline differences</a:t>
            </a:r>
          </a:p>
          <a:p>
            <a:pPr marL="914400" lvl="1" indent="-514350">
              <a:buFont typeface="+mj-lt"/>
              <a:buAutoNum type="arabicPeriod"/>
            </a:pPr>
            <a:r>
              <a:rPr lang="en-US" dirty="0" smtClean="0"/>
              <a:t>Temporal Modeling in Nodal</a:t>
            </a:r>
          </a:p>
          <a:p>
            <a:pPr marL="914400" lvl="1" indent="-514350">
              <a:buFont typeface="+mj-lt"/>
              <a:buAutoNum type="arabicPeriod"/>
            </a:pPr>
            <a:endParaRPr lang="en-US" dirty="0" smtClean="0"/>
          </a:p>
          <a:p>
            <a:pPr marL="514350" indent="-514350">
              <a:buNone/>
            </a:pPr>
            <a:r>
              <a:rPr lang="en-US" dirty="0" smtClean="0"/>
              <a:t>Graduated Approach to the Nodal Timeline</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Text Box 38"/>
          <p:cNvSpPr txBox="1">
            <a:spLocks noChangeArrowheads="1"/>
          </p:cNvSpPr>
          <p:nvPr/>
        </p:nvSpPr>
        <p:spPr bwMode="auto">
          <a:xfrm>
            <a:off x="1833577" y="1828800"/>
            <a:ext cx="5092163" cy="3170099"/>
          </a:xfrm>
          <a:prstGeom prst="rect">
            <a:avLst/>
          </a:prstGeom>
          <a:noFill/>
          <a:ln w="9525">
            <a:noFill/>
            <a:miter lim="800000"/>
            <a:headEnd/>
            <a:tailEnd/>
          </a:ln>
        </p:spPr>
        <p:txBody>
          <a:bodyPr wrap="none">
            <a:spAutoFit/>
          </a:bodyPr>
          <a:lstStyle/>
          <a:p>
            <a:pPr algn="ctr"/>
            <a:r>
              <a:rPr lang="en-US" sz="4000" b="1" dirty="0" smtClean="0"/>
              <a:t>FACTOR #1</a:t>
            </a:r>
          </a:p>
          <a:p>
            <a:endParaRPr lang="en-US" sz="4000" b="1" dirty="0" smtClean="0"/>
          </a:p>
          <a:p>
            <a:r>
              <a:rPr lang="en-US" sz="2400" b="1" i="1" dirty="0" smtClean="0"/>
              <a:t>Zonal Network Model changes are</a:t>
            </a:r>
          </a:p>
          <a:p>
            <a:r>
              <a:rPr lang="en-US" sz="2400" b="1" i="1" dirty="0" smtClean="0"/>
              <a:t>made by entering the changes first </a:t>
            </a:r>
            <a:endParaRPr lang="en-US" sz="2400" b="1" i="1" dirty="0" smtClean="0"/>
          </a:p>
          <a:p>
            <a:r>
              <a:rPr lang="en-US" sz="2400" b="1" i="1" dirty="0" smtClean="0"/>
              <a:t>in the Nodal Network Model Database</a:t>
            </a:r>
          </a:p>
          <a:p>
            <a:endParaRPr lang="en-US" sz="2400" b="1" i="1" dirty="0" smtClean="0"/>
          </a:p>
          <a:p>
            <a:r>
              <a:rPr lang="en-US" sz="2400" b="1" i="1" dirty="0" smtClean="0"/>
              <a:t>This is the SEM process</a:t>
            </a:r>
            <a:endParaRPr lang="en-US" sz="2400"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04800" y="5257800"/>
            <a:ext cx="914400" cy="457200"/>
          </a:xfrm>
          <a:prstGeom prst="rect">
            <a:avLst/>
          </a:prstGeom>
          <a:noFill/>
          <a:ln w="9525">
            <a:solidFill>
              <a:schemeClr val="tx1"/>
            </a:solidFill>
            <a:miter lim="800000"/>
            <a:headEnd/>
            <a:tailEnd/>
          </a:ln>
        </p:spPr>
        <p:txBody>
          <a:bodyPr wrap="none" anchor="ctr"/>
          <a:lstStyle/>
          <a:p>
            <a:pPr algn="ctr"/>
            <a:r>
              <a:rPr lang="en-US"/>
              <a:t>TSPs</a:t>
            </a:r>
          </a:p>
        </p:txBody>
      </p:sp>
      <p:sp>
        <p:nvSpPr>
          <p:cNvPr id="6150" name="AutoShape 6"/>
          <p:cNvSpPr>
            <a:spLocks noChangeArrowheads="1"/>
          </p:cNvSpPr>
          <p:nvPr/>
        </p:nvSpPr>
        <p:spPr bwMode="auto">
          <a:xfrm flipV="1">
            <a:off x="609600" y="4267200"/>
            <a:ext cx="485775" cy="990600"/>
          </a:xfrm>
          <a:prstGeom prst="downArrow">
            <a:avLst>
              <a:gd name="adj1" fmla="val 50000"/>
              <a:gd name="adj2" fmla="val 50980"/>
            </a:avLst>
          </a:prstGeom>
          <a:solidFill>
            <a:srgbClr val="FFFF99"/>
          </a:solidFill>
          <a:ln w="9525">
            <a:solidFill>
              <a:schemeClr val="tx1"/>
            </a:solidFill>
            <a:miter lim="800000"/>
            <a:headEnd/>
            <a:tailEnd/>
          </a:ln>
        </p:spPr>
        <p:txBody>
          <a:bodyPr rot="10800000" vert="eaVert" wrap="none" anchor="ctr"/>
          <a:lstStyle/>
          <a:p>
            <a:pPr algn="ctr"/>
            <a:r>
              <a:rPr lang="en-US" sz="1400"/>
              <a:t>SRs</a:t>
            </a:r>
          </a:p>
        </p:txBody>
      </p:sp>
      <p:sp>
        <p:nvSpPr>
          <p:cNvPr id="6151" name="Rectangle 7"/>
          <p:cNvSpPr>
            <a:spLocks noChangeArrowheads="1"/>
          </p:cNvSpPr>
          <p:nvPr/>
        </p:nvSpPr>
        <p:spPr bwMode="auto">
          <a:xfrm>
            <a:off x="381000" y="3810000"/>
            <a:ext cx="914400" cy="457200"/>
          </a:xfrm>
          <a:prstGeom prst="rect">
            <a:avLst/>
          </a:prstGeom>
          <a:noFill/>
          <a:ln w="9525">
            <a:solidFill>
              <a:schemeClr val="tx1"/>
            </a:solidFill>
            <a:miter lim="800000"/>
            <a:headEnd/>
            <a:tailEnd/>
          </a:ln>
        </p:spPr>
        <p:txBody>
          <a:bodyPr wrap="none" anchor="ctr"/>
          <a:lstStyle/>
          <a:p>
            <a:pPr algn="ctr"/>
            <a:r>
              <a:rPr lang="en-US"/>
              <a:t>ERCOT</a:t>
            </a:r>
          </a:p>
        </p:txBody>
      </p:sp>
      <p:sp>
        <p:nvSpPr>
          <p:cNvPr id="6152" name="Rectangle 8"/>
          <p:cNvSpPr>
            <a:spLocks noChangeArrowheads="1"/>
          </p:cNvSpPr>
          <p:nvPr/>
        </p:nvSpPr>
        <p:spPr bwMode="auto">
          <a:xfrm>
            <a:off x="152400" y="3581400"/>
            <a:ext cx="1371600" cy="228600"/>
          </a:xfrm>
          <a:prstGeom prst="rect">
            <a:avLst/>
          </a:prstGeom>
          <a:solidFill>
            <a:srgbClr val="FFFF99"/>
          </a:solidFill>
          <a:ln w="9525">
            <a:solidFill>
              <a:schemeClr val="tx1"/>
            </a:solidFill>
            <a:miter lim="800000"/>
            <a:headEnd/>
            <a:tailEnd/>
          </a:ln>
        </p:spPr>
        <p:txBody>
          <a:bodyPr wrap="none" anchor="ctr"/>
          <a:lstStyle/>
          <a:p>
            <a:pPr algn="ctr"/>
            <a:r>
              <a:rPr lang="en-US"/>
              <a:t>Zonal Model</a:t>
            </a:r>
          </a:p>
        </p:txBody>
      </p:sp>
      <p:sp>
        <p:nvSpPr>
          <p:cNvPr id="6153" name="Rectangle 9"/>
          <p:cNvSpPr>
            <a:spLocks noChangeArrowheads="1"/>
          </p:cNvSpPr>
          <p:nvPr/>
        </p:nvSpPr>
        <p:spPr bwMode="auto">
          <a:xfrm>
            <a:off x="2133600" y="5257800"/>
            <a:ext cx="914400" cy="457200"/>
          </a:xfrm>
          <a:prstGeom prst="rect">
            <a:avLst/>
          </a:prstGeom>
          <a:noFill/>
          <a:ln w="9525">
            <a:solidFill>
              <a:schemeClr val="tx1"/>
            </a:solidFill>
            <a:miter lim="800000"/>
            <a:headEnd/>
            <a:tailEnd/>
          </a:ln>
        </p:spPr>
        <p:txBody>
          <a:bodyPr wrap="none" anchor="ctr"/>
          <a:lstStyle/>
          <a:p>
            <a:pPr algn="ctr"/>
            <a:r>
              <a:rPr lang="en-US"/>
              <a:t>TSPs</a:t>
            </a:r>
          </a:p>
        </p:txBody>
      </p:sp>
      <p:sp>
        <p:nvSpPr>
          <p:cNvPr id="6154" name="AutoShape 10"/>
          <p:cNvSpPr>
            <a:spLocks noChangeArrowheads="1"/>
          </p:cNvSpPr>
          <p:nvPr/>
        </p:nvSpPr>
        <p:spPr bwMode="auto">
          <a:xfrm flipV="1">
            <a:off x="2362200" y="4267200"/>
            <a:ext cx="485775" cy="990600"/>
          </a:xfrm>
          <a:prstGeom prst="downArrow">
            <a:avLst>
              <a:gd name="adj1" fmla="val 50000"/>
              <a:gd name="adj2" fmla="val 50980"/>
            </a:avLst>
          </a:prstGeom>
          <a:solidFill>
            <a:srgbClr val="FFFF99"/>
          </a:solidFill>
          <a:ln w="9525">
            <a:solidFill>
              <a:schemeClr val="tx1"/>
            </a:solidFill>
            <a:miter lim="800000"/>
            <a:headEnd/>
            <a:tailEnd/>
          </a:ln>
        </p:spPr>
        <p:txBody>
          <a:bodyPr rot="10800000" vert="eaVert" wrap="none" anchor="ctr"/>
          <a:lstStyle/>
          <a:p>
            <a:pPr algn="ctr"/>
            <a:r>
              <a:rPr lang="en-US" sz="1400"/>
              <a:t>SRs</a:t>
            </a:r>
          </a:p>
        </p:txBody>
      </p:sp>
      <p:sp>
        <p:nvSpPr>
          <p:cNvPr id="6155" name="Rectangle 11"/>
          <p:cNvSpPr>
            <a:spLocks noChangeArrowheads="1"/>
          </p:cNvSpPr>
          <p:nvPr/>
        </p:nvSpPr>
        <p:spPr bwMode="auto">
          <a:xfrm>
            <a:off x="2133600" y="3810000"/>
            <a:ext cx="914400" cy="457200"/>
          </a:xfrm>
          <a:prstGeom prst="rect">
            <a:avLst/>
          </a:prstGeom>
          <a:noFill/>
          <a:ln w="9525">
            <a:solidFill>
              <a:schemeClr val="tx1"/>
            </a:solidFill>
            <a:miter lim="800000"/>
            <a:headEnd/>
            <a:tailEnd/>
          </a:ln>
        </p:spPr>
        <p:txBody>
          <a:bodyPr wrap="none" anchor="ctr"/>
          <a:lstStyle/>
          <a:p>
            <a:pPr algn="ctr"/>
            <a:r>
              <a:rPr lang="en-US"/>
              <a:t>ERCOT</a:t>
            </a:r>
          </a:p>
        </p:txBody>
      </p:sp>
      <p:sp>
        <p:nvSpPr>
          <p:cNvPr id="6156" name="Rectangle 12"/>
          <p:cNvSpPr>
            <a:spLocks noChangeArrowheads="1"/>
          </p:cNvSpPr>
          <p:nvPr/>
        </p:nvSpPr>
        <p:spPr bwMode="auto">
          <a:xfrm>
            <a:off x="1905000" y="3581400"/>
            <a:ext cx="1371600" cy="228600"/>
          </a:xfrm>
          <a:prstGeom prst="rect">
            <a:avLst/>
          </a:prstGeom>
          <a:solidFill>
            <a:srgbClr val="FFFF99"/>
          </a:solidFill>
          <a:ln w="9525">
            <a:solidFill>
              <a:schemeClr val="tx1"/>
            </a:solidFill>
            <a:miter lim="800000"/>
            <a:headEnd/>
            <a:tailEnd/>
          </a:ln>
        </p:spPr>
        <p:txBody>
          <a:bodyPr wrap="none" anchor="ctr"/>
          <a:lstStyle/>
          <a:p>
            <a:pPr algn="ctr"/>
            <a:r>
              <a:rPr lang="en-US"/>
              <a:t>Zonal Model</a:t>
            </a:r>
          </a:p>
        </p:txBody>
      </p:sp>
      <p:sp>
        <p:nvSpPr>
          <p:cNvPr id="6158" name="AutoShape 14"/>
          <p:cNvSpPr>
            <a:spLocks noChangeArrowheads="1"/>
          </p:cNvSpPr>
          <p:nvPr/>
        </p:nvSpPr>
        <p:spPr bwMode="auto">
          <a:xfrm>
            <a:off x="3048000" y="3429000"/>
            <a:ext cx="838200" cy="733425"/>
          </a:xfrm>
          <a:custGeom>
            <a:avLst/>
            <a:gdLst>
              <a:gd name="T0" fmla="*/ 901611367 w 21600"/>
              <a:gd name="T1" fmla="*/ 0 h 21600"/>
              <a:gd name="T2" fmla="*/ 540943506 w 21600"/>
              <a:gd name="T3" fmla="*/ 281863071 h 21600"/>
              <a:gd name="T4" fmla="*/ 0 w 21600"/>
              <a:gd name="T5" fmla="*/ 704696488 h 21600"/>
              <a:gd name="T6" fmla="*/ 540943506 w 21600"/>
              <a:gd name="T7" fmla="*/ 845589009 h 21600"/>
              <a:gd name="T8" fmla="*/ 1081887011 w 21600"/>
              <a:gd name="T9" fmla="*/ 587214884 h 21600"/>
              <a:gd name="T10" fmla="*/ 1262220398 w 21600"/>
              <a:gd name="T11" fmla="*/ 281863071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pPr algn="ctr"/>
            <a:r>
              <a:rPr lang="en-US"/>
              <a:t> </a:t>
            </a:r>
            <a:r>
              <a:rPr lang="en-US" sz="1200"/>
              <a:t>NOMCRs</a:t>
            </a:r>
          </a:p>
        </p:txBody>
      </p:sp>
      <p:sp>
        <p:nvSpPr>
          <p:cNvPr id="6159" name="Rectangle 15"/>
          <p:cNvSpPr>
            <a:spLocks noChangeArrowheads="1"/>
          </p:cNvSpPr>
          <p:nvPr/>
        </p:nvSpPr>
        <p:spPr bwMode="auto">
          <a:xfrm>
            <a:off x="2514600" y="3124200"/>
            <a:ext cx="1371600" cy="304800"/>
          </a:xfrm>
          <a:prstGeom prst="rect">
            <a:avLst/>
          </a:prstGeom>
          <a:solidFill>
            <a:schemeClr val="accent1"/>
          </a:solidFill>
          <a:ln w="9525">
            <a:solidFill>
              <a:schemeClr val="tx1"/>
            </a:solidFill>
            <a:miter lim="800000"/>
            <a:headEnd/>
            <a:tailEnd/>
          </a:ln>
        </p:spPr>
        <p:txBody>
          <a:bodyPr wrap="none" anchor="ctr"/>
          <a:lstStyle/>
          <a:p>
            <a:pPr algn="ctr"/>
            <a:r>
              <a:rPr lang="en-US"/>
              <a:t>Nodal Model</a:t>
            </a:r>
          </a:p>
        </p:txBody>
      </p:sp>
      <p:sp>
        <p:nvSpPr>
          <p:cNvPr id="6161" name="Rectangle 17"/>
          <p:cNvSpPr>
            <a:spLocks noChangeArrowheads="1"/>
          </p:cNvSpPr>
          <p:nvPr/>
        </p:nvSpPr>
        <p:spPr bwMode="auto">
          <a:xfrm>
            <a:off x="5334000" y="5334000"/>
            <a:ext cx="914400" cy="457200"/>
          </a:xfrm>
          <a:prstGeom prst="rect">
            <a:avLst/>
          </a:prstGeom>
          <a:noFill/>
          <a:ln w="9525">
            <a:solidFill>
              <a:schemeClr val="tx1"/>
            </a:solidFill>
            <a:miter lim="800000"/>
            <a:headEnd/>
            <a:tailEnd/>
          </a:ln>
        </p:spPr>
        <p:txBody>
          <a:bodyPr wrap="none" anchor="ctr"/>
          <a:lstStyle/>
          <a:p>
            <a:pPr algn="ctr"/>
            <a:r>
              <a:rPr lang="en-US"/>
              <a:t>TSPs</a:t>
            </a:r>
          </a:p>
        </p:txBody>
      </p:sp>
      <p:sp>
        <p:nvSpPr>
          <p:cNvPr id="6162" name="AutoShape 18"/>
          <p:cNvSpPr>
            <a:spLocks noChangeArrowheads="1"/>
          </p:cNvSpPr>
          <p:nvPr/>
        </p:nvSpPr>
        <p:spPr bwMode="auto">
          <a:xfrm flipV="1">
            <a:off x="5715000" y="3429000"/>
            <a:ext cx="485775" cy="1905000"/>
          </a:xfrm>
          <a:prstGeom prst="downArrow">
            <a:avLst>
              <a:gd name="adj1" fmla="val 50000"/>
              <a:gd name="adj2" fmla="val 98039"/>
            </a:avLst>
          </a:prstGeom>
          <a:solidFill>
            <a:schemeClr val="accent1"/>
          </a:solidFill>
          <a:ln w="9525">
            <a:solidFill>
              <a:schemeClr val="tx1"/>
            </a:solidFill>
            <a:miter lim="800000"/>
            <a:headEnd/>
            <a:tailEnd/>
          </a:ln>
        </p:spPr>
        <p:txBody>
          <a:bodyPr rot="10800000" vert="eaVert" wrap="none" anchor="ctr"/>
          <a:lstStyle/>
          <a:p>
            <a:pPr algn="ctr"/>
            <a:r>
              <a:rPr lang="en-US" sz="1400"/>
              <a:t>NOMCRs</a:t>
            </a:r>
          </a:p>
        </p:txBody>
      </p:sp>
      <p:sp>
        <p:nvSpPr>
          <p:cNvPr id="6163" name="Rectangle 19"/>
          <p:cNvSpPr>
            <a:spLocks noChangeArrowheads="1"/>
          </p:cNvSpPr>
          <p:nvPr/>
        </p:nvSpPr>
        <p:spPr bwMode="auto">
          <a:xfrm>
            <a:off x="4572000" y="4267200"/>
            <a:ext cx="914400" cy="457200"/>
          </a:xfrm>
          <a:prstGeom prst="rect">
            <a:avLst/>
          </a:prstGeom>
          <a:noFill/>
          <a:ln w="9525">
            <a:solidFill>
              <a:schemeClr val="tx1"/>
            </a:solidFill>
            <a:miter lim="800000"/>
            <a:headEnd/>
            <a:tailEnd/>
          </a:ln>
        </p:spPr>
        <p:txBody>
          <a:bodyPr wrap="none" anchor="ctr"/>
          <a:lstStyle/>
          <a:p>
            <a:pPr algn="ctr"/>
            <a:r>
              <a:rPr lang="en-US"/>
              <a:t>ERCOT</a:t>
            </a:r>
          </a:p>
        </p:txBody>
      </p:sp>
      <p:sp>
        <p:nvSpPr>
          <p:cNvPr id="6164" name="Rectangle 20"/>
          <p:cNvSpPr>
            <a:spLocks noChangeArrowheads="1"/>
          </p:cNvSpPr>
          <p:nvPr/>
        </p:nvSpPr>
        <p:spPr bwMode="auto">
          <a:xfrm>
            <a:off x="4267200" y="4724400"/>
            <a:ext cx="1371600" cy="228600"/>
          </a:xfrm>
          <a:prstGeom prst="rect">
            <a:avLst/>
          </a:prstGeom>
          <a:solidFill>
            <a:srgbClr val="FFFF99"/>
          </a:solidFill>
          <a:ln w="9525">
            <a:solidFill>
              <a:schemeClr val="tx1"/>
            </a:solidFill>
            <a:miter lim="800000"/>
            <a:headEnd/>
            <a:tailEnd/>
          </a:ln>
        </p:spPr>
        <p:txBody>
          <a:bodyPr wrap="none" anchor="ctr"/>
          <a:lstStyle/>
          <a:p>
            <a:pPr algn="ctr"/>
            <a:r>
              <a:rPr lang="en-US"/>
              <a:t>Zonal Model</a:t>
            </a:r>
          </a:p>
        </p:txBody>
      </p:sp>
      <p:sp>
        <p:nvSpPr>
          <p:cNvPr id="6166" name="Rectangle 22"/>
          <p:cNvSpPr>
            <a:spLocks noChangeArrowheads="1"/>
          </p:cNvSpPr>
          <p:nvPr/>
        </p:nvSpPr>
        <p:spPr bwMode="auto">
          <a:xfrm>
            <a:off x="4800600" y="3124200"/>
            <a:ext cx="1371600" cy="304800"/>
          </a:xfrm>
          <a:prstGeom prst="rect">
            <a:avLst/>
          </a:prstGeom>
          <a:solidFill>
            <a:schemeClr val="accent1"/>
          </a:solidFill>
          <a:ln w="9525">
            <a:solidFill>
              <a:schemeClr val="tx1"/>
            </a:solidFill>
            <a:miter lim="800000"/>
            <a:headEnd/>
            <a:tailEnd/>
          </a:ln>
        </p:spPr>
        <p:txBody>
          <a:bodyPr wrap="none" anchor="ctr"/>
          <a:lstStyle/>
          <a:p>
            <a:pPr algn="ctr"/>
            <a:r>
              <a:rPr lang="en-US"/>
              <a:t>Nodal Model</a:t>
            </a:r>
          </a:p>
        </p:txBody>
      </p:sp>
      <p:sp>
        <p:nvSpPr>
          <p:cNvPr id="6167" name="AutoShape 23"/>
          <p:cNvSpPr>
            <a:spLocks noChangeArrowheads="1"/>
          </p:cNvSpPr>
          <p:nvPr/>
        </p:nvSpPr>
        <p:spPr bwMode="auto">
          <a:xfrm>
            <a:off x="4800600" y="3429000"/>
            <a:ext cx="485775" cy="838200"/>
          </a:xfrm>
          <a:prstGeom prst="downArrow">
            <a:avLst>
              <a:gd name="adj1" fmla="val 50000"/>
              <a:gd name="adj2" fmla="val 43137"/>
            </a:avLst>
          </a:prstGeom>
          <a:solidFill>
            <a:srgbClr val="FFFF99"/>
          </a:solidFill>
          <a:ln w="9525">
            <a:solidFill>
              <a:schemeClr val="tx1"/>
            </a:solidFill>
            <a:miter lim="800000"/>
            <a:headEnd/>
            <a:tailEnd/>
          </a:ln>
        </p:spPr>
        <p:txBody>
          <a:bodyPr vert="eaVert" wrap="none" anchor="ctr"/>
          <a:lstStyle/>
          <a:p>
            <a:pPr algn="ctr"/>
            <a:r>
              <a:rPr lang="en-US" sz="1400"/>
              <a:t>SRs</a:t>
            </a:r>
          </a:p>
        </p:txBody>
      </p:sp>
      <p:sp>
        <p:nvSpPr>
          <p:cNvPr id="6168" name="Rectangle 24"/>
          <p:cNvSpPr>
            <a:spLocks noChangeArrowheads="1"/>
          </p:cNvSpPr>
          <p:nvPr/>
        </p:nvSpPr>
        <p:spPr bwMode="auto">
          <a:xfrm>
            <a:off x="7772400" y="5334000"/>
            <a:ext cx="914400" cy="457200"/>
          </a:xfrm>
          <a:prstGeom prst="rect">
            <a:avLst/>
          </a:prstGeom>
          <a:noFill/>
          <a:ln w="9525">
            <a:solidFill>
              <a:schemeClr val="tx1"/>
            </a:solidFill>
            <a:miter lim="800000"/>
            <a:headEnd/>
            <a:tailEnd/>
          </a:ln>
        </p:spPr>
        <p:txBody>
          <a:bodyPr wrap="none" anchor="ctr"/>
          <a:lstStyle/>
          <a:p>
            <a:pPr algn="ctr"/>
            <a:r>
              <a:rPr lang="en-US"/>
              <a:t>TSPs</a:t>
            </a:r>
          </a:p>
        </p:txBody>
      </p:sp>
      <p:sp>
        <p:nvSpPr>
          <p:cNvPr id="6169" name="AutoShape 25"/>
          <p:cNvSpPr>
            <a:spLocks noChangeArrowheads="1"/>
          </p:cNvSpPr>
          <p:nvPr/>
        </p:nvSpPr>
        <p:spPr bwMode="auto">
          <a:xfrm flipV="1">
            <a:off x="8153400" y="3429000"/>
            <a:ext cx="485775" cy="1905000"/>
          </a:xfrm>
          <a:prstGeom prst="downArrow">
            <a:avLst>
              <a:gd name="adj1" fmla="val 50000"/>
              <a:gd name="adj2" fmla="val 98039"/>
            </a:avLst>
          </a:prstGeom>
          <a:solidFill>
            <a:schemeClr val="accent1"/>
          </a:solidFill>
          <a:ln w="9525">
            <a:solidFill>
              <a:schemeClr val="tx1"/>
            </a:solidFill>
            <a:miter lim="800000"/>
            <a:headEnd/>
            <a:tailEnd/>
          </a:ln>
        </p:spPr>
        <p:txBody>
          <a:bodyPr rot="10800000" vert="eaVert" wrap="none" anchor="ctr"/>
          <a:lstStyle/>
          <a:p>
            <a:pPr algn="ctr"/>
            <a:r>
              <a:rPr lang="en-US" sz="1400"/>
              <a:t>NOMCRs</a:t>
            </a:r>
          </a:p>
        </p:txBody>
      </p:sp>
      <p:sp>
        <p:nvSpPr>
          <p:cNvPr id="6170" name="Rectangle 26"/>
          <p:cNvSpPr>
            <a:spLocks noChangeArrowheads="1"/>
          </p:cNvSpPr>
          <p:nvPr/>
        </p:nvSpPr>
        <p:spPr bwMode="auto">
          <a:xfrm>
            <a:off x="7086600" y="3429000"/>
            <a:ext cx="914400" cy="457200"/>
          </a:xfrm>
          <a:prstGeom prst="rect">
            <a:avLst/>
          </a:prstGeom>
          <a:noFill/>
          <a:ln w="9525">
            <a:solidFill>
              <a:schemeClr val="tx1"/>
            </a:solidFill>
            <a:miter lim="800000"/>
            <a:headEnd/>
            <a:tailEnd/>
          </a:ln>
        </p:spPr>
        <p:txBody>
          <a:bodyPr wrap="none" anchor="ctr"/>
          <a:lstStyle/>
          <a:p>
            <a:pPr algn="ctr"/>
            <a:r>
              <a:rPr lang="en-US"/>
              <a:t>ERCOT</a:t>
            </a:r>
          </a:p>
        </p:txBody>
      </p:sp>
      <p:sp>
        <p:nvSpPr>
          <p:cNvPr id="6172" name="Rectangle 28"/>
          <p:cNvSpPr>
            <a:spLocks noChangeArrowheads="1"/>
          </p:cNvSpPr>
          <p:nvPr/>
        </p:nvSpPr>
        <p:spPr bwMode="auto">
          <a:xfrm>
            <a:off x="7239000" y="3124200"/>
            <a:ext cx="1371600" cy="304800"/>
          </a:xfrm>
          <a:prstGeom prst="rect">
            <a:avLst/>
          </a:prstGeom>
          <a:solidFill>
            <a:schemeClr val="accent1"/>
          </a:solidFill>
          <a:ln w="9525">
            <a:solidFill>
              <a:schemeClr val="tx1"/>
            </a:solidFill>
            <a:miter lim="800000"/>
            <a:headEnd/>
            <a:tailEnd/>
          </a:ln>
        </p:spPr>
        <p:txBody>
          <a:bodyPr wrap="none" anchor="ctr"/>
          <a:lstStyle/>
          <a:p>
            <a:pPr algn="ctr"/>
            <a:r>
              <a:rPr lang="en-US"/>
              <a:t>Nodal Model</a:t>
            </a:r>
          </a:p>
        </p:txBody>
      </p:sp>
      <p:sp>
        <p:nvSpPr>
          <p:cNvPr id="6174" name="Line 30"/>
          <p:cNvSpPr>
            <a:spLocks noChangeShapeType="1"/>
          </p:cNvSpPr>
          <p:nvPr/>
        </p:nvSpPr>
        <p:spPr bwMode="auto">
          <a:xfrm>
            <a:off x="1676400" y="1295400"/>
            <a:ext cx="0" cy="4876800"/>
          </a:xfrm>
          <a:prstGeom prst="line">
            <a:avLst/>
          </a:prstGeom>
          <a:noFill/>
          <a:ln w="25400">
            <a:solidFill>
              <a:schemeClr val="tx1"/>
            </a:solidFill>
            <a:round/>
            <a:headEnd/>
            <a:tailEnd/>
          </a:ln>
        </p:spPr>
        <p:txBody>
          <a:bodyPr/>
          <a:lstStyle/>
          <a:p>
            <a:endParaRPr lang="en-US"/>
          </a:p>
        </p:txBody>
      </p:sp>
      <p:sp>
        <p:nvSpPr>
          <p:cNvPr id="6175" name="Line 31"/>
          <p:cNvSpPr>
            <a:spLocks noChangeShapeType="1"/>
          </p:cNvSpPr>
          <p:nvPr/>
        </p:nvSpPr>
        <p:spPr bwMode="auto">
          <a:xfrm>
            <a:off x="4038600" y="1295400"/>
            <a:ext cx="0" cy="4876800"/>
          </a:xfrm>
          <a:prstGeom prst="line">
            <a:avLst/>
          </a:prstGeom>
          <a:noFill/>
          <a:ln w="25400">
            <a:solidFill>
              <a:schemeClr val="tx1"/>
            </a:solidFill>
            <a:round/>
            <a:headEnd/>
            <a:tailEnd/>
          </a:ln>
        </p:spPr>
        <p:txBody>
          <a:bodyPr/>
          <a:lstStyle/>
          <a:p>
            <a:endParaRPr lang="en-US"/>
          </a:p>
        </p:txBody>
      </p:sp>
      <p:sp>
        <p:nvSpPr>
          <p:cNvPr id="6176" name="Line 32"/>
          <p:cNvSpPr>
            <a:spLocks noChangeShapeType="1"/>
          </p:cNvSpPr>
          <p:nvPr/>
        </p:nvSpPr>
        <p:spPr bwMode="auto">
          <a:xfrm>
            <a:off x="6705600" y="1295400"/>
            <a:ext cx="0" cy="4876800"/>
          </a:xfrm>
          <a:prstGeom prst="line">
            <a:avLst/>
          </a:prstGeom>
          <a:noFill/>
          <a:ln w="25400">
            <a:solidFill>
              <a:schemeClr val="tx1"/>
            </a:solidFill>
            <a:round/>
            <a:headEnd/>
            <a:tailEnd/>
          </a:ln>
        </p:spPr>
        <p:txBody>
          <a:bodyPr/>
          <a:lstStyle/>
          <a:p>
            <a:endParaRPr lang="en-US"/>
          </a:p>
        </p:txBody>
      </p:sp>
      <p:sp>
        <p:nvSpPr>
          <p:cNvPr id="6177" name="Text Box 33"/>
          <p:cNvSpPr txBox="1">
            <a:spLocks noChangeArrowheads="1"/>
          </p:cNvSpPr>
          <p:nvPr/>
        </p:nvSpPr>
        <p:spPr bwMode="auto">
          <a:xfrm>
            <a:off x="152400" y="1447800"/>
            <a:ext cx="1398588" cy="274638"/>
          </a:xfrm>
          <a:prstGeom prst="rect">
            <a:avLst/>
          </a:prstGeom>
          <a:noFill/>
          <a:ln w="9525">
            <a:noFill/>
            <a:miter lim="800000"/>
            <a:headEnd/>
            <a:tailEnd/>
          </a:ln>
        </p:spPr>
        <p:txBody>
          <a:bodyPr wrap="none">
            <a:spAutoFit/>
          </a:bodyPr>
          <a:lstStyle/>
          <a:p>
            <a:r>
              <a:rPr lang="en-US" sz="1200"/>
              <a:t>2000 – June 2009</a:t>
            </a:r>
          </a:p>
        </p:txBody>
      </p:sp>
      <p:sp>
        <p:nvSpPr>
          <p:cNvPr id="6178" name="Text Box 34"/>
          <p:cNvSpPr txBox="1">
            <a:spLocks noChangeArrowheads="1"/>
          </p:cNvSpPr>
          <p:nvPr/>
        </p:nvSpPr>
        <p:spPr bwMode="auto">
          <a:xfrm>
            <a:off x="4572000" y="1447800"/>
            <a:ext cx="1879600" cy="274638"/>
          </a:xfrm>
          <a:prstGeom prst="rect">
            <a:avLst/>
          </a:prstGeom>
          <a:noFill/>
          <a:ln w="9525">
            <a:noFill/>
            <a:miter lim="800000"/>
            <a:headEnd/>
            <a:tailEnd/>
          </a:ln>
        </p:spPr>
        <p:txBody>
          <a:bodyPr wrap="none">
            <a:spAutoFit/>
          </a:bodyPr>
          <a:lstStyle/>
          <a:p>
            <a:r>
              <a:rPr lang="en-US" sz="1200"/>
              <a:t>Sep 2009 –Nodal Go-live</a:t>
            </a:r>
          </a:p>
        </p:txBody>
      </p:sp>
      <p:sp>
        <p:nvSpPr>
          <p:cNvPr id="6179" name="Text Box 35"/>
          <p:cNvSpPr txBox="1">
            <a:spLocks noChangeArrowheads="1"/>
          </p:cNvSpPr>
          <p:nvPr/>
        </p:nvSpPr>
        <p:spPr bwMode="auto">
          <a:xfrm>
            <a:off x="2133600" y="1447800"/>
            <a:ext cx="1711325" cy="274638"/>
          </a:xfrm>
          <a:prstGeom prst="rect">
            <a:avLst/>
          </a:prstGeom>
          <a:noFill/>
          <a:ln w="9525">
            <a:noFill/>
            <a:miter lim="800000"/>
            <a:headEnd/>
            <a:tailEnd/>
          </a:ln>
        </p:spPr>
        <p:txBody>
          <a:bodyPr wrap="none">
            <a:spAutoFit/>
          </a:bodyPr>
          <a:lstStyle/>
          <a:p>
            <a:r>
              <a:rPr lang="en-US" sz="1200" dirty="0"/>
              <a:t>June 2009 – Sep 2009</a:t>
            </a:r>
          </a:p>
        </p:txBody>
      </p:sp>
      <p:sp>
        <p:nvSpPr>
          <p:cNvPr id="6180" name="Text Box 36"/>
          <p:cNvSpPr txBox="1">
            <a:spLocks noChangeArrowheads="1"/>
          </p:cNvSpPr>
          <p:nvPr/>
        </p:nvSpPr>
        <p:spPr bwMode="auto">
          <a:xfrm>
            <a:off x="7467600" y="1447800"/>
            <a:ext cx="1103313" cy="274638"/>
          </a:xfrm>
          <a:prstGeom prst="rect">
            <a:avLst/>
          </a:prstGeom>
          <a:noFill/>
          <a:ln w="9525">
            <a:noFill/>
            <a:miter lim="800000"/>
            <a:headEnd/>
            <a:tailEnd/>
          </a:ln>
        </p:spPr>
        <p:txBody>
          <a:bodyPr wrap="none">
            <a:spAutoFit/>
          </a:bodyPr>
          <a:lstStyle/>
          <a:p>
            <a:r>
              <a:rPr lang="en-US" sz="1200"/>
              <a:t>Nodal Go-live</a:t>
            </a:r>
          </a:p>
        </p:txBody>
      </p:sp>
      <p:sp>
        <p:nvSpPr>
          <p:cNvPr id="6181" name="Text Box 37"/>
          <p:cNvSpPr txBox="1">
            <a:spLocks noChangeArrowheads="1"/>
          </p:cNvSpPr>
          <p:nvPr/>
        </p:nvSpPr>
        <p:spPr bwMode="auto">
          <a:xfrm>
            <a:off x="5105400" y="6019800"/>
            <a:ext cx="971550" cy="366713"/>
          </a:xfrm>
          <a:prstGeom prst="rect">
            <a:avLst/>
          </a:prstGeom>
          <a:noFill/>
          <a:ln w="9525">
            <a:noFill/>
            <a:miter lim="800000"/>
            <a:headEnd/>
            <a:tailEnd/>
          </a:ln>
        </p:spPr>
        <p:txBody>
          <a:bodyPr wrap="none">
            <a:spAutoFit/>
          </a:bodyPr>
          <a:lstStyle/>
          <a:p>
            <a:r>
              <a:rPr lang="en-US"/>
              <a:t>TODAY</a:t>
            </a:r>
          </a:p>
        </p:txBody>
      </p:sp>
      <p:sp>
        <p:nvSpPr>
          <p:cNvPr id="3102" name="Text Box 38"/>
          <p:cNvSpPr txBox="1">
            <a:spLocks noChangeArrowheads="1"/>
          </p:cNvSpPr>
          <p:nvPr/>
        </p:nvSpPr>
        <p:spPr bwMode="auto">
          <a:xfrm>
            <a:off x="2590800" y="609600"/>
            <a:ext cx="3488519" cy="461665"/>
          </a:xfrm>
          <a:prstGeom prst="rect">
            <a:avLst/>
          </a:prstGeom>
          <a:noFill/>
          <a:ln w="9525">
            <a:noFill/>
            <a:miter lim="800000"/>
            <a:headEnd/>
            <a:tailEnd/>
          </a:ln>
        </p:spPr>
        <p:txBody>
          <a:bodyPr wrap="none">
            <a:spAutoFit/>
          </a:bodyPr>
          <a:lstStyle/>
          <a:p>
            <a:r>
              <a:rPr lang="en-US" sz="2400" b="1" dirty="0" smtClean="0"/>
              <a:t>Single Entry Model  (SEM)</a:t>
            </a:r>
            <a:endParaRPr lang="en-US" sz="2400" b="1" dirty="0"/>
          </a:p>
        </p:txBody>
      </p:sp>
      <p:sp>
        <p:nvSpPr>
          <p:cNvPr id="6183" name="Text Box 39"/>
          <p:cNvSpPr txBox="1">
            <a:spLocks noChangeArrowheads="1"/>
          </p:cNvSpPr>
          <p:nvPr/>
        </p:nvSpPr>
        <p:spPr bwMode="auto">
          <a:xfrm>
            <a:off x="5105400" y="1752600"/>
            <a:ext cx="679450" cy="366713"/>
          </a:xfrm>
          <a:prstGeom prst="rect">
            <a:avLst/>
          </a:prstGeom>
          <a:noFill/>
          <a:ln w="9525">
            <a:noFill/>
            <a:miter lim="800000"/>
            <a:headEnd/>
            <a:tailEnd/>
          </a:ln>
        </p:spPr>
        <p:txBody>
          <a:bodyPr wrap="none">
            <a:spAutoFit/>
          </a:bodyPr>
          <a:lstStyle/>
          <a:p>
            <a:r>
              <a:rPr lang="en-US"/>
              <a:t>SEM</a:t>
            </a:r>
          </a:p>
        </p:txBody>
      </p:sp>
      <p:sp>
        <p:nvSpPr>
          <p:cNvPr id="6184" name="Line 40"/>
          <p:cNvSpPr>
            <a:spLocks noChangeShapeType="1"/>
          </p:cNvSpPr>
          <p:nvPr/>
        </p:nvSpPr>
        <p:spPr bwMode="auto">
          <a:xfrm flipH="1">
            <a:off x="4038600" y="1905000"/>
            <a:ext cx="1066800" cy="0"/>
          </a:xfrm>
          <a:prstGeom prst="line">
            <a:avLst/>
          </a:prstGeom>
          <a:noFill/>
          <a:ln w="9525">
            <a:solidFill>
              <a:schemeClr val="tx1"/>
            </a:solidFill>
            <a:round/>
            <a:headEnd/>
            <a:tailEnd type="triangle" w="med" len="med"/>
          </a:ln>
        </p:spPr>
        <p:txBody>
          <a:bodyPr/>
          <a:lstStyle/>
          <a:p>
            <a:endParaRPr lang="en-US"/>
          </a:p>
        </p:txBody>
      </p:sp>
      <p:sp>
        <p:nvSpPr>
          <p:cNvPr id="6185" name="Line 41"/>
          <p:cNvSpPr>
            <a:spLocks noChangeShapeType="1"/>
          </p:cNvSpPr>
          <p:nvPr/>
        </p:nvSpPr>
        <p:spPr bwMode="auto">
          <a:xfrm>
            <a:off x="5791200" y="1905000"/>
            <a:ext cx="914400" cy="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 name="Text Box 38"/>
          <p:cNvSpPr txBox="1">
            <a:spLocks noChangeArrowheads="1"/>
          </p:cNvSpPr>
          <p:nvPr/>
        </p:nvSpPr>
        <p:spPr bwMode="auto">
          <a:xfrm>
            <a:off x="1219200" y="1676400"/>
            <a:ext cx="6222601" cy="2185214"/>
          </a:xfrm>
          <a:prstGeom prst="rect">
            <a:avLst/>
          </a:prstGeom>
          <a:noFill/>
          <a:ln w="9525">
            <a:noFill/>
            <a:miter lim="800000"/>
            <a:headEnd/>
            <a:tailEnd/>
          </a:ln>
        </p:spPr>
        <p:txBody>
          <a:bodyPr wrap="none">
            <a:spAutoFit/>
          </a:bodyPr>
          <a:lstStyle/>
          <a:p>
            <a:pPr algn="ctr"/>
            <a:r>
              <a:rPr lang="en-US" sz="4000" b="1" dirty="0" smtClean="0"/>
              <a:t>FACTOR #2</a:t>
            </a:r>
          </a:p>
          <a:p>
            <a:endParaRPr lang="en-US" sz="2400" b="1" dirty="0" smtClean="0"/>
          </a:p>
          <a:p>
            <a:r>
              <a:rPr lang="en-US" sz="2400" b="1" i="1" dirty="0" smtClean="0"/>
              <a:t>Nodal and Zonal Timelines for data entry differ </a:t>
            </a:r>
          </a:p>
          <a:p>
            <a:r>
              <a:rPr lang="en-US" sz="2400" b="1" i="1" dirty="0" smtClean="0"/>
              <a:t>greatly.  Nodal Protocols require data </a:t>
            </a:r>
          </a:p>
          <a:p>
            <a:r>
              <a:rPr lang="en-US" sz="2400" b="1" i="1" dirty="0" smtClean="0"/>
              <a:t>submitters to provide much more notice.</a:t>
            </a:r>
            <a:endParaRPr lang="en-US" sz="2400"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96200" cy="457200"/>
          </a:xfrm>
        </p:spPr>
        <p:txBody>
          <a:bodyPr>
            <a:normAutofit/>
          </a:bodyPr>
          <a:lstStyle/>
          <a:p>
            <a:r>
              <a:rPr lang="en-US" sz="2400" dirty="0" smtClean="0"/>
              <a:t>Zonal timeline for Data Submissions</a:t>
            </a:r>
            <a:endParaRPr lang="en-US" sz="2400" dirty="0"/>
          </a:p>
        </p:txBody>
      </p:sp>
      <p:sp>
        <p:nvSpPr>
          <p:cNvPr id="3" name="Content Placeholder 2"/>
          <p:cNvSpPr>
            <a:spLocks noGrp="1"/>
          </p:cNvSpPr>
          <p:nvPr>
            <p:ph idx="1"/>
          </p:nvPr>
        </p:nvSpPr>
        <p:spPr>
          <a:xfrm>
            <a:off x="228600" y="381000"/>
            <a:ext cx="8915400" cy="6248400"/>
          </a:xfrm>
        </p:spPr>
        <p:txBody>
          <a:bodyPr>
            <a:normAutofit fontScale="25000" lnSpcReduction="20000"/>
          </a:bodyPr>
          <a:lstStyle/>
          <a:p>
            <a:pPr>
              <a:buNone/>
            </a:pPr>
            <a:r>
              <a:rPr lang="en-US" sz="3600" b="1" dirty="0" smtClean="0"/>
              <a:t>8.8	Coordination for System Topology Modifications</a:t>
            </a:r>
          </a:p>
          <a:p>
            <a:pPr>
              <a:buNone/>
            </a:pPr>
            <a:endParaRPr lang="en-US" sz="3600" b="1" i="1" dirty="0" smtClean="0"/>
          </a:p>
          <a:p>
            <a:pPr>
              <a:buNone/>
            </a:pPr>
            <a:r>
              <a:rPr lang="en-US" sz="3600" b="1" i="1" dirty="0" smtClean="0"/>
              <a:t>8.8.1</a:t>
            </a:r>
            <a:r>
              <a:rPr lang="en-US" sz="3600" b="1" i="1" dirty="0" smtClean="0"/>
              <a:t>	Coordination with ERCOT</a:t>
            </a:r>
          </a:p>
          <a:p>
            <a:pPr>
              <a:buNone/>
            </a:pPr>
            <a:r>
              <a:rPr lang="en-US" sz="3600" dirty="0" smtClean="0"/>
              <a:t>Prior to energizing and placing into service any new or relocated Facility connected to the ERCOT Transmission Grid, TSPs shall coordinate with and receive approval from ERCOT</a:t>
            </a:r>
            <a:r>
              <a:rPr lang="en-US" sz="3600" dirty="0" smtClean="0"/>
              <a:t>.</a:t>
            </a:r>
            <a:endParaRPr lang="en-US" sz="3600" b="1" i="1" dirty="0" smtClean="0"/>
          </a:p>
          <a:p>
            <a:pPr>
              <a:buNone/>
            </a:pPr>
            <a:r>
              <a:rPr lang="en-US" sz="3600" b="1" i="1" dirty="0" smtClean="0"/>
              <a:t>8.8.2</a:t>
            </a:r>
            <a:r>
              <a:rPr lang="en-US" sz="3600" b="1" i="1" dirty="0" smtClean="0"/>
              <a:t>	Types of Work Requiring Coordination</a:t>
            </a:r>
          </a:p>
          <a:p>
            <a:pPr>
              <a:buNone/>
            </a:pPr>
            <a:r>
              <a:rPr lang="en-US" sz="3600" dirty="0" smtClean="0"/>
              <a:t>TSPs shall coordinate with ERCOT the following types of work for any addition, replacement or modification to the ERCOT Transmission Grid:</a:t>
            </a:r>
          </a:p>
          <a:p>
            <a:pPr lvl="1">
              <a:buNone/>
            </a:pPr>
            <a:r>
              <a:rPr lang="en-US" sz="3600" dirty="0" smtClean="0"/>
              <a:t>(1)	Transmission lines forming part of the ERCOT Transmission Grid;</a:t>
            </a:r>
          </a:p>
          <a:p>
            <a:pPr lvl="1">
              <a:buNone/>
            </a:pPr>
            <a:r>
              <a:rPr lang="en-US" sz="3600" dirty="0" smtClean="0"/>
              <a:t>(2)	Equipment including circuit breakers, transformers, disconnects, reactive devices, and wave traps forming part of the Transmission Facility;</a:t>
            </a:r>
          </a:p>
          <a:p>
            <a:pPr lvl="1">
              <a:buNone/>
            </a:pPr>
            <a:r>
              <a:rPr lang="en-US" sz="3600" dirty="0" smtClean="0"/>
              <a:t>(3)	Resource interconnections; and</a:t>
            </a:r>
          </a:p>
          <a:p>
            <a:pPr lvl="1">
              <a:buNone/>
            </a:pPr>
            <a:r>
              <a:rPr lang="en-US" sz="3600" dirty="0" smtClean="0"/>
              <a:t>(4)	Protection </a:t>
            </a:r>
            <a:r>
              <a:rPr lang="en-US" sz="3600" dirty="0" smtClean="0"/>
              <a:t>and control schemes, including Remedial Action Plan (RAP), Supervisory Control And Data Acquisition, Energy Management System, AGC, or Special Protection Schemes (SPS).</a:t>
            </a:r>
          </a:p>
          <a:p>
            <a:pPr>
              <a:buNone/>
            </a:pPr>
            <a:r>
              <a:rPr lang="en-US" sz="3600" b="1" dirty="0" smtClean="0"/>
              <a:t>8.8.2.1</a:t>
            </a:r>
            <a:r>
              <a:rPr lang="en-US" sz="3600" b="1" dirty="0" smtClean="0"/>
              <a:t>	TSP Information to be provided to ERCOT</a:t>
            </a:r>
          </a:p>
          <a:p>
            <a:pPr>
              <a:buNone/>
            </a:pPr>
            <a:r>
              <a:rPr lang="en-US" sz="3600" dirty="0" smtClean="0"/>
              <a:t>The TSP shall notify ERCOT at least thirty (30) days before starting to energize or place into service any new or relocated Facility.  The Notice shall be submitted in accordance with formats and procedures adopted by ERCOT and TSPs.  For Notices involving co-owned, co-operated, or co-rated Transmission Facilities, the TSP submitting the initial Notice shall communicate with the other Market Participants responsible for co-owning, co-operating, or co-rating said Transmission Facilities prior to the Notice submittal.  The Notice shall include the following information:</a:t>
            </a:r>
          </a:p>
          <a:p>
            <a:pPr lvl="1">
              <a:buNone/>
            </a:pPr>
            <a:r>
              <a:rPr lang="en-US" sz="3600" dirty="0" smtClean="0"/>
              <a:t>(1)	Proposed energize date;</a:t>
            </a:r>
          </a:p>
          <a:p>
            <a:pPr lvl="1">
              <a:buNone/>
            </a:pPr>
            <a:r>
              <a:rPr lang="en-US" sz="3600" dirty="0" smtClean="0"/>
              <a:t>(2)	TSP performing work;</a:t>
            </a:r>
          </a:p>
          <a:p>
            <a:pPr lvl="1">
              <a:buNone/>
            </a:pPr>
            <a:r>
              <a:rPr lang="en-US" sz="3600" dirty="0" smtClean="0"/>
              <a:t>(3)	TSP(s) responsible for rating affected transmission element(s);</a:t>
            </a:r>
          </a:p>
          <a:p>
            <a:pPr lvl="1">
              <a:buNone/>
            </a:pPr>
            <a:r>
              <a:rPr lang="en-US" sz="3600" dirty="0" smtClean="0"/>
              <a:t>(4)	Location Code if applicable (e.g. station code);</a:t>
            </a:r>
          </a:p>
          <a:p>
            <a:pPr lvl="1">
              <a:buNone/>
            </a:pPr>
            <a:r>
              <a:rPr lang="en-US" sz="3600" dirty="0" smtClean="0"/>
              <a:t>(5)	Identification of existing Transmission Facilities involved and new Transmission Facilities (if any) being added or existing Transmission Facilities being permanently removed from service;</a:t>
            </a:r>
          </a:p>
          <a:p>
            <a:pPr lvl="1">
              <a:buNone/>
            </a:pPr>
            <a:r>
              <a:rPr lang="en-US" sz="3600" dirty="0" smtClean="0"/>
              <a:t>(6)	Ratings of existing Transmission Facilities involved and new Transmission Facilities (if any) being added;</a:t>
            </a:r>
          </a:p>
          <a:p>
            <a:pPr lvl="1">
              <a:buNone/>
            </a:pPr>
            <a:r>
              <a:rPr lang="en-US" sz="3600" dirty="0" smtClean="0"/>
              <a:t>(7)	Outages required (clearly identify each Outage if multiple Outages are required), including sequence of Outage and estimate of Outage duration;</a:t>
            </a:r>
          </a:p>
          <a:p>
            <a:pPr lvl="1">
              <a:buNone/>
            </a:pPr>
            <a:r>
              <a:rPr lang="en-US" sz="3600" dirty="0" smtClean="0"/>
              <a:t>(8)	General statement of work to be completed with intermediate progress dates and events identified;</a:t>
            </a:r>
          </a:p>
          <a:p>
            <a:pPr lvl="1">
              <a:buNone/>
            </a:pPr>
            <a:r>
              <a:rPr lang="en-US" sz="3600" dirty="0" smtClean="0"/>
              <a:t>(9)	Supervisory Control and Data Acquisition modification work including descriptions of any new data telemetry points or changes to existing telemetry;</a:t>
            </a:r>
          </a:p>
          <a:p>
            <a:pPr lvl="1">
              <a:buNone/>
            </a:pPr>
            <a:r>
              <a:rPr lang="en-US" sz="3600" dirty="0" smtClean="0"/>
              <a:t>(10)	Additional data determined by ERCOT and TSP(s) as needed to complete the ERCOT model representation of existing Transmission Facilities involved and new Transmission Facilities (if any) being added;</a:t>
            </a:r>
          </a:p>
          <a:p>
            <a:pPr lvl="1">
              <a:buNone/>
            </a:pPr>
            <a:r>
              <a:rPr lang="en-US" sz="3600" dirty="0" smtClean="0"/>
              <a:t>(11)	Statement of completion, including:</a:t>
            </a:r>
          </a:p>
          <a:p>
            <a:pPr lvl="1">
              <a:buNone/>
            </a:pPr>
            <a:r>
              <a:rPr lang="en-US" sz="3600" dirty="0" smtClean="0"/>
              <a:t>(a)	Statement to be made at the completion of each intermediate stage of project; and</a:t>
            </a:r>
          </a:p>
          <a:p>
            <a:pPr lvl="1">
              <a:buNone/>
            </a:pPr>
            <a:r>
              <a:rPr lang="en-US" sz="3600" dirty="0" smtClean="0"/>
              <a:t>(b)	Statement to be made at completion of total project.</a:t>
            </a:r>
          </a:p>
          <a:p>
            <a:pPr lvl="1">
              <a:buNone/>
            </a:pPr>
            <a:r>
              <a:rPr lang="en-US" sz="3600" dirty="0" smtClean="0"/>
              <a:t>(12)	Drawings to be attached, including:</a:t>
            </a:r>
          </a:p>
          <a:p>
            <a:pPr lvl="1">
              <a:buNone/>
            </a:pPr>
            <a:r>
              <a:rPr lang="en-US" sz="3600" dirty="0" smtClean="0"/>
              <a:t>(a)	Existing status;</a:t>
            </a:r>
          </a:p>
          <a:p>
            <a:pPr lvl="1">
              <a:buNone/>
            </a:pPr>
            <a:r>
              <a:rPr lang="en-US" sz="3600" dirty="0" smtClean="0"/>
              <a:t>(b)	For each intermediate stage; and</a:t>
            </a:r>
          </a:p>
          <a:p>
            <a:pPr lvl="1">
              <a:buNone/>
            </a:pPr>
            <a:r>
              <a:rPr lang="en-US" sz="3600" dirty="0" smtClean="0"/>
              <a:t>(c)	Proposed completion of job</a:t>
            </a:r>
            <a:r>
              <a:rPr lang="en-US" sz="3600" dirty="0" smtClean="0"/>
              <a:t>.</a:t>
            </a:r>
            <a:endParaRPr lang="en-US" sz="3600" b="1" dirty="0" smtClean="0"/>
          </a:p>
          <a:p>
            <a:pPr>
              <a:buNone/>
            </a:pPr>
            <a:r>
              <a:rPr lang="en-US" sz="3600" b="1" dirty="0" smtClean="0"/>
              <a:t>8.8.2.2</a:t>
            </a:r>
            <a:r>
              <a:rPr lang="en-US" sz="3600" b="1" dirty="0" smtClean="0"/>
              <a:t>	Approval of the Work</a:t>
            </a:r>
          </a:p>
          <a:p>
            <a:pPr>
              <a:buNone/>
            </a:pPr>
            <a:r>
              <a:rPr lang="en-US" sz="3600" dirty="0" smtClean="0"/>
              <a:t>On receipt of the information set forth in Section 8.8.2.1, TSP Information to be provided to ERCOT, ERCOT shall review the information and notify the TSP of any required modifications.  ERCOT may, at its discretion, require changes to and more detail regarding the work for the procedure.  The requesting TSP will consult with other Entities likely to be affected and will revise the work plan and Notice documentation, following any necessary or appropriate discussions with ERCOT and other affected Entities.  ERCOT shall approve or reject the request, including any revisions made by the TSP, within fifteen (15) days of receipt.  Following ERCOT approval, where appropriate, ERCOT shall publish a summary of the approved work on the MIS</a:t>
            </a:r>
            <a:r>
              <a:rPr lang="en-US" sz="3600" dirty="0" smtClean="0"/>
              <a:t>.</a:t>
            </a:r>
            <a:endParaRPr lang="en-US" sz="3600" b="1" dirty="0" smtClean="0"/>
          </a:p>
          <a:p>
            <a:pPr>
              <a:buNone/>
            </a:pPr>
            <a:r>
              <a:rPr lang="en-US" sz="3600" b="1" dirty="0" smtClean="0"/>
              <a:t>8.8.2.3</a:t>
            </a:r>
            <a:r>
              <a:rPr lang="en-US" sz="3600" b="1" dirty="0" smtClean="0"/>
              <a:t>	Changes to Work Approved by ERCOT</a:t>
            </a:r>
          </a:p>
          <a:p>
            <a:pPr>
              <a:buNone/>
            </a:pPr>
            <a:r>
              <a:rPr lang="en-US" sz="3600" dirty="0" smtClean="0"/>
              <a:t>The TSP shall notify ERCOT and any other affected TSPs as soon as practicable of any requested changes to the work plan.  ERCOT shall review and approve or reject changes to the work in accordance with Section 8.8, Coordination for System Topology Modifications</a:t>
            </a:r>
            <a:r>
              <a:rPr lang="en-US" sz="3600" dirty="0" smtClean="0"/>
              <a:t>.</a:t>
            </a:r>
            <a:endParaRPr lang="en-US" sz="3600" b="1" dirty="0" smtClean="0"/>
          </a:p>
          <a:p>
            <a:pPr>
              <a:buNone/>
            </a:pPr>
            <a:r>
              <a:rPr lang="en-US" sz="3600" b="1" dirty="0" smtClean="0"/>
              <a:t>8.8.2.4</a:t>
            </a:r>
            <a:r>
              <a:rPr lang="en-US" sz="3600" b="1" dirty="0" smtClean="0"/>
              <a:t>	Approval of Work Requiring Coordination</a:t>
            </a:r>
          </a:p>
          <a:p>
            <a:pPr>
              <a:buNone/>
            </a:pPr>
            <a:r>
              <a:rPr lang="en-US" sz="3600" dirty="0" smtClean="0"/>
              <a:t>ERCOT shall maintain a record of all work approved in accordance with Section 8.8, Coordination for System Topology Modifications, and shall publish information on the MIS regarding each new Transmission Facility to be installed on the ERCOT Transmission Grid.</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696200" cy="457200"/>
          </a:xfrm>
        </p:spPr>
        <p:txBody>
          <a:bodyPr>
            <a:noAutofit/>
          </a:bodyPr>
          <a:lstStyle/>
          <a:p>
            <a:r>
              <a:rPr lang="en-US" sz="3200" dirty="0" smtClean="0"/>
              <a:t>Zonal timeline for Data Submissions</a:t>
            </a:r>
            <a:endParaRPr lang="en-US" sz="3200" dirty="0"/>
          </a:p>
        </p:txBody>
      </p:sp>
      <p:sp>
        <p:nvSpPr>
          <p:cNvPr id="3" name="Content Placeholder 2"/>
          <p:cNvSpPr>
            <a:spLocks noGrp="1"/>
          </p:cNvSpPr>
          <p:nvPr>
            <p:ph idx="1"/>
          </p:nvPr>
        </p:nvSpPr>
        <p:spPr>
          <a:xfrm>
            <a:off x="381000" y="762000"/>
            <a:ext cx="8229600" cy="5715000"/>
          </a:xfrm>
        </p:spPr>
        <p:txBody>
          <a:bodyPr>
            <a:normAutofit fontScale="47500" lnSpcReduction="20000"/>
          </a:bodyPr>
          <a:lstStyle/>
          <a:p>
            <a:pPr>
              <a:buNone/>
            </a:pPr>
            <a:endParaRPr lang="en-US" b="1" dirty="0" smtClean="0"/>
          </a:p>
          <a:p>
            <a:pPr>
              <a:buNone/>
            </a:pPr>
            <a:r>
              <a:rPr lang="en-US" b="1" dirty="0" smtClean="0"/>
              <a:t>8.8.2.1</a:t>
            </a:r>
            <a:r>
              <a:rPr lang="en-US" b="1" dirty="0" smtClean="0"/>
              <a:t>	TSP Information to be provided to ERCOT</a:t>
            </a:r>
          </a:p>
          <a:p>
            <a:pPr>
              <a:buNone/>
            </a:pPr>
            <a:r>
              <a:rPr lang="en-US" dirty="0" smtClean="0"/>
              <a:t>The TSP shall notify ERCOT at least thirty (30) days before starting to energize or place into service any new or relocated Facility.  The Notice shall be submitted in accordance with formats and procedures adopted by ERCOT and TSPs.  For Notices involving co-owned, co-operated, or co-rated Transmission Facilities, the TSP submitting the initial Notice shall communicate with the other Market Participants responsible for co-owning, co-operating, or co-rating said Transmission Facilities prior to the Notice submittal.  The Notice shall include the following information:</a:t>
            </a:r>
          </a:p>
          <a:p>
            <a:pPr>
              <a:buNone/>
            </a:pPr>
            <a:endParaRPr lang="en-US" b="1" dirty="0" smtClean="0"/>
          </a:p>
          <a:p>
            <a:pPr>
              <a:buNone/>
            </a:pPr>
            <a:r>
              <a:rPr lang="en-US" b="1" dirty="0" smtClean="0"/>
              <a:t>8.8.2.2</a:t>
            </a:r>
            <a:r>
              <a:rPr lang="en-US" b="1" dirty="0" smtClean="0"/>
              <a:t>	Approval of the Work</a:t>
            </a:r>
          </a:p>
          <a:p>
            <a:pPr>
              <a:buNone/>
            </a:pPr>
            <a:r>
              <a:rPr lang="en-US" dirty="0" smtClean="0"/>
              <a:t>On receipt of the information set forth in Section 8.8.2.1, TSP Information to be provided to ERCOT, ERCOT shall review the information and notify the TSP of any required modifications.  ERCOT may, at its discretion, require changes to and more detail regarding the work for the procedure.  The requesting TSP will consult with other Entities likely to be affected and will revise the work plan and Notice documentation, following any necessary or appropriate discussions with ERCOT and other affected Entities.  ERCOT shall approve or reject the request, including any revisions made by the TSP, within fifteen (15) days of receipt.  Following ERCOT approval, where appropriate, ERCOT shall publish a summary of the approved work on the MIS.</a:t>
            </a:r>
          </a:p>
          <a:p>
            <a:pPr>
              <a:buNone/>
            </a:pPr>
            <a:endParaRPr lang="en-US" b="1" dirty="0" smtClean="0"/>
          </a:p>
          <a:p>
            <a:pPr>
              <a:buNone/>
            </a:pPr>
            <a:r>
              <a:rPr lang="en-US" b="1" dirty="0" smtClean="0"/>
              <a:t>8.8.2.3</a:t>
            </a:r>
            <a:r>
              <a:rPr lang="en-US" b="1" dirty="0" smtClean="0"/>
              <a:t>	Changes to Work Approved by ERCOT</a:t>
            </a:r>
          </a:p>
          <a:p>
            <a:pPr>
              <a:buNone/>
            </a:pPr>
            <a:r>
              <a:rPr lang="en-US" dirty="0" smtClean="0"/>
              <a:t>The TSP shall notify ERCOT and any other affected TSPs as soon as practicable of any requested changes to the work plan.  ERCOT shall review and approve or reject changes to the work in accordance with Section 8.8, Coordination for System Topology Modifications.</a:t>
            </a:r>
          </a:p>
          <a:p>
            <a:pPr>
              <a:buNone/>
            </a:pPr>
            <a:endParaRPr lang="en-US" b="1" dirty="0" smtClean="0"/>
          </a:p>
          <a:p>
            <a:pPr>
              <a:buNone/>
            </a:pPr>
            <a:endParaRPr lang="en-US" dirty="0"/>
          </a:p>
        </p:txBody>
      </p:sp>
      <p:sp>
        <p:nvSpPr>
          <p:cNvPr id="4" name="Rectangle 3"/>
          <p:cNvSpPr/>
          <p:nvPr/>
        </p:nvSpPr>
        <p:spPr>
          <a:xfrm>
            <a:off x="457200" y="1219200"/>
            <a:ext cx="8001000" cy="228600"/>
          </a:xfrm>
          <a:prstGeom prst="rect">
            <a:avLst/>
          </a:prstGeom>
          <a:solidFill>
            <a:srgbClr val="FFFF0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 y="1447800"/>
            <a:ext cx="2133600" cy="228600"/>
          </a:xfrm>
          <a:prstGeom prst="rect">
            <a:avLst/>
          </a:prstGeom>
          <a:solidFill>
            <a:srgbClr val="FFFF0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33600" y="3733800"/>
            <a:ext cx="6248400" cy="228600"/>
          </a:xfrm>
          <a:prstGeom prst="rect">
            <a:avLst/>
          </a:prstGeom>
          <a:solidFill>
            <a:srgbClr val="FFFF0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81000" y="4800600"/>
            <a:ext cx="6096000" cy="228600"/>
          </a:xfrm>
          <a:prstGeom prst="rect">
            <a:avLst/>
          </a:prstGeom>
          <a:solidFill>
            <a:srgbClr val="FFFF0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8200" y="3962400"/>
            <a:ext cx="2971800" cy="228600"/>
          </a:xfrm>
          <a:prstGeom prst="rect">
            <a:avLst/>
          </a:prstGeom>
          <a:solidFill>
            <a:srgbClr val="FFFF00">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3600" dirty="0" smtClean="0"/>
              <a:t>Zonal timeline for Data Submissions</a:t>
            </a:r>
            <a:r>
              <a:rPr lang="en-US" dirty="0" smtClean="0"/>
              <a:t/>
            </a:r>
            <a:br>
              <a:rPr lang="en-US" dirty="0" smtClean="0"/>
            </a:b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52400" y="533400"/>
            <a:ext cx="6324600" cy="1961177"/>
          </a:xfrm>
          <a:prstGeom prst="rect">
            <a:avLst/>
          </a:prstGeom>
          <a:noFill/>
          <a:ln w="9525">
            <a:noFill/>
            <a:miter lim="800000"/>
            <a:headEnd/>
            <a:tailEnd/>
          </a:ln>
        </p:spPr>
      </p:pic>
      <p:pic>
        <p:nvPicPr>
          <p:cNvPr id="8" name="Picture 7"/>
          <p:cNvPicPr>
            <a:picLocks noChangeAspect="1" noChangeArrowheads="1"/>
          </p:cNvPicPr>
          <p:nvPr/>
        </p:nvPicPr>
        <p:blipFill>
          <a:blip r:embed="rId4" cstate="print"/>
          <a:srcRect/>
          <a:stretch>
            <a:fillRect/>
          </a:stretch>
        </p:blipFill>
        <p:spPr bwMode="auto">
          <a:xfrm>
            <a:off x="838200" y="2590800"/>
            <a:ext cx="4305300" cy="4039905"/>
          </a:xfrm>
          <a:prstGeom prst="rect">
            <a:avLst/>
          </a:prstGeom>
          <a:noFill/>
          <a:ln w="9525">
            <a:noFill/>
            <a:miter lim="800000"/>
            <a:headEnd/>
            <a:tailEnd/>
          </a:ln>
        </p:spPr>
      </p:pic>
      <p:sp>
        <p:nvSpPr>
          <p:cNvPr id="10" name="Line Callout 2 9"/>
          <p:cNvSpPr/>
          <p:nvPr/>
        </p:nvSpPr>
        <p:spPr>
          <a:xfrm>
            <a:off x="6019800" y="2971800"/>
            <a:ext cx="2819400" cy="2819400"/>
          </a:xfrm>
          <a:prstGeom prst="borderCallout2">
            <a:avLst>
              <a:gd name="adj1" fmla="val 19118"/>
              <a:gd name="adj2" fmla="val 491"/>
              <a:gd name="adj3" fmla="val 19034"/>
              <a:gd name="adj4" fmla="val -16299"/>
              <a:gd name="adj5" fmla="val 43750"/>
              <a:gd name="adj6" fmla="val -341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spcBef>
                <a:spcPct val="0"/>
              </a:spcBef>
              <a:spcAft>
                <a:spcPct val="0"/>
              </a:spcAft>
            </a:pPr>
            <a:r>
              <a:rPr lang="en-US" sz="1600" b="1" dirty="0" smtClean="0">
                <a:solidFill>
                  <a:srgbClr val="000000"/>
                </a:solidFill>
                <a:latin typeface="Calibri" pitchFamily="34" charset="0"/>
                <a:ea typeface="Times New Roman" pitchFamily="18" charset="0"/>
                <a:cs typeface="Times New Roman" pitchFamily="18" charset="0"/>
              </a:rPr>
              <a:t>Zonal Protocols Section 8</a:t>
            </a:r>
          </a:p>
          <a:p>
            <a:pPr lvl="0" algn="just" fontAlgn="base">
              <a:spcBef>
                <a:spcPct val="0"/>
              </a:spcBef>
              <a:spcAft>
                <a:spcPct val="0"/>
              </a:spcAft>
              <a:buFontTx/>
              <a:buChar char="•"/>
            </a:pPr>
            <a:r>
              <a:rPr lang="en-US" sz="1200" b="1" dirty="0" smtClean="0">
                <a:solidFill>
                  <a:srgbClr val="000000"/>
                </a:solidFill>
                <a:latin typeface="Calibri" pitchFamily="34" charset="0"/>
                <a:ea typeface="Times New Roman" pitchFamily="18" charset="0"/>
                <a:cs typeface="Times New Roman" pitchFamily="18" charset="0"/>
              </a:rPr>
              <a:t>New  Equipment  Cutoff Date</a:t>
            </a:r>
            <a:r>
              <a:rPr lang="en-US" sz="1200" dirty="0" smtClean="0">
                <a:solidFill>
                  <a:srgbClr val="000000"/>
                </a:solidFill>
                <a:latin typeface="Calibri" pitchFamily="34" charset="0"/>
                <a:ea typeface="Times New Roman" pitchFamily="18" charset="0"/>
                <a:cs typeface="Times New Roman" pitchFamily="18" charset="0"/>
              </a:rPr>
              <a:t>:     30 days</a:t>
            </a:r>
          </a:p>
          <a:p>
            <a:pPr lvl="0" algn="just" fontAlgn="base">
              <a:spcBef>
                <a:spcPct val="0"/>
              </a:spcBef>
              <a:spcAft>
                <a:spcPct val="0"/>
              </a:spcAft>
              <a:buFontTx/>
              <a:buChar char="•"/>
            </a:pPr>
            <a:endParaRPr lang="en-US" sz="1200" b="1" dirty="0" smtClean="0">
              <a:solidFill>
                <a:srgbClr val="000000"/>
              </a:solidFill>
              <a:latin typeface="Calibri" pitchFamily="34" charset="0"/>
              <a:ea typeface="Times New Roman" pitchFamily="18" charset="0"/>
              <a:cs typeface="Times New Roman" pitchFamily="18" charset="0"/>
            </a:endParaRPr>
          </a:p>
          <a:p>
            <a:pPr lvl="0" algn="just" fontAlgn="base">
              <a:spcBef>
                <a:spcPct val="0"/>
              </a:spcBef>
              <a:spcAft>
                <a:spcPct val="0"/>
              </a:spcAft>
              <a:buFontTx/>
              <a:buChar char="•"/>
            </a:pPr>
            <a:endParaRPr lang="en-US" sz="1200" b="1" dirty="0" smtClean="0">
              <a:solidFill>
                <a:srgbClr val="000000"/>
              </a:solidFill>
              <a:latin typeface="Calibri" pitchFamily="34" charset="0"/>
              <a:ea typeface="Times New Roman" pitchFamily="18" charset="0"/>
              <a:cs typeface="Times New Roman" pitchFamily="18" charset="0"/>
            </a:endParaRPr>
          </a:p>
          <a:p>
            <a:pPr lvl="0" algn="just" fontAlgn="base">
              <a:spcBef>
                <a:spcPct val="0"/>
              </a:spcBef>
              <a:spcAft>
                <a:spcPct val="0"/>
              </a:spcAft>
              <a:buFontTx/>
              <a:buChar char="•"/>
            </a:pPr>
            <a:r>
              <a:rPr lang="en-US" sz="1600" b="1" dirty="0" smtClean="0">
                <a:solidFill>
                  <a:srgbClr val="000000"/>
                </a:solidFill>
                <a:latin typeface="Calibri" pitchFamily="34" charset="0"/>
                <a:ea typeface="Times New Roman" pitchFamily="18" charset="0"/>
                <a:cs typeface="Times New Roman" pitchFamily="18" charset="0"/>
              </a:rPr>
              <a:t>ERCOT Business Process Rules</a:t>
            </a:r>
          </a:p>
          <a:p>
            <a:pPr lvl="0" algn="just" fontAlgn="base">
              <a:spcBef>
                <a:spcPct val="0"/>
              </a:spcBef>
              <a:spcAft>
                <a:spcPct val="0"/>
              </a:spcAft>
              <a:buFontTx/>
              <a:buChar char="•"/>
            </a:pPr>
            <a:r>
              <a:rPr lang="en-US" sz="1200" b="1" dirty="0" smtClean="0">
                <a:solidFill>
                  <a:srgbClr val="000000"/>
                </a:solidFill>
                <a:latin typeface="Calibri" pitchFamily="34" charset="0"/>
                <a:ea typeface="Times New Roman" pitchFamily="18" charset="0"/>
                <a:cs typeface="Times New Roman" pitchFamily="18" charset="0"/>
              </a:rPr>
              <a:t>Generation Cut-Off Date</a:t>
            </a:r>
            <a:r>
              <a:rPr lang="en-US" sz="1200" dirty="0" smtClean="0">
                <a:solidFill>
                  <a:srgbClr val="000000"/>
                </a:solidFill>
                <a:latin typeface="Calibri" pitchFamily="34" charset="0"/>
                <a:ea typeface="Times New Roman" pitchFamily="18" charset="0"/>
                <a:cs typeface="Times New Roman" pitchFamily="18" charset="0"/>
              </a:rPr>
              <a:t>:  ~21 days before the scheduled Zonal database load</a:t>
            </a:r>
          </a:p>
          <a:p>
            <a:pPr lvl="0" algn="just" fontAlgn="base">
              <a:spcBef>
                <a:spcPct val="0"/>
              </a:spcBef>
              <a:spcAft>
                <a:spcPct val="0"/>
              </a:spcAft>
              <a:buFontTx/>
              <a:buChar char="•"/>
            </a:pPr>
            <a:endParaRPr lang="en-US" sz="1200" dirty="0" smtClean="0">
              <a:solidFill>
                <a:schemeClr val="tx1"/>
              </a:solidFill>
              <a:latin typeface="Arial" pitchFamily="34" charset="0"/>
            </a:endParaRPr>
          </a:p>
          <a:p>
            <a:pPr lvl="0" algn="just" eaLnBrk="0" fontAlgn="base" hangingPunct="0">
              <a:spcBef>
                <a:spcPct val="0"/>
              </a:spcBef>
              <a:spcAft>
                <a:spcPct val="0"/>
              </a:spcAft>
              <a:buFontTx/>
              <a:buChar char="•"/>
            </a:pPr>
            <a:r>
              <a:rPr lang="en-US" sz="1200" b="1" dirty="0" smtClean="0">
                <a:solidFill>
                  <a:srgbClr val="000000"/>
                </a:solidFill>
                <a:latin typeface="Calibri" pitchFamily="34" charset="0"/>
                <a:ea typeface="Times New Roman" pitchFamily="18" charset="0"/>
                <a:cs typeface="Times New Roman" pitchFamily="18" charset="0"/>
              </a:rPr>
              <a:t>Transmission Cut-Off Date</a:t>
            </a:r>
            <a:r>
              <a:rPr lang="en-US" sz="1200" dirty="0" smtClean="0">
                <a:solidFill>
                  <a:srgbClr val="000000"/>
                </a:solidFill>
                <a:latin typeface="Calibri" pitchFamily="34" charset="0"/>
                <a:ea typeface="Times New Roman" pitchFamily="18" charset="0"/>
                <a:cs typeface="Times New Roman" pitchFamily="18" charset="0"/>
              </a:rPr>
              <a:t>:  ~14 days before the scheduled Zonal database load</a:t>
            </a:r>
          </a:p>
          <a:p>
            <a:pPr lvl="0" algn="just" eaLnBrk="0" fontAlgn="base" hangingPunct="0">
              <a:spcBef>
                <a:spcPct val="0"/>
              </a:spcBef>
              <a:spcAft>
                <a:spcPct val="0"/>
              </a:spcAft>
              <a:buFontTx/>
              <a:buChar char="•"/>
            </a:pPr>
            <a:endParaRPr lang="en-US" sz="1200" dirty="0" smtClean="0">
              <a:solidFill>
                <a:schemeClr val="tx1"/>
              </a:solidFill>
              <a:latin typeface="Arial" pitchFamily="34" charset="0"/>
            </a:endParaRPr>
          </a:p>
          <a:p>
            <a:pPr lvl="0" algn="just" eaLnBrk="0" fontAlgn="base" hangingPunct="0">
              <a:spcBef>
                <a:spcPct val="0"/>
              </a:spcBef>
              <a:spcAft>
                <a:spcPct val="0"/>
              </a:spcAft>
              <a:buFontTx/>
              <a:buChar char="•"/>
            </a:pPr>
            <a:r>
              <a:rPr lang="en-US" sz="1200" b="1" dirty="0" smtClean="0">
                <a:solidFill>
                  <a:srgbClr val="000000"/>
                </a:solidFill>
                <a:latin typeface="Calibri" pitchFamily="34" charset="0"/>
                <a:ea typeface="Times New Roman" pitchFamily="18" charset="0"/>
                <a:cs typeface="Times New Roman" pitchFamily="18" charset="0"/>
              </a:rPr>
              <a:t>Telemetry Cut-Off Date</a:t>
            </a:r>
            <a:r>
              <a:rPr lang="en-US" sz="1200" dirty="0" smtClean="0">
                <a:solidFill>
                  <a:srgbClr val="000000"/>
                </a:solidFill>
                <a:latin typeface="Calibri" pitchFamily="34" charset="0"/>
                <a:ea typeface="Times New Roman" pitchFamily="18" charset="0"/>
                <a:cs typeface="Times New Roman" pitchFamily="18" charset="0"/>
              </a:rPr>
              <a:t>: ~3 days before the scheduled Zonal database load</a:t>
            </a:r>
            <a:endParaRPr lang="en-US" sz="1200" dirty="0" smtClean="0">
              <a:solidFill>
                <a:schemeClr val="tx1"/>
              </a:solidFill>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819400" y="3886200"/>
            <a:ext cx="609600" cy="6096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 </a:t>
            </a:r>
            <a:endParaRPr lang="en-US" sz="1200" dirty="0"/>
          </a:p>
        </p:txBody>
      </p:sp>
      <p:sp>
        <p:nvSpPr>
          <p:cNvPr id="8" name="Rectangle 7"/>
          <p:cNvSpPr/>
          <p:nvPr/>
        </p:nvSpPr>
        <p:spPr>
          <a:xfrm>
            <a:off x="3505200" y="3886200"/>
            <a:ext cx="304800" cy="6096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Rectangle 9"/>
          <p:cNvSpPr/>
          <p:nvPr/>
        </p:nvSpPr>
        <p:spPr>
          <a:xfrm>
            <a:off x="3886200" y="3886200"/>
            <a:ext cx="4876800" cy="609600"/>
          </a:xfrm>
          <a:prstGeom prst="rect">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Case </a:t>
            </a:r>
            <a:r>
              <a:rPr lang="en-US" sz="1200" dirty="0" smtClean="0">
                <a:solidFill>
                  <a:schemeClr val="tx2">
                    <a:lumMod val="75000"/>
                  </a:schemeClr>
                </a:solidFill>
              </a:rPr>
              <a:t>Used </a:t>
            </a:r>
            <a:r>
              <a:rPr lang="en-US" sz="1200" dirty="0" smtClean="0">
                <a:solidFill>
                  <a:schemeClr val="tx2">
                    <a:lumMod val="75000"/>
                  </a:schemeClr>
                </a:solidFill>
              </a:rPr>
              <a:t>in </a:t>
            </a:r>
            <a:r>
              <a:rPr lang="en-US" sz="1200" dirty="0" smtClean="0">
                <a:solidFill>
                  <a:schemeClr val="tx2">
                    <a:lumMod val="75000"/>
                  </a:schemeClr>
                </a:solidFill>
              </a:rPr>
              <a:t>Production</a:t>
            </a:r>
            <a:endParaRPr lang="en-US" sz="1200" dirty="0">
              <a:solidFill>
                <a:schemeClr val="tx2">
                  <a:lumMod val="75000"/>
                </a:schemeClr>
              </a:solidFill>
            </a:endParaRPr>
          </a:p>
        </p:txBody>
      </p:sp>
      <p:cxnSp>
        <p:nvCxnSpPr>
          <p:cNvPr id="11" name="Straight Connector 10"/>
          <p:cNvCxnSpPr/>
          <p:nvPr/>
        </p:nvCxnSpPr>
        <p:spPr>
          <a:xfrm rot="5400000">
            <a:off x="457200" y="4191000"/>
            <a:ext cx="609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9683" y="4572000"/>
            <a:ext cx="1314912" cy="523220"/>
          </a:xfrm>
          <a:prstGeom prst="rect">
            <a:avLst/>
          </a:prstGeom>
          <a:noFill/>
        </p:spPr>
        <p:txBody>
          <a:bodyPr wrap="none" rtlCol="0">
            <a:spAutoFit/>
          </a:bodyPr>
          <a:lstStyle/>
          <a:p>
            <a:pPr algn="ctr"/>
            <a:r>
              <a:rPr lang="en-US" sz="1400" dirty="0" smtClean="0">
                <a:solidFill>
                  <a:srgbClr val="FF0000"/>
                </a:solidFill>
              </a:rPr>
              <a:t>Deadline for </a:t>
            </a:r>
          </a:p>
          <a:p>
            <a:pPr algn="ctr"/>
            <a:r>
              <a:rPr lang="en-US" sz="1400" dirty="0" smtClean="0">
                <a:solidFill>
                  <a:srgbClr val="FF0000"/>
                </a:solidFill>
              </a:rPr>
              <a:t>Model Changes</a:t>
            </a:r>
            <a:endParaRPr lang="en-US" sz="1400" dirty="0">
              <a:solidFill>
                <a:srgbClr val="FF0000"/>
              </a:solidFill>
            </a:endParaRPr>
          </a:p>
        </p:txBody>
      </p:sp>
      <p:sp>
        <p:nvSpPr>
          <p:cNvPr id="15" name="TextBox 14"/>
          <p:cNvSpPr txBox="1"/>
          <p:nvPr/>
        </p:nvSpPr>
        <p:spPr>
          <a:xfrm>
            <a:off x="5562600" y="3429000"/>
            <a:ext cx="993221" cy="369332"/>
          </a:xfrm>
          <a:prstGeom prst="rect">
            <a:avLst/>
          </a:prstGeom>
          <a:noFill/>
        </p:spPr>
        <p:txBody>
          <a:bodyPr wrap="none" rtlCol="0">
            <a:spAutoFit/>
          </a:bodyPr>
          <a:lstStyle/>
          <a:p>
            <a:r>
              <a:rPr lang="en-US" dirty="0" smtClean="0"/>
              <a:t>2 weeks </a:t>
            </a:r>
            <a:endParaRPr lang="en-US" dirty="0"/>
          </a:p>
        </p:txBody>
      </p:sp>
      <p:sp>
        <p:nvSpPr>
          <p:cNvPr id="16" name="TextBox 15"/>
          <p:cNvSpPr txBox="1"/>
          <p:nvPr/>
        </p:nvSpPr>
        <p:spPr>
          <a:xfrm>
            <a:off x="3886200" y="4876800"/>
            <a:ext cx="871457" cy="461665"/>
          </a:xfrm>
          <a:prstGeom prst="rect">
            <a:avLst/>
          </a:prstGeom>
          <a:noFill/>
        </p:spPr>
        <p:txBody>
          <a:bodyPr wrap="none" rtlCol="0">
            <a:spAutoFit/>
          </a:bodyPr>
          <a:lstStyle/>
          <a:p>
            <a:r>
              <a:rPr lang="en-US" sz="1200" dirty="0" smtClean="0"/>
              <a:t>Production</a:t>
            </a:r>
          </a:p>
          <a:p>
            <a:r>
              <a:rPr lang="en-US" sz="1200" dirty="0" smtClean="0"/>
              <a:t>Validation</a:t>
            </a:r>
            <a:endParaRPr lang="en-US" sz="1200" dirty="0"/>
          </a:p>
        </p:txBody>
      </p:sp>
      <p:sp>
        <p:nvSpPr>
          <p:cNvPr id="17" name="TextBox 16"/>
          <p:cNvSpPr txBox="1"/>
          <p:nvPr/>
        </p:nvSpPr>
        <p:spPr>
          <a:xfrm>
            <a:off x="2514600" y="4800600"/>
            <a:ext cx="807850" cy="646331"/>
          </a:xfrm>
          <a:prstGeom prst="rect">
            <a:avLst/>
          </a:prstGeom>
          <a:noFill/>
        </p:spPr>
        <p:txBody>
          <a:bodyPr wrap="none" rtlCol="0">
            <a:spAutoFit/>
          </a:bodyPr>
          <a:lstStyle/>
          <a:p>
            <a:r>
              <a:rPr lang="en-US" sz="1200" dirty="0" smtClean="0"/>
              <a:t> Network</a:t>
            </a:r>
          </a:p>
          <a:p>
            <a:r>
              <a:rPr lang="en-US" sz="1200" dirty="0" smtClean="0"/>
              <a:t>Modeling</a:t>
            </a:r>
          </a:p>
          <a:p>
            <a:r>
              <a:rPr lang="en-US" sz="1200" dirty="0" smtClean="0"/>
              <a:t>Validation</a:t>
            </a:r>
            <a:endParaRPr lang="en-US" sz="1200" dirty="0"/>
          </a:p>
        </p:txBody>
      </p:sp>
      <p:sp>
        <p:nvSpPr>
          <p:cNvPr id="18" name="Rectangle 17"/>
          <p:cNvSpPr/>
          <p:nvPr/>
        </p:nvSpPr>
        <p:spPr>
          <a:xfrm>
            <a:off x="838200" y="3886200"/>
            <a:ext cx="1905000" cy="609600"/>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lumMod val="75000"/>
                  </a:schemeClr>
                </a:solidFill>
              </a:rPr>
              <a:t>Resubmits </a:t>
            </a:r>
            <a:endParaRPr lang="en-US" sz="1200" dirty="0" smtClean="0">
              <a:solidFill>
                <a:schemeClr val="tx2">
                  <a:lumMod val="75000"/>
                </a:schemeClr>
              </a:solidFill>
            </a:endParaRPr>
          </a:p>
        </p:txBody>
      </p:sp>
      <p:sp>
        <p:nvSpPr>
          <p:cNvPr id="19" name="Right Brace 18"/>
          <p:cNvSpPr/>
          <p:nvPr/>
        </p:nvSpPr>
        <p:spPr>
          <a:xfrm rot="16200000">
            <a:off x="1981200" y="1524000"/>
            <a:ext cx="685800" cy="3124200"/>
          </a:xfrm>
          <a:prstGeom prst="rightBrace">
            <a:avLst>
              <a:gd name="adj1" fmla="val 79166"/>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524000" y="3581400"/>
            <a:ext cx="613181" cy="276999"/>
          </a:xfrm>
          <a:prstGeom prst="rect">
            <a:avLst/>
          </a:prstGeom>
          <a:noFill/>
        </p:spPr>
        <p:txBody>
          <a:bodyPr wrap="none" rtlCol="0">
            <a:spAutoFit/>
          </a:bodyPr>
          <a:lstStyle/>
          <a:p>
            <a:r>
              <a:rPr lang="en-US" sz="1200" dirty="0" smtClean="0"/>
              <a:t>8 days </a:t>
            </a:r>
            <a:endParaRPr lang="en-US" sz="1200" dirty="0"/>
          </a:p>
        </p:txBody>
      </p:sp>
      <p:sp>
        <p:nvSpPr>
          <p:cNvPr id="21" name="Rectangle 20"/>
          <p:cNvSpPr/>
          <p:nvPr/>
        </p:nvSpPr>
        <p:spPr>
          <a:xfrm>
            <a:off x="1905000" y="2286000"/>
            <a:ext cx="940322" cy="369332"/>
          </a:xfrm>
          <a:prstGeom prst="rect">
            <a:avLst/>
          </a:prstGeom>
        </p:spPr>
        <p:txBody>
          <a:bodyPr wrap="none">
            <a:spAutoFit/>
          </a:bodyPr>
          <a:lstStyle/>
          <a:p>
            <a:r>
              <a:rPr lang="en-US" dirty="0" smtClean="0"/>
              <a:t>2 weeks</a:t>
            </a:r>
            <a:endParaRPr lang="en-US" dirty="0"/>
          </a:p>
        </p:txBody>
      </p:sp>
      <p:sp>
        <p:nvSpPr>
          <p:cNvPr id="22" name="Rectangle 21"/>
          <p:cNvSpPr/>
          <p:nvPr/>
        </p:nvSpPr>
        <p:spPr>
          <a:xfrm>
            <a:off x="1066800" y="838200"/>
            <a:ext cx="7025769" cy="1200329"/>
          </a:xfrm>
          <a:prstGeom prst="rect">
            <a:avLst/>
          </a:prstGeom>
        </p:spPr>
        <p:txBody>
          <a:bodyPr wrap="none">
            <a:spAutoFit/>
          </a:bodyPr>
          <a:lstStyle/>
          <a:p>
            <a:pPr algn="ctr"/>
            <a:r>
              <a:rPr lang="en-US" sz="3600" dirty="0" smtClean="0"/>
              <a:t>Typical Zonal Validation Timeline for </a:t>
            </a:r>
          </a:p>
          <a:p>
            <a:pPr algn="ctr"/>
            <a:r>
              <a:rPr lang="en-US" sz="3600" dirty="0" smtClean="0"/>
              <a:t>Model used in Production</a:t>
            </a:r>
            <a:endParaRPr lang="en-US" sz="3600" dirty="0"/>
          </a:p>
        </p:txBody>
      </p:sp>
      <p:sp>
        <p:nvSpPr>
          <p:cNvPr id="27" name="TextBox 26"/>
          <p:cNvSpPr txBox="1"/>
          <p:nvPr/>
        </p:nvSpPr>
        <p:spPr>
          <a:xfrm>
            <a:off x="2819400" y="3581400"/>
            <a:ext cx="613181" cy="276999"/>
          </a:xfrm>
          <a:prstGeom prst="rect">
            <a:avLst/>
          </a:prstGeom>
          <a:noFill/>
        </p:spPr>
        <p:txBody>
          <a:bodyPr wrap="none" rtlCol="0">
            <a:spAutoFit/>
          </a:bodyPr>
          <a:lstStyle/>
          <a:p>
            <a:r>
              <a:rPr lang="en-US" sz="1200" dirty="0" smtClean="0"/>
              <a:t>3 days </a:t>
            </a:r>
            <a:endParaRPr lang="en-US" sz="1200" dirty="0"/>
          </a:p>
        </p:txBody>
      </p:sp>
      <p:sp>
        <p:nvSpPr>
          <p:cNvPr id="28" name="TextBox 27"/>
          <p:cNvSpPr txBox="1"/>
          <p:nvPr/>
        </p:nvSpPr>
        <p:spPr>
          <a:xfrm>
            <a:off x="3352800" y="3581400"/>
            <a:ext cx="613181" cy="276999"/>
          </a:xfrm>
          <a:prstGeom prst="rect">
            <a:avLst/>
          </a:prstGeom>
          <a:noFill/>
        </p:spPr>
        <p:txBody>
          <a:bodyPr wrap="none" rtlCol="0">
            <a:spAutoFit/>
          </a:bodyPr>
          <a:lstStyle/>
          <a:p>
            <a:r>
              <a:rPr lang="en-US" sz="1200" dirty="0" smtClean="0"/>
              <a:t>2 days </a:t>
            </a:r>
            <a:endParaRPr lang="en-US" sz="1200" dirty="0"/>
          </a:p>
        </p:txBody>
      </p:sp>
      <p:cxnSp>
        <p:nvCxnSpPr>
          <p:cNvPr id="30" name="Straight Connector 29"/>
          <p:cNvCxnSpPr>
            <a:stCxn id="17" idx="0"/>
          </p:cNvCxnSpPr>
          <p:nvPr/>
        </p:nvCxnSpPr>
        <p:spPr>
          <a:xfrm rot="5400000" flipH="1" flipV="1">
            <a:off x="2754662" y="4507263"/>
            <a:ext cx="457200" cy="1294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3634676" y="4419600"/>
            <a:ext cx="556327" cy="4572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19735</TotalTime>
  <Words>845</Words>
  <Application>Microsoft Office PowerPoint</Application>
  <PresentationFormat>On-screen Show (4:3)</PresentationFormat>
  <Paragraphs>325</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Transition Plan  Network Operations Model Change Requests  </vt:lpstr>
      <vt:lpstr>Overview Transitioning Into the Nodal Network Model data submission timelines</vt:lpstr>
      <vt:lpstr>Slide 3</vt:lpstr>
      <vt:lpstr>Slide 4</vt:lpstr>
      <vt:lpstr>Slide 5</vt:lpstr>
      <vt:lpstr>Zonal timeline for Data Submissions</vt:lpstr>
      <vt:lpstr>Zonal timeline for Data Submissions</vt:lpstr>
      <vt:lpstr>Zonal timeline for Data Submissions </vt:lpstr>
      <vt:lpstr>Slide 9</vt:lpstr>
      <vt:lpstr>Nodal Timeline for Data Submissions</vt:lpstr>
      <vt:lpstr>Nodal Timeline for Data Submissions</vt:lpstr>
      <vt:lpstr> Comparison of Zonal vs Nodal Notice Requirement for Model Change Requests</vt:lpstr>
      <vt:lpstr>Slide 13</vt:lpstr>
      <vt:lpstr>Temporal Modeling in Nodal </vt:lpstr>
      <vt:lpstr>Slide 15</vt:lpstr>
      <vt:lpstr>Slide 16</vt:lpstr>
      <vt:lpstr>Slide 17</vt:lpstr>
      <vt:lpstr>Slide 18</vt:lpstr>
      <vt:lpstr>Transition Plan – Interim Updates</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WRickerson</dc:creator>
  <cp:lastModifiedBy>WRickerson</cp:lastModifiedBy>
  <cp:revision>779</cp:revision>
  <dcterms:created xsi:type="dcterms:W3CDTF">2010-03-25T20:41:22Z</dcterms:created>
  <dcterms:modified xsi:type="dcterms:W3CDTF">2010-05-27T21:46:57Z</dcterms:modified>
</cp:coreProperties>
</file>