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15" r:id="rId2"/>
    <p:sldMasterId id="2147483716" r:id="rId3"/>
  </p:sldMasterIdLst>
  <p:notesMasterIdLst>
    <p:notesMasterId r:id="rId13"/>
  </p:notesMasterIdLst>
  <p:handoutMasterIdLst>
    <p:handoutMasterId r:id="rId14"/>
  </p:handoutMasterIdLst>
  <p:sldIdLst>
    <p:sldId id="328" r:id="rId4"/>
    <p:sldId id="337" r:id="rId5"/>
    <p:sldId id="334" r:id="rId6"/>
    <p:sldId id="335" r:id="rId7"/>
    <p:sldId id="343" r:id="rId8"/>
    <p:sldId id="340" r:id="rId9"/>
    <p:sldId id="342" r:id="rId10"/>
    <p:sldId id="329" r:id="rId11"/>
    <p:sldId id="323" r:id="rId1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40949A"/>
    <a:srgbClr val="0000CC"/>
    <a:srgbClr val="FF3300"/>
    <a:srgbClr val="FF9900"/>
    <a:srgbClr val="5469A2"/>
    <a:srgbClr val="294171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2" autoAdjust="0"/>
    <p:restoredTop sz="95051" autoAdjust="0"/>
  </p:normalViewPr>
  <p:slideViewPr>
    <p:cSldViewPr>
      <p:cViewPr>
        <p:scale>
          <a:sx n="70" d="100"/>
          <a:sy n="70" d="100"/>
        </p:scale>
        <p:origin x="-882" y="-300"/>
      </p:cViewPr>
      <p:guideLst>
        <p:guide orient="horz" pos="4176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2022" y="-90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fld id="{08A78976-AE90-4D20-AFFD-2DD8E20ADB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11835C-1F81-490D-94BB-F3CD3480AD1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97A4B7-BD07-45ED-84A4-123D33570B8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29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8298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30933-C722-4D84-9B6F-0D56C316C6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145C2-0577-49EF-BD10-B8414CC6E4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1D22B6CF-57BF-4A55-9C7D-471B24325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81956" name="Rectangle 4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pic>
        <p:nvPicPr>
          <p:cNvPr id="5125" name="Picture 5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195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1960" name="Line 8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1" name="Line 9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2" name="Rectangle 10"/>
          <p:cNvSpPr>
            <a:spLocks noChangeArrowheads="1"/>
          </p:cNvSpPr>
          <p:nvPr userDrawn="1"/>
        </p:nvSpPr>
        <p:spPr bwMode="auto">
          <a:xfrm>
            <a:off x="1219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 smtClean="0"/>
              <a:t>May 11, </a:t>
            </a:r>
            <a:r>
              <a:rPr lang="en-US" sz="1400" b="0" dirty="0"/>
              <a:t>2010</a:t>
            </a:r>
          </a:p>
        </p:txBody>
      </p:sp>
      <p:sp>
        <p:nvSpPr>
          <p:cNvPr id="381963" name="Rectangle 11"/>
          <p:cNvSpPr>
            <a:spLocks noChangeArrowheads="1"/>
          </p:cNvSpPr>
          <p:nvPr userDrawn="1"/>
        </p:nvSpPr>
        <p:spPr bwMode="auto">
          <a:xfrm>
            <a:off x="7620000" y="6400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/>
              <a:t>Page </a:t>
            </a:r>
            <a:fld id="{9C1D3FF5-6B50-4378-8F23-CD23C0DE769E}" type="slidenum">
              <a:rPr lang="en-US" sz="1400" b="0"/>
              <a:pPr algn="ctr">
                <a:defRPr/>
              </a:pPr>
              <a:t>‹#›</a:t>
            </a:fld>
            <a:endParaRPr lang="en-US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45" r:id="rId1"/>
    <p:sldLayoutId id="2147484946" r:id="rId2"/>
    <p:sldLayoutId id="2147484932" r:id="rId3"/>
    <p:sldLayoutId id="2147484947" r:id="rId4"/>
    <p:sldLayoutId id="2147484948" r:id="rId5"/>
    <p:sldLayoutId id="2147484949" r:id="rId6"/>
    <p:sldLayoutId id="2147484950" r:id="rId7"/>
    <p:sldLayoutId id="2147484951" r:id="rId8"/>
    <p:sldLayoutId id="2147484952" r:id="rId9"/>
    <p:sldLayoutId id="2147484933" r:id="rId10"/>
    <p:sldLayoutId id="2147484953" r:id="rId11"/>
    <p:sldLayoutId id="2147484954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4" name="Line 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4" r:id="rId1"/>
    <p:sldLayoutId id="2147484935" r:id="rId2"/>
    <p:sldLayoutId id="2147484936" r:id="rId3"/>
    <p:sldLayoutId id="2147484937" r:id="rId4"/>
    <p:sldLayoutId id="2147484938" r:id="rId5"/>
    <p:sldLayoutId id="2147484939" r:id="rId6"/>
    <p:sldLayoutId id="2147484940" r:id="rId7"/>
    <p:sldLayoutId id="2147484941" r:id="rId8"/>
    <p:sldLayoutId id="2147484942" r:id="rId9"/>
    <p:sldLayoutId id="2147484943" r:id="rId10"/>
    <p:sldLayoutId id="214748494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E245FE63-6CA0-4BA2-A5D8-8B49474A09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81956" name="Rectangle 4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pic>
        <p:nvPicPr>
          <p:cNvPr id="7173" name="Picture 5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195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1960" name="Line 8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1" name="Line 9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2" name="Rectangle 10"/>
          <p:cNvSpPr>
            <a:spLocks noChangeArrowheads="1"/>
          </p:cNvSpPr>
          <p:nvPr userDrawn="1"/>
        </p:nvSpPr>
        <p:spPr bwMode="auto">
          <a:xfrm>
            <a:off x="1219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/>
              <a:t>June 10, 2009</a:t>
            </a:r>
          </a:p>
        </p:txBody>
      </p:sp>
      <p:sp>
        <p:nvSpPr>
          <p:cNvPr id="381963" name="Rectangle 11"/>
          <p:cNvSpPr>
            <a:spLocks noChangeArrowheads="1"/>
          </p:cNvSpPr>
          <p:nvPr userDrawn="1"/>
        </p:nvSpPr>
        <p:spPr bwMode="auto">
          <a:xfrm>
            <a:off x="7620000" y="6400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/>
              <a:t>Page </a:t>
            </a:r>
            <a:fld id="{4FD348B6-6578-4A9A-99BA-CA486D002A10}" type="slidenum">
              <a:rPr lang="en-US" sz="1400" b="0"/>
              <a:pPr algn="ctr">
                <a:defRPr/>
              </a:pPr>
              <a:t>‹#›</a:t>
            </a:fld>
            <a:endParaRPr lang="en-US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5" r:id="rId1"/>
    <p:sldLayoutId id="2147484956" r:id="rId2"/>
    <p:sldLayoutId id="2147484957" r:id="rId3"/>
    <p:sldLayoutId id="2147484958" r:id="rId4"/>
    <p:sldLayoutId id="2147484959" r:id="rId5"/>
    <p:sldLayoutId id="2147484960" r:id="rId6"/>
    <p:sldLayoutId id="2147484961" r:id="rId7"/>
    <p:sldLayoutId id="2147484962" r:id="rId8"/>
    <p:sldLayoutId id="2147484963" r:id="rId9"/>
    <p:sldLayoutId id="2147484964" r:id="rId10"/>
    <p:sldLayoutId id="214748496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162800" cy="3429000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latin typeface="Lucida Bright" pitchFamily="18" charset="0"/>
              </a:rPr>
              <a:t/>
            </a:r>
            <a:br>
              <a:rPr lang="en-US" sz="3200" b="1" dirty="0" smtClean="0">
                <a:latin typeface="Lucida Bright" pitchFamily="18" charset="0"/>
              </a:rPr>
            </a:br>
            <a:r>
              <a:rPr lang="en-US" sz="3200" b="1" dirty="0" smtClean="0">
                <a:latin typeface="Lucida Bright" pitchFamily="18" charset="0"/>
              </a:rPr>
              <a:t>MO Projects Financial Overview</a:t>
            </a: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Commercial Operations Subcommittee</a:t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May 11, 2010</a:t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Heather Day</a:t>
            </a:r>
            <a:r>
              <a:rPr lang="en-US" sz="2000" dirty="0" smtClean="0">
                <a:latin typeface="Lucida Bright" pitchFamily="18" charset="0"/>
              </a:rPr>
              <a:t/>
            </a:r>
            <a:br>
              <a:rPr lang="en-US" sz="2000" dirty="0" smtClean="0">
                <a:latin typeface="Lucida Bright" pitchFamily="18" charset="0"/>
              </a:rPr>
            </a:br>
            <a:r>
              <a:rPr lang="en-US" sz="2000" dirty="0" smtClean="0">
                <a:latin typeface="Lucida Bright" pitchFamily="18" charset="0"/>
              </a:rPr>
              <a:t>Market Operations Division Projects Organization</a:t>
            </a:r>
            <a:endParaRPr lang="en-US" dirty="0" smtClean="0">
              <a:latin typeface="Lucida Calligraphy" pitchFamily="66" charset="0"/>
            </a:endParaRPr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990600" y="3124200"/>
            <a:ext cx="7162800" cy="0"/>
          </a:xfrm>
          <a:prstGeom prst="line">
            <a:avLst/>
          </a:prstGeom>
          <a:noFill/>
          <a:ln w="317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2010 Projects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3" y="914400"/>
            <a:ext cx="8866187" cy="433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in Execution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8104187" cy="100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in Planning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28600" y="4191000"/>
            <a:ext cx="8686800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endParaRPr 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914400" y="1295400"/>
            <a:ext cx="3421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projects currently in the Planning Phase.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dirty="0" smtClean="0">
                <a:latin typeface="Arial" charset="0"/>
              </a:rPr>
              <a:t>Projects in Initiation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13" y="1066800"/>
            <a:ext cx="8104187" cy="100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On Hold, Deferred or Not Started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8104187" cy="3095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Closing, Closed or Cancelled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1219200"/>
            <a:ext cx="4131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projects currently in Closing, Closed or Cancelled.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91600" cy="685800"/>
          </a:xfrm>
        </p:spPr>
        <p:txBody>
          <a:bodyPr/>
          <a:lstStyle/>
          <a:p>
            <a:pPr algn="r" eaLnBrk="1" hangingPunct="1"/>
            <a:r>
              <a:rPr lang="en-US" sz="2400" b="1" dirty="0" smtClean="0">
                <a:latin typeface="Arial" charset="0"/>
              </a:rPr>
              <a:t>Financial Overview as </a:t>
            </a:r>
            <a:r>
              <a:rPr lang="en-US" sz="2400" b="1" smtClean="0">
                <a:latin typeface="Arial" charset="0"/>
              </a:rPr>
              <a:t>of </a:t>
            </a:r>
            <a:r>
              <a:rPr lang="en-US" sz="2400" b="1" smtClean="0">
                <a:latin typeface="Arial" charset="0"/>
              </a:rPr>
              <a:t>05/01/2010 </a:t>
            </a:r>
            <a:endParaRPr lang="en-US" sz="2400" b="1" dirty="0" smtClean="0">
              <a:latin typeface="Arial" charset="0"/>
            </a:endParaRPr>
          </a:p>
        </p:txBody>
      </p:sp>
      <p:graphicFrame>
        <p:nvGraphicFramePr>
          <p:cNvPr id="9250" name="Group 34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763000" cy="4490339"/>
        </p:xfrm>
        <a:graphic>
          <a:graphicData uri="http://schemas.openxmlformats.org/drawingml/2006/table">
            <a:tbl>
              <a:tblPr/>
              <a:tblGrid>
                <a:gridCol w="2628900"/>
                <a:gridCol w="1035050"/>
                <a:gridCol w="5099050"/>
              </a:tblGrid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 PPL Budget Activity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Amount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Notes/comments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Approved MO Capability Line Budget Funding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~$1.30M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approved MO funding allocation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Designates where the capability line falls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 Spend of projects above the Capability Line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~1.27M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Based on current expectations and run rates for active and not started projects above the capability line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4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Variance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~30K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Variance is difference between </a:t>
                      </a: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 Capability Line Budget Funding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and </a:t>
                      </a: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 Spend of projects above the Capability Line.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Questions / Contact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33400" y="1371600"/>
            <a:ext cx="82296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0"/>
              <a:t>Heather Day</a:t>
            </a:r>
            <a:endParaRPr lang="en-US" sz="2000" b="0"/>
          </a:p>
          <a:p>
            <a:pPr algn="ctr"/>
            <a:r>
              <a:rPr lang="en-US" sz="2000" b="0"/>
              <a:t>Market Operations Divisional Projects Organization</a:t>
            </a:r>
          </a:p>
          <a:p>
            <a:pPr algn="ctr"/>
            <a:r>
              <a:rPr lang="en-US" sz="2000" b="0"/>
              <a:t>ERCOT</a:t>
            </a:r>
          </a:p>
          <a:p>
            <a:pPr algn="ctr"/>
            <a:r>
              <a:rPr lang="en-US" sz="2000" b="0"/>
              <a:t>(512) 248-4171</a:t>
            </a:r>
          </a:p>
          <a:p>
            <a:pPr algn="ctr"/>
            <a:r>
              <a:rPr lang="en-US" sz="2000" b="0"/>
              <a:t>hday@ercot.com</a:t>
            </a:r>
          </a:p>
          <a:p>
            <a:pPr algn="ctr"/>
            <a:endParaRPr lang="en-US" sz="2000" b="0"/>
          </a:p>
          <a:p>
            <a:pPr algn="ctr"/>
            <a:endParaRPr lang="en-US" sz="2000" b="0"/>
          </a:p>
          <a:p>
            <a:pPr algn="ctr"/>
            <a:endParaRPr 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808080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808080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23460</TotalTime>
  <Words>144</Words>
  <Application>Microsoft Office PowerPoint</Application>
  <PresentationFormat>On-screen Show (4:3)</PresentationFormat>
  <Paragraphs>32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Custom Design</vt:lpstr>
      <vt:lpstr>2_Custom Design</vt:lpstr>
      <vt:lpstr>3_Custom Design</vt:lpstr>
      <vt:lpstr> MO Projects Financial Overview  Commercial Operations Subcommittee May 11, 2010  Heather Day Market Operations Division Projects Organization</vt:lpstr>
      <vt:lpstr>2010 Projects</vt:lpstr>
      <vt:lpstr>Projects in Execution</vt:lpstr>
      <vt:lpstr>Projects in Planning</vt:lpstr>
      <vt:lpstr>Projects in Initiation</vt:lpstr>
      <vt:lpstr>Projects On Hold, Deferred or Not Started</vt:lpstr>
      <vt:lpstr>Projects Closing, Closed or Cancelled</vt:lpstr>
      <vt:lpstr>Financial Overview as of 05/01/2010 </vt:lpstr>
      <vt:lpstr>Questions / Contact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Account Management at ERCOT</dc:title>
  <dc:creator>Kate Horne</dc:creator>
  <cp:lastModifiedBy>Heather Day</cp:lastModifiedBy>
  <cp:revision>667</cp:revision>
  <dcterms:created xsi:type="dcterms:W3CDTF">2005-04-21T14:28:35Z</dcterms:created>
  <dcterms:modified xsi:type="dcterms:W3CDTF">2010-05-07T19:33:39Z</dcterms:modified>
</cp:coreProperties>
</file>