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4" r:id="rId6"/>
    <p:sldId id="270" r:id="rId7"/>
    <p:sldId id="271" r:id="rId8"/>
    <p:sldId id="272" r:id="rId9"/>
    <p:sldId id="273" r:id="rId10"/>
    <p:sldId id="274" r:id="rId11"/>
    <p:sldId id="260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CB03B-1540-488F-A158-8D7855A00036}" type="datetimeFigureOut">
              <a:rPr lang="en-US" smtClean="0"/>
              <a:pPr/>
              <a:t>4/10/2010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1B84F-B02D-4380-80F1-845D0D47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4/10/2010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4/10/2010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4/10/2010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4/10/2010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4/10/2010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4/10/2010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readiness/markettrials/rtm/index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0/04/20100409-M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readiness/markettrials/coms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Update to Cops </a:t>
            </a:r>
            <a:r>
              <a:rPr lang="en-US" dirty="0" smtClean="0"/>
              <a:t>04-13-2010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Trials- RTM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Real Time Market and LFC Handbook available </a:t>
            </a:r>
          </a:p>
          <a:p>
            <a:pPr lvl="1"/>
            <a:r>
              <a:rPr lang="en-US" dirty="0" smtClean="0">
                <a:hlinkClick r:id="rId2"/>
              </a:rPr>
              <a:t>http://nodal.ercot.com/readiness/markettrials/rtm/index.html</a:t>
            </a:r>
            <a:endParaRPr lang="en-US" dirty="0" smtClean="0"/>
          </a:p>
          <a:p>
            <a:r>
              <a:rPr lang="en-US" dirty="0" smtClean="0"/>
              <a:t>April 16 primary LFC testing completes, re-testing to take place between April 19-30</a:t>
            </a:r>
          </a:p>
          <a:p>
            <a:r>
              <a:rPr lang="en-US" dirty="0" smtClean="0"/>
              <a:t>ERCOT will host a workshop on upcoming LFC 2-hour test, May 3, 2010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review the TAC Nodal Update Presentation and/or the following link for updated available training  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nodal.ercot.com/training/courses/index.html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C:\Documents and Settings\xqh5\Local Settings\Temporary Internet Files\Content.IE5\0ZRNYSP1\MCj044142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428" y="1600428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Qualification </a:t>
            </a:r>
            <a:r>
              <a:rPr lang="en-US" dirty="0" smtClean="0"/>
              <a:t>of Market Participants- 95% of MPs qualified:</a:t>
            </a:r>
          </a:p>
          <a:p>
            <a:pPr lvl="1"/>
            <a:r>
              <a:rPr lang="en-US" dirty="0" smtClean="0"/>
              <a:t>81 of 84 QSEs with resources qualified</a:t>
            </a:r>
          </a:p>
          <a:p>
            <a:pPr lvl="1"/>
            <a:r>
              <a:rPr lang="en-US" dirty="0" smtClean="0"/>
              <a:t>181 of 192 QSEs without resources qualified</a:t>
            </a:r>
          </a:p>
          <a:p>
            <a:r>
              <a:rPr lang="en-US" dirty="0" smtClean="0"/>
              <a:t>Full Functionality testing to begin in May will result in push to get remaining QSEs qualified</a:t>
            </a:r>
          </a:p>
          <a:p>
            <a:r>
              <a:rPr lang="en-US" dirty="0" smtClean="0"/>
              <a:t>Market Trials:</a:t>
            </a:r>
          </a:p>
          <a:p>
            <a:pPr lvl="1"/>
            <a:r>
              <a:rPr lang="en-US" dirty="0" smtClean="0"/>
              <a:t>2-CRR Auctions now completed</a:t>
            </a:r>
          </a:p>
          <a:p>
            <a:pPr lvl="1"/>
            <a:r>
              <a:rPr lang="en-US" dirty="0" smtClean="0"/>
              <a:t>Three DAM markets simulated with two additional this week</a:t>
            </a:r>
          </a:p>
          <a:p>
            <a:pPr lvl="1"/>
            <a:r>
              <a:rPr lang="en-US" dirty="0" smtClean="0"/>
              <a:t>Strong participation in DAM trials (over 150 QSEs)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6-month LMP </a:t>
            </a:r>
            <a:r>
              <a:rPr lang="en-US" dirty="0" smtClean="0"/>
              <a:t>Analysis Continues</a:t>
            </a:r>
            <a:endParaRPr lang="en-US" dirty="0" smtClean="0"/>
          </a:p>
          <a:p>
            <a:pPr lvl="1"/>
            <a:r>
              <a:rPr lang="en-US" dirty="0" smtClean="0"/>
              <a:t>Began March 1</a:t>
            </a:r>
          </a:p>
          <a:p>
            <a:pPr lvl="1"/>
            <a:r>
              <a:rPr lang="en-US" dirty="0" smtClean="0"/>
              <a:t>Only a few instances when $2250 price CAP has been reached</a:t>
            </a:r>
          </a:p>
          <a:p>
            <a:pPr lvl="1"/>
            <a:r>
              <a:rPr lang="en-US" dirty="0" smtClean="0"/>
              <a:t>Submitted information and increase in expected offers are improving LMP results</a:t>
            </a:r>
            <a:endParaRPr lang="en-US" dirty="0" smtClean="0"/>
          </a:p>
          <a:p>
            <a:r>
              <a:rPr lang="en-US" dirty="0" smtClean="0"/>
              <a:t>Mock CRR Auction for </a:t>
            </a:r>
            <a:r>
              <a:rPr lang="en-US" dirty="0" smtClean="0"/>
              <a:t>April</a:t>
            </a:r>
            <a:endParaRPr lang="en-US" dirty="0" smtClean="0"/>
          </a:p>
          <a:p>
            <a:pPr lvl="1"/>
            <a:r>
              <a:rPr lang="en-US" dirty="0" smtClean="0"/>
              <a:t>Completed and invoiced</a:t>
            </a:r>
          </a:p>
          <a:p>
            <a:pPr lvl="1"/>
            <a:r>
              <a:rPr lang="en-US" dirty="0" smtClean="0"/>
              <a:t>Participation again very encouraging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Timeline </a:t>
            </a:r>
            <a:r>
              <a:rPr lang="en-US" dirty="0" smtClean="0"/>
              <a:t>issues:</a:t>
            </a:r>
          </a:p>
          <a:p>
            <a:pPr lvl="1"/>
            <a:r>
              <a:rPr lang="en-US" dirty="0" smtClean="0"/>
              <a:t>Phase 5 testing previously flagged as a two-week lag has been mitigated and is back on schedule with no impact to Market Go-Live</a:t>
            </a:r>
          </a:p>
          <a:p>
            <a:pPr lvl="1"/>
            <a:r>
              <a:rPr lang="en-US" dirty="0" smtClean="0"/>
              <a:t>No new issues added to Market Issues list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</a:t>
            </a:r>
            <a:r>
              <a:rPr lang="en-US" dirty="0" smtClean="0"/>
              <a:t>Trials- 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DAM Market Trials began April 1, three DAM run for April 1,6,8</a:t>
            </a:r>
          </a:p>
          <a:p>
            <a:pPr lvl="1"/>
            <a:r>
              <a:rPr lang="en-US" dirty="0" smtClean="0"/>
              <a:t>DAM runs were controlled with Self Arrangement of AS at 100% for April 1, going to 50% for other days</a:t>
            </a:r>
          </a:p>
          <a:p>
            <a:pPr lvl="1"/>
            <a:r>
              <a:rPr lang="en-US" dirty="0" smtClean="0"/>
              <a:t>AS co-optimization for April 6,8</a:t>
            </a:r>
          </a:p>
          <a:p>
            <a:pPr lvl="1"/>
            <a:r>
              <a:rPr lang="en-US" dirty="0" smtClean="0"/>
              <a:t>Load bid request was for 80-120% of Load</a:t>
            </a:r>
          </a:p>
          <a:p>
            <a:pPr lvl="1"/>
            <a:r>
              <a:rPr lang="en-US" dirty="0" smtClean="0"/>
              <a:t>Virtual bids/offers and PTP Obligations limited to 5 transactions totaling 50 MW	</a:t>
            </a:r>
          </a:p>
          <a:p>
            <a:r>
              <a:rPr lang="en-US" dirty="0" smtClean="0"/>
              <a:t>Over 150 QSEs participated in the DAM trials</a:t>
            </a:r>
          </a:p>
          <a:p>
            <a:pPr lvl="1"/>
            <a:r>
              <a:rPr lang="en-US" dirty="0" smtClean="0"/>
              <a:t>25 QSEs submitted AS offers (April 7 data)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Trials- 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Ancillary Service Insufficiency:</a:t>
            </a:r>
          </a:p>
          <a:p>
            <a:pPr lvl="1"/>
            <a:r>
              <a:rPr lang="en-US" dirty="0" smtClean="0"/>
              <a:t>ERCOT received insufficient bids for Non-spin and RRS and therefore reduced the AS requirement for those services</a:t>
            </a:r>
          </a:p>
          <a:p>
            <a:pPr lvl="1"/>
            <a:r>
              <a:rPr lang="en-US" dirty="0" smtClean="0"/>
              <a:t>Prices:</a:t>
            </a:r>
          </a:p>
          <a:p>
            <a:pPr lvl="2"/>
            <a:r>
              <a:rPr lang="en-US" dirty="0" err="1" smtClean="0"/>
              <a:t>Reg</a:t>
            </a:r>
            <a:r>
              <a:rPr lang="en-US" dirty="0" smtClean="0"/>
              <a:t> Up- $50 - $58.18</a:t>
            </a:r>
          </a:p>
          <a:p>
            <a:pPr lvl="2"/>
            <a:r>
              <a:rPr lang="en-US" dirty="0" err="1" smtClean="0"/>
              <a:t>Reg</a:t>
            </a:r>
            <a:r>
              <a:rPr lang="en-US" dirty="0" smtClean="0"/>
              <a:t> Down- $4.02 - $7.44</a:t>
            </a:r>
          </a:p>
          <a:p>
            <a:pPr lvl="2"/>
            <a:r>
              <a:rPr lang="en-US" dirty="0" smtClean="0"/>
              <a:t>Responsive- $55 - $63.18</a:t>
            </a:r>
          </a:p>
          <a:p>
            <a:pPr lvl="2"/>
            <a:r>
              <a:rPr lang="en-US" dirty="0" smtClean="0"/>
              <a:t>NS- $50 - $54.32</a:t>
            </a:r>
          </a:p>
          <a:p>
            <a:r>
              <a:rPr lang="en-US" dirty="0" smtClean="0"/>
              <a:t>DAM Energy</a:t>
            </a:r>
          </a:p>
          <a:p>
            <a:pPr lvl="1"/>
            <a:r>
              <a:rPr lang="en-US" dirty="0" smtClean="0"/>
              <a:t>Market prices cleared between $21 - $35</a:t>
            </a:r>
          </a:p>
          <a:p>
            <a:pPr lvl="1"/>
            <a:r>
              <a:rPr lang="en-US" dirty="0" smtClean="0"/>
              <a:t>Submittal of Energy only, TPO, PTP Obligations were robust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Trials- DAM Week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DAM Market Trials 4/13 and 4/15-</a:t>
            </a:r>
          </a:p>
          <a:p>
            <a:pPr lvl="1"/>
            <a:r>
              <a:rPr lang="en-US" dirty="0" smtClean="0"/>
              <a:t>Network constrained condition and initial DRUC</a:t>
            </a:r>
          </a:p>
          <a:p>
            <a:pPr lvl="1"/>
            <a:r>
              <a:rPr lang="en-US" dirty="0" smtClean="0"/>
              <a:t>AS obligations 50% self arranged, 80-120% Load bid conditions to remain</a:t>
            </a:r>
          </a:p>
          <a:p>
            <a:pPr lvl="1"/>
            <a:r>
              <a:rPr lang="en-US" dirty="0" smtClean="0"/>
              <a:t>Increase in virtual transactions to 10</a:t>
            </a:r>
          </a:p>
          <a:p>
            <a:pPr lvl="1"/>
            <a:r>
              <a:rPr lang="en-US" dirty="0" smtClean="0"/>
              <a:t>No allocated CRRs or PTP Obligations</a:t>
            </a:r>
          </a:p>
          <a:p>
            <a:pPr lvl="1"/>
            <a:r>
              <a:rPr lang="en-US" dirty="0" smtClean="0"/>
              <a:t>COP updates after the DAM/DRUC (4/15)</a:t>
            </a:r>
          </a:p>
          <a:p>
            <a:pPr lvl="1"/>
            <a:r>
              <a:rPr lang="en-US" dirty="0" smtClean="0"/>
              <a:t>DRUC (4/15)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 DAM- Week 4 and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Constrained conditions will remain, as will requested 80-120% of Load</a:t>
            </a:r>
          </a:p>
          <a:p>
            <a:r>
              <a:rPr lang="en-US" dirty="0" smtClean="0"/>
              <a:t>Ancillary Service self arrangement no requirement</a:t>
            </a:r>
          </a:p>
          <a:p>
            <a:r>
              <a:rPr lang="en-US" dirty="0" smtClean="0"/>
              <a:t>DRUC after each DAM</a:t>
            </a:r>
          </a:p>
          <a:p>
            <a:r>
              <a:rPr lang="en-US" dirty="0" smtClean="0"/>
              <a:t>HRUC and SASM</a:t>
            </a:r>
          </a:p>
          <a:p>
            <a:r>
              <a:rPr lang="en-US" dirty="0" smtClean="0"/>
              <a:t>DAM Settlement</a:t>
            </a:r>
          </a:p>
          <a:p>
            <a:r>
              <a:rPr lang="en-US" dirty="0" smtClean="0"/>
              <a:t>For more information on FAQs and System issues please consult the following presentation: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www.ercot.com/calendar/2010/04/20100409-MT</a:t>
            </a:r>
            <a:r>
              <a:rPr lang="en-US" dirty="0" smtClean="0"/>
              <a:t>  Day Ahead Market presentation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 DAM-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DAM settlement statement and invoice will be generated for DAM operating day April 21, 2010 (April 20 DAM run)</a:t>
            </a:r>
          </a:p>
          <a:p>
            <a:r>
              <a:rPr lang="en-US" dirty="0" smtClean="0"/>
              <a:t>Statement and invoice provided in accordance with the ERCOT protocol requirement, expected to be published on Friday, April 23 2010</a:t>
            </a:r>
          </a:p>
          <a:p>
            <a:r>
              <a:rPr lang="en-US" dirty="0" smtClean="0"/>
              <a:t>COMS extracts expected within the ERCOT protocol 48-hour timeline (expected Monday, April 26 2010</a:t>
            </a:r>
          </a:p>
          <a:p>
            <a:r>
              <a:rPr lang="en-US" dirty="0" smtClean="0"/>
              <a:t>ERCOT will provide RTM Statements for this operating day on May 3, 2010</a:t>
            </a:r>
          </a:p>
          <a:p>
            <a:r>
              <a:rPr lang="en-US" dirty="0" smtClean="0"/>
              <a:t>Please consult Market Trials COMS Testing Handbook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nodal.ercot.com/readiness/markettrials/coms/index.html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595</TotalTime>
  <Words>558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Nodal Program Update to Cops 04-13-2010</vt:lpstr>
      <vt:lpstr>Program Status</vt:lpstr>
      <vt:lpstr>Program Status</vt:lpstr>
      <vt:lpstr>Program Status</vt:lpstr>
      <vt:lpstr>Market Trials- DAM</vt:lpstr>
      <vt:lpstr>Market Trials- DAM</vt:lpstr>
      <vt:lpstr>Market Trials- DAM Week 3</vt:lpstr>
      <vt:lpstr>Market Trials DAM- Week 4 and 5</vt:lpstr>
      <vt:lpstr>Market Trials DAM- Settlement</vt:lpstr>
      <vt:lpstr>Market Trials- RTM</vt:lpstr>
      <vt:lpstr>Market Training</vt:lpstr>
      <vt:lpstr>Questions?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Nodal Program Update</dc:title>
  <dc:creator>xqh5</dc:creator>
  <cp:lastModifiedBy>xqh5</cp:lastModifiedBy>
  <cp:revision>99</cp:revision>
  <dcterms:created xsi:type="dcterms:W3CDTF">2010-02-08T18:44:47Z</dcterms:created>
  <dcterms:modified xsi:type="dcterms:W3CDTF">2010-04-10T20:50:33Z</dcterms:modified>
</cp:coreProperties>
</file>