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charts/chart3.xml" ContentType="application/vnd.openxmlformats-officedocument.drawingml.chart+xml"/>
  <Override PartName="/ppt/charts/chart4.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72" r:id="rId1"/>
  </p:sldMasterIdLst>
  <p:sldIdLst>
    <p:sldId id="256" r:id="rId2"/>
    <p:sldId id="257" r:id="rId3"/>
    <p:sldId id="259" r:id="rId4"/>
    <p:sldId id="269" r:id="rId5"/>
    <p:sldId id="270" r:id="rId6"/>
    <p:sldId id="271" r:id="rId7"/>
    <p:sldId id="277" r:id="rId8"/>
    <p:sldId id="265" r:id="rId9"/>
    <p:sldId id="276" r:id="rId10"/>
    <p:sldId id="272" r:id="rId11"/>
    <p:sldId id="273" r:id="rId12"/>
    <p:sldId id="274" r:id="rId13"/>
    <p:sldId id="275"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0" d="100"/>
          <a:sy n="100" d="100"/>
        </p:scale>
        <p:origin x="-210"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1" Type="http://schemas.openxmlformats.org/officeDocument/2006/relationships/oleObject" Target="file:///C:\Documents%20and%20Settings\xqh5\Desktop\SEWG%20UFE%20Analysis.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Documents%20and%20Settings\xqh5\Desktop\SEWG%20UFE%20Analysis.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Documents%20and%20Settings\xqh5\Desktop\SEWG%20UFE%20Analysis.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Documents%20and%20Settings\xqh5\Desktop\SEWG%20UFE%20Analysi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plotArea>
      <c:layout>
        <c:manualLayout>
          <c:layoutTarget val="inner"/>
          <c:xMode val="edge"/>
          <c:yMode val="edge"/>
          <c:x val="8.6554236207527127E-2"/>
          <c:y val="4.0978928876140908E-2"/>
          <c:w val="0.77212229482412131"/>
          <c:h val="0.94363394771130649"/>
        </c:manualLayout>
      </c:layout>
      <c:lineChart>
        <c:grouping val="standard"/>
        <c:ser>
          <c:idx val="0"/>
          <c:order val="0"/>
          <c:tx>
            <c:strRef>
              <c:f>'Dec CHAN 1 UFE'!$C$68</c:f>
              <c:strCache>
                <c:ptCount val="1"/>
                <c:pt idx="0">
                  <c:v>MAX</c:v>
                </c:pt>
              </c:strCache>
            </c:strRef>
          </c:tx>
          <c:marker>
            <c:symbol val="none"/>
          </c:marker>
          <c:cat>
            <c:numRef>
              <c:f>'Dec CHAN 1 UFE'!$B$69:$B$99</c:f>
              <c:numCache>
                <c:formatCode>m/d/yyyy</c:formatCode>
                <c:ptCount val="31"/>
                <c:pt idx="0">
                  <c:v>40148</c:v>
                </c:pt>
                <c:pt idx="1">
                  <c:v>40149</c:v>
                </c:pt>
                <c:pt idx="2">
                  <c:v>40150</c:v>
                </c:pt>
                <c:pt idx="3">
                  <c:v>40151</c:v>
                </c:pt>
                <c:pt idx="4">
                  <c:v>40152</c:v>
                </c:pt>
                <c:pt idx="5">
                  <c:v>40153</c:v>
                </c:pt>
                <c:pt idx="6">
                  <c:v>40154</c:v>
                </c:pt>
                <c:pt idx="7">
                  <c:v>40155</c:v>
                </c:pt>
                <c:pt idx="8">
                  <c:v>40156</c:v>
                </c:pt>
                <c:pt idx="9">
                  <c:v>40157</c:v>
                </c:pt>
                <c:pt idx="10">
                  <c:v>40158</c:v>
                </c:pt>
                <c:pt idx="11">
                  <c:v>40159</c:v>
                </c:pt>
                <c:pt idx="12">
                  <c:v>40160</c:v>
                </c:pt>
                <c:pt idx="13">
                  <c:v>40161</c:v>
                </c:pt>
                <c:pt idx="14">
                  <c:v>40162</c:v>
                </c:pt>
                <c:pt idx="15">
                  <c:v>40163</c:v>
                </c:pt>
                <c:pt idx="16">
                  <c:v>40164</c:v>
                </c:pt>
                <c:pt idx="17">
                  <c:v>40165</c:v>
                </c:pt>
                <c:pt idx="18">
                  <c:v>40166</c:v>
                </c:pt>
                <c:pt idx="19">
                  <c:v>40167</c:v>
                </c:pt>
                <c:pt idx="20">
                  <c:v>40168</c:v>
                </c:pt>
                <c:pt idx="21">
                  <c:v>40169</c:v>
                </c:pt>
                <c:pt idx="22">
                  <c:v>40170</c:v>
                </c:pt>
                <c:pt idx="23">
                  <c:v>40171</c:v>
                </c:pt>
                <c:pt idx="24">
                  <c:v>40172</c:v>
                </c:pt>
                <c:pt idx="25">
                  <c:v>40173</c:v>
                </c:pt>
                <c:pt idx="26">
                  <c:v>40174</c:v>
                </c:pt>
                <c:pt idx="27">
                  <c:v>40175</c:v>
                </c:pt>
                <c:pt idx="28">
                  <c:v>40176</c:v>
                </c:pt>
                <c:pt idx="29">
                  <c:v>40177</c:v>
                </c:pt>
                <c:pt idx="30">
                  <c:v>40178</c:v>
                </c:pt>
              </c:numCache>
            </c:numRef>
          </c:cat>
          <c:val>
            <c:numRef>
              <c:f>'Dec CHAN 1 UFE'!$C$69:$C$99</c:f>
              <c:numCache>
                <c:formatCode>0.00%</c:formatCode>
                <c:ptCount val="31"/>
                <c:pt idx="0">
                  <c:v>5.3379182245485164E-2</c:v>
                </c:pt>
                <c:pt idx="1">
                  <c:v>4.3214786841744589E-2</c:v>
                </c:pt>
                <c:pt idx="2">
                  <c:v>2.40175226878818E-2</c:v>
                </c:pt>
                <c:pt idx="3">
                  <c:v>7.4083124620711552E-2</c:v>
                </c:pt>
                <c:pt idx="4">
                  <c:v>8.2744434498826736E-2</c:v>
                </c:pt>
                <c:pt idx="5">
                  <c:v>7.70734592047288E-2</c:v>
                </c:pt>
                <c:pt idx="6">
                  <c:v>3.6866424296945623E-2</c:v>
                </c:pt>
                <c:pt idx="7">
                  <c:v>5.0464495467937513E-2</c:v>
                </c:pt>
                <c:pt idx="8">
                  <c:v>4.3698700702081095E-2</c:v>
                </c:pt>
                <c:pt idx="9">
                  <c:v>4.4841055767488452E-2</c:v>
                </c:pt>
                <c:pt idx="10">
                  <c:v>6.9444941700166199E-2</c:v>
                </c:pt>
                <c:pt idx="11">
                  <c:v>5.5641336969783052E-2</c:v>
                </c:pt>
                <c:pt idx="12">
                  <c:v>4.53239529891288E-2</c:v>
                </c:pt>
                <c:pt idx="13">
                  <c:v>4.1927558559347572E-2</c:v>
                </c:pt>
                <c:pt idx="14">
                  <c:v>4.3789505083922875E-2</c:v>
                </c:pt>
                <c:pt idx="15">
                  <c:v>5.5984561675161915E-2</c:v>
                </c:pt>
                <c:pt idx="16">
                  <c:v>3.8195921158549334E-2</c:v>
                </c:pt>
                <c:pt idx="17">
                  <c:v>5.1373463321778126E-2</c:v>
                </c:pt>
                <c:pt idx="18">
                  <c:v>4.1907952924546445E-2</c:v>
                </c:pt>
                <c:pt idx="19">
                  <c:v>4.786650575671992E-2</c:v>
                </c:pt>
                <c:pt idx="20">
                  <c:v>3.3955444957242037E-2</c:v>
                </c:pt>
                <c:pt idx="21">
                  <c:v>1.8359486703786773E-2</c:v>
                </c:pt>
                <c:pt idx="22">
                  <c:v>-1.948001191026308E-4</c:v>
                </c:pt>
                <c:pt idx="23">
                  <c:v>4.1249534240384259E-2</c:v>
                </c:pt>
                <c:pt idx="24">
                  <c:v>9.1922716856122383E-2</c:v>
                </c:pt>
                <c:pt idx="25">
                  <c:v>1.6323813874260611E-2</c:v>
                </c:pt>
                <c:pt idx="26">
                  <c:v>2.2651531342657828E-2</c:v>
                </c:pt>
                <c:pt idx="27">
                  <c:v>1.1693510780490355E-2</c:v>
                </c:pt>
                <c:pt idx="28">
                  <c:v>6.6556831006662723E-2</c:v>
                </c:pt>
                <c:pt idx="29">
                  <c:v>2.8272761260190047E-2</c:v>
                </c:pt>
                <c:pt idx="30">
                  <c:v>2.5573767724569686E-2</c:v>
                </c:pt>
              </c:numCache>
            </c:numRef>
          </c:val>
        </c:ser>
        <c:ser>
          <c:idx val="1"/>
          <c:order val="1"/>
          <c:tx>
            <c:strRef>
              <c:f>'Dec CHAN 1 UFE'!$D$68</c:f>
              <c:strCache>
                <c:ptCount val="1"/>
                <c:pt idx="0">
                  <c:v>Average</c:v>
                </c:pt>
              </c:strCache>
            </c:strRef>
          </c:tx>
          <c:marker>
            <c:symbol val="none"/>
          </c:marker>
          <c:cat>
            <c:numRef>
              <c:f>'Dec CHAN 1 UFE'!$B$69:$B$99</c:f>
              <c:numCache>
                <c:formatCode>m/d/yyyy</c:formatCode>
                <c:ptCount val="31"/>
                <c:pt idx="0">
                  <c:v>40148</c:v>
                </c:pt>
                <c:pt idx="1">
                  <c:v>40149</c:v>
                </c:pt>
                <c:pt idx="2">
                  <c:v>40150</c:v>
                </c:pt>
                <c:pt idx="3">
                  <c:v>40151</c:v>
                </c:pt>
                <c:pt idx="4">
                  <c:v>40152</c:v>
                </c:pt>
                <c:pt idx="5">
                  <c:v>40153</c:v>
                </c:pt>
                <c:pt idx="6">
                  <c:v>40154</c:v>
                </c:pt>
                <c:pt idx="7">
                  <c:v>40155</c:v>
                </c:pt>
                <c:pt idx="8">
                  <c:v>40156</c:v>
                </c:pt>
                <c:pt idx="9">
                  <c:v>40157</c:v>
                </c:pt>
                <c:pt idx="10">
                  <c:v>40158</c:v>
                </c:pt>
                <c:pt idx="11">
                  <c:v>40159</c:v>
                </c:pt>
                <c:pt idx="12">
                  <c:v>40160</c:v>
                </c:pt>
                <c:pt idx="13">
                  <c:v>40161</c:v>
                </c:pt>
                <c:pt idx="14">
                  <c:v>40162</c:v>
                </c:pt>
                <c:pt idx="15">
                  <c:v>40163</c:v>
                </c:pt>
                <c:pt idx="16">
                  <c:v>40164</c:v>
                </c:pt>
                <c:pt idx="17">
                  <c:v>40165</c:v>
                </c:pt>
                <c:pt idx="18">
                  <c:v>40166</c:v>
                </c:pt>
                <c:pt idx="19">
                  <c:v>40167</c:v>
                </c:pt>
                <c:pt idx="20">
                  <c:v>40168</c:v>
                </c:pt>
                <c:pt idx="21">
                  <c:v>40169</c:v>
                </c:pt>
                <c:pt idx="22">
                  <c:v>40170</c:v>
                </c:pt>
                <c:pt idx="23">
                  <c:v>40171</c:v>
                </c:pt>
                <c:pt idx="24">
                  <c:v>40172</c:v>
                </c:pt>
                <c:pt idx="25">
                  <c:v>40173</c:v>
                </c:pt>
                <c:pt idx="26">
                  <c:v>40174</c:v>
                </c:pt>
                <c:pt idx="27">
                  <c:v>40175</c:v>
                </c:pt>
                <c:pt idx="28">
                  <c:v>40176</c:v>
                </c:pt>
                <c:pt idx="29">
                  <c:v>40177</c:v>
                </c:pt>
                <c:pt idx="30">
                  <c:v>40178</c:v>
                </c:pt>
              </c:numCache>
            </c:numRef>
          </c:cat>
          <c:val>
            <c:numRef>
              <c:f>'Dec CHAN 1 UFE'!$D$69:$D$99</c:f>
              <c:numCache>
                <c:formatCode>0.00%</c:formatCode>
                <c:ptCount val="31"/>
                <c:pt idx="0">
                  <c:v>1.7159606826493153E-2</c:v>
                </c:pt>
                <c:pt idx="1">
                  <c:v>1.6923943220635413E-2</c:v>
                </c:pt>
                <c:pt idx="2">
                  <c:v>5.8979793833080123E-3</c:v>
                </c:pt>
                <c:pt idx="3">
                  <c:v>3.1167679995310976E-2</c:v>
                </c:pt>
                <c:pt idx="4">
                  <c:v>4.1100788225020425E-2</c:v>
                </c:pt>
                <c:pt idx="5">
                  <c:v>4.8123182513201815E-2</c:v>
                </c:pt>
                <c:pt idx="6">
                  <c:v>8.2747317008208549E-3</c:v>
                </c:pt>
                <c:pt idx="7">
                  <c:v>2.9351094498948748E-2</c:v>
                </c:pt>
                <c:pt idx="8">
                  <c:v>1.8268298590398323E-2</c:v>
                </c:pt>
                <c:pt idx="9">
                  <c:v>2.0068941430320481E-2</c:v>
                </c:pt>
                <c:pt idx="10">
                  <c:v>5.1221761896860112E-2</c:v>
                </c:pt>
                <c:pt idx="11">
                  <c:v>3.8446693082921132E-2</c:v>
                </c:pt>
                <c:pt idx="12">
                  <c:v>2.4075406883398001E-2</c:v>
                </c:pt>
                <c:pt idx="13">
                  <c:v>1.3346505981600417E-2</c:v>
                </c:pt>
                <c:pt idx="14">
                  <c:v>1.8907407104617923E-2</c:v>
                </c:pt>
                <c:pt idx="15">
                  <c:v>4.1118110085153377E-2</c:v>
                </c:pt>
                <c:pt idx="16">
                  <c:v>2.0434760347153361E-2</c:v>
                </c:pt>
                <c:pt idx="17">
                  <c:v>3.0501852291591858E-2</c:v>
                </c:pt>
                <c:pt idx="18">
                  <c:v>2.513022354764155E-2</c:v>
                </c:pt>
                <c:pt idx="19">
                  <c:v>2.5886550108156003E-2</c:v>
                </c:pt>
                <c:pt idx="20">
                  <c:v>3.3358976043515241E-3</c:v>
                </c:pt>
                <c:pt idx="21">
                  <c:v>-1.0708002474783812E-2</c:v>
                </c:pt>
                <c:pt idx="22">
                  <c:v>-3.7132445099731834E-2</c:v>
                </c:pt>
                <c:pt idx="23">
                  <c:v>-4.5343624165766837E-2</c:v>
                </c:pt>
                <c:pt idx="24">
                  <c:v>-2.4478344328534006E-3</c:v>
                </c:pt>
                <c:pt idx="25">
                  <c:v>5.4525481098258361E-4</c:v>
                </c:pt>
                <c:pt idx="26">
                  <c:v>3.8377700609510197E-3</c:v>
                </c:pt>
                <c:pt idx="27">
                  <c:v>-9.6334467111677535E-3</c:v>
                </c:pt>
                <c:pt idx="28">
                  <c:v>1.2073556988689534E-2</c:v>
                </c:pt>
                <c:pt idx="29">
                  <c:v>6.7050503540294817E-3</c:v>
                </c:pt>
                <c:pt idx="30">
                  <c:v>-1.554626887213274E-2</c:v>
                </c:pt>
              </c:numCache>
            </c:numRef>
          </c:val>
        </c:ser>
        <c:marker val="1"/>
        <c:axId val="83396480"/>
        <c:axId val="84708736"/>
      </c:lineChart>
      <c:dateAx>
        <c:axId val="83396480"/>
        <c:scaling>
          <c:orientation val="minMax"/>
        </c:scaling>
        <c:axPos val="b"/>
        <c:numFmt formatCode="m/d/yyyy" sourceLinked="1"/>
        <c:tickLblPos val="nextTo"/>
        <c:crossAx val="84708736"/>
        <c:crosses val="autoZero"/>
        <c:auto val="1"/>
        <c:lblOffset val="100"/>
      </c:dateAx>
      <c:valAx>
        <c:axId val="84708736"/>
        <c:scaling>
          <c:orientation val="minMax"/>
        </c:scaling>
        <c:axPos val="l"/>
        <c:majorGridlines/>
        <c:numFmt formatCode="0.00%" sourceLinked="1"/>
        <c:tickLblPos val="nextTo"/>
        <c:crossAx val="83396480"/>
        <c:crosses val="autoZero"/>
        <c:crossBetween val="between"/>
      </c:valAx>
    </c:plotArea>
    <c:legend>
      <c:legendPos val="r"/>
      <c:layout/>
    </c:legend>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en-US"/>
  <c:chart>
    <c:plotArea>
      <c:layout/>
      <c:lineChart>
        <c:grouping val="standard"/>
        <c:ser>
          <c:idx val="0"/>
          <c:order val="0"/>
          <c:tx>
            <c:strRef>
              <c:f>'DEC CHAN 4 UFE'!$C$69</c:f>
              <c:strCache>
                <c:ptCount val="1"/>
                <c:pt idx="0">
                  <c:v>Max</c:v>
                </c:pt>
              </c:strCache>
            </c:strRef>
          </c:tx>
          <c:marker>
            <c:symbol val="none"/>
          </c:marker>
          <c:cat>
            <c:numRef>
              <c:f>'DEC CHAN 4 UFE'!$B$70:$B$100</c:f>
              <c:numCache>
                <c:formatCode>m/d/yyyy</c:formatCode>
                <c:ptCount val="31"/>
                <c:pt idx="0">
                  <c:v>40148</c:v>
                </c:pt>
                <c:pt idx="1">
                  <c:v>40149</c:v>
                </c:pt>
                <c:pt idx="2">
                  <c:v>40150</c:v>
                </c:pt>
                <c:pt idx="3">
                  <c:v>40151</c:v>
                </c:pt>
                <c:pt idx="4">
                  <c:v>40152</c:v>
                </c:pt>
                <c:pt idx="5">
                  <c:v>40153</c:v>
                </c:pt>
                <c:pt idx="6">
                  <c:v>40154</c:v>
                </c:pt>
                <c:pt idx="7">
                  <c:v>40155</c:v>
                </c:pt>
                <c:pt idx="8">
                  <c:v>40156</c:v>
                </c:pt>
                <c:pt idx="9">
                  <c:v>40157</c:v>
                </c:pt>
                <c:pt idx="10">
                  <c:v>40158</c:v>
                </c:pt>
                <c:pt idx="11">
                  <c:v>40159</c:v>
                </c:pt>
                <c:pt idx="12">
                  <c:v>40160</c:v>
                </c:pt>
                <c:pt idx="13">
                  <c:v>40161</c:v>
                </c:pt>
                <c:pt idx="14">
                  <c:v>40162</c:v>
                </c:pt>
                <c:pt idx="15">
                  <c:v>40163</c:v>
                </c:pt>
                <c:pt idx="16">
                  <c:v>40164</c:v>
                </c:pt>
                <c:pt idx="17">
                  <c:v>40165</c:v>
                </c:pt>
                <c:pt idx="18">
                  <c:v>40166</c:v>
                </c:pt>
                <c:pt idx="19">
                  <c:v>40167</c:v>
                </c:pt>
                <c:pt idx="20">
                  <c:v>40168</c:v>
                </c:pt>
                <c:pt idx="21">
                  <c:v>40169</c:v>
                </c:pt>
                <c:pt idx="22">
                  <c:v>40170</c:v>
                </c:pt>
                <c:pt idx="23">
                  <c:v>40171</c:v>
                </c:pt>
                <c:pt idx="24">
                  <c:v>40172</c:v>
                </c:pt>
                <c:pt idx="25">
                  <c:v>40173</c:v>
                </c:pt>
                <c:pt idx="26">
                  <c:v>40174</c:v>
                </c:pt>
                <c:pt idx="27">
                  <c:v>40175</c:v>
                </c:pt>
                <c:pt idx="28">
                  <c:v>40176</c:v>
                </c:pt>
                <c:pt idx="29">
                  <c:v>40177</c:v>
                </c:pt>
                <c:pt idx="30">
                  <c:v>40178</c:v>
                </c:pt>
              </c:numCache>
            </c:numRef>
          </c:cat>
          <c:val>
            <c:numRef>
              <c:f>'DEC CHAN 4 UFE'!$C$70:$C$100</c:f>
              <c:numCache>
                <c:formatCode>0.00%</c:formatCode>
                <c:ptCount val="31"/>
                <c:pt idx="0">
                  <c:v>3.6213834276159103E-2</c:v>
                </c:pt>
                <c:pt idx="1">
                  <c:v>2.1808970234117087E-2</c:v>
                </c:pt>
                <c:pt idx="2">
                  <c:v>1.3960736371745571E-2</c:v>
                </c:pt>
                <c:pt idx="3">
                  <c:v>5.4204683956563506E-2</c:v>
                </c:pt>
                <c:pt idx="4">
                  <c:v>4.7750080578548924E-2</c:v>
                </c:pt>
                <c:pt idx="5">
                  <c:v>6.5774019313865575E-2</c:v>
                </c:pt>
                <c:pt idx="6">
                  <c:v>2.1077708108760886E-2</c:v>
                </c:pt>
                <c:pt idx="7">
                  <c:v>3.5306453236861268E-2</c:v>
                </c:pt>
                <c:pt idx="8">
                  <c:v>2.5370506030924271E-2</c:v>
                </c:pt>
                <c:pt idx="9">
                  <c:v>3.4264791622595055E-2</c:v>
                </c:pt>
                <c:pt idx="10">
                  <c:v>3.8265380501804246E-2</c:v>
                </c:pt>
                <c:pt idx="11">
                  <c:v>3.4219728383306058E-2</c:v>
                </c:pt>
                <c:pt idx="12">
                  <c:v>3.2141307812919011E-2</c:v>
                </c:pt>
                <c:pt idx="13">
                  <c:v>2.7917510075545056E-2</c:v>
                </c:pt>
                <c:pt idx="14">
                  <c:v>2.4150596393940654E-2</c:v>
                </c:pt>
                <c:pt idx="15">
                  <c:v>4.2048960359567879E-2</c:v>
                </c:pt>
                <c:pt idx="16">
                  <c:v>2.8292926422998192E-2</c:v>
                </c:pt>
                <c:pt idx="17">
                  <c:v>2.7359138212765487E-2</c:v>
                </c:pt>
                <c:pt idx="18">
                  <c:v>3.2620742230373721E-2</c:v>
                </c:pt>
                <c:pt idx="19">
                  <c:v>3.7944577937884881E-2</c:v>
                </c:pt>
                <c:pt idx="20">
                  <c:v>2.2904650282696809E-2</c:v>
                </c:pt>
                <c:pt idx="21">
                  <c:v>9.0210792975726223E-3</c:v>
                </c:pt>
                <c:pt idx="22">
                  <c:v>5.4393757873386355E-4</c:v>
                </c:pt>
                <c:pt idx="23">
                  <c:v>4.7979915707893991E-2</c:v>
                </c:pt>
                <c:pt idx="24">
                  <c:v>8.1364133146299075E-2</c:v>
                </c:pt>
                <c:pt idx="25">
                  <c:v>1.5193472517773495E-2</c:v>
                </c:pt>
                <c:pt idx="26">
                  <c:v>1.4245949998288281E-2</c:v>
                </c:pt>
                <c:pt idx="27">
                  <c:v>1.0138997572231355E-2</c:v>
                </c:pt>
                <c:pt idx="28">
                  <c:v>6.6165548005377856E-2</c:v>
                </c:pt>
                <c:pt idx="29">
                  <c:v>3.2163180353170812E-2</c:v>
                </c:pt>
                <c:pt idx="30">
                  <c:v>3.1615563725760992E-2</c:v>
                </c:pt>
              </c:numCache>
            </c:numRef>
          </c:val>
        </c:ser>
        <c:ser>
          <c:idx val="1"/>
          <c:order val="1"/>
          <c:tx>
            <c:strRef>
              <c:f>'DEC CHAN 4 UFE'!$D$69</c:f>
              <c:strCache>
                <c:ptCount val="1"/>
                <c:pt idx="0">
                  <c:v>Average</c:v>
                </c:pt>
              </c:strCache>
            </c:strRef>
          </c:tx>
          <c:marker>
            <c:symbol val="none"/>
          </c:marker>
          <c:cat>
            <c:numRef>
              <c:f>'DEC CHAN 4 UFE'!$B$70:$B$100</c:f>
              <c:numCache>
                <c:formatCode>m/d/yyyy</c:formatCode>
                <c:ptCount val="31"/>
                <c:pt idx="0">
                  <c:v>40148</c:v>
                </c:pt>
                <c:pt idx="1">
                  <c:v>40149</c:v>
                </c:pt>
                <c:pt idx="2">
                  <c:v>40150</c:v>
                </c:pt>
                <c:pt idx="3">
                  <c:v>40151</c:v>
                </c:pt>
                <c:pt idx="4">
                  <c:v>40152</c:v>
                </c:pt>
                <c:pt idx="5">
                  <c:v>40153</c:v>
                </c:pt>
                <c:pt idx="6">
                  <c:v>40154</c:v>
                </c:pt>
                <c:pt idx="7">
                  <c:v>40155</c:v>
                </c:pt>
                <c:pt idx="8">
                  <c:v>40156</c:v>
                </c:pt>
                <c:pt idx="9">
                  <c:v>40157</c:v>
                </c:pt>
                <c:pt idx="10">
                  <c:v>40158</c:v>
                </c:pt>
                <c:pt idx="11">
                  <c:v>40159</c:v>
                </c:pt>
                <c:pt idx="12">
                  <c:v>40160</c:v>
                </c:pt>
                <c:pt idx="13">
                  <c:v>40161</c:v>
                </c:pt>
                <c:pt idx="14">
                  <c:v>40162</c:v>
                </c:pt>
                <c:pt idx="15">
                  <c:v>40163</c:v>
                </c:pt>
                <c:pt idx="16">
                  <c:v>40164</c:v>
                </c:pt>
                <c:pt idx="17">
                  <c:v>40165</c:v>
                </c:pt>
                <c:pt idx="18">
                  <c:v>40166</c:v>
                </c:pt>
                <c:pt idx="19">
                  <c:v>40167</c:v>
                </c:pt>
                <c:pt idx="20">
                  <c:v>40168</c:v>
                </c:pt>
                <c:pt idx="21">
                  <c:v>40169</c:v>
                </c:pt>
                <c:pt idx="22">
                  <c:v>40170</c:v>
                </c:pt>
                <c:pt idx="23">
                  <c:v>40171</c:v>
                </c:pt>
                <c:pt idx="24">
                  <c:v>40172</c:v>
                </c:pt>
                <c:pt idx="25">
                  <c:v>40173</c:v>
                </c:pt>
                <c:pt idx="26">
                  <c:v>40174</c:v>
                </c:pt>
                <c:pt idx="27">
                  <c:v>40175</c:v>
                </c:pt>
                <c:pt idx="28">
                  <c:v>40176</c:v>
                </c:pt>
                <c:pt idx="29">
                  <c:v>40177</c:v>
                </c:pt>
                <c:pt idx="30">
                  <c:v>40178</c:v>
                </c:pt>
              </c:numCache>
            </c:numRef>
          </c:cat>
          <c:val>
            <c:numRef>
              <c:f>'DEC CHAN 4 UFE'!$D$70:$D$100</c:f>
              <c:numCache>
                <c:formatCode>0.00%</c:formatCode>
                <c:ptCount val="31"/>
                <c:pt idx="0">
                  <c:v>1.0489082191174838E-3</c:v>
                </c:pt>
                <c:pt idx="1">
                  <c:v>-5.9896335530070389E-4</c:v>
                </c:pt>
                <c:pt idx="2">
                  <c:v>-2.9669115782905617E-3</c:v>
                </c:pt>
                <c:pt idx="3">
                  <c:v>5.3199097557634703E-3</c:v>
                </c:pt>
                <c:pt idx="4">
                  <c:v>2.1626546871599733E-2</c:v>
                </c:pt>
                <c:pt idx="5">
                  <c:v>3.564924672807266E-2</c:v>
                </c:pt>
                <c:pt idx="6">
                  <c:v>-3.4356419890716043E-3</c:v>
                </c:pt>
                <c:pt idx="7">
                  <c:v>1.1388638421667463E-2</c:v>
                </c:pt>
                <c:pt idx="8">
                  <c:v>-2.6209681889678531E-4</c:v>
                </c:pt>
                <c:pt idx="9">
                  <c:v>1.1004849125457201E-2</c:v>
                </c:pt>
                <c:pt idx="10">
                  <c:v>1.9987194306283484E-2</c:v>
                </c:pt>
                <c:pt idx="11">
                  <c:v>1.9140865329718208E-2</c:v>
                </c:pt>
                <c:pt idx="12">
                  <c:v>1.5085083654769686E-2</c:v>
                </c:pt>
                <c:pt idx="13">
                  <c:v>-1.9955141013838582E-3</c:v>
                </c:pt>
                <c:pt idx="14">
                  <c:v>1.7314148058185477E-3</c:v>
                </c:pt>
                <c:pt idx="15">
                  <c:v>2.607447190427185E-2</c:v>
                </c:pt>
                <c:pt idx="16">
                  <c:v>1.2039541577608517E-2</c:v>
                </c:pt>
                <c:pt idx="17">
                  <c:v>6.8883974055698382E-3</c:v>
                </c:pt>
                <c:pt idx="18">
                  <c:v>1.1181425415622573E-2</c:v>
                </c:pt>
                <c:pt idx="19">
                  <c:v>1.7386352005629154E-2</c:v>
                </c:pt>
                <c:pt idx="20">
                  <c:v>2.3025188618435913E-4</c:v>
                </c:pt>
                <c:pt idx="21">
                  <c:v>-1.4768453609014841E-2</c:v>
                </c:pt>
                <c:pt idx="22">
                  <c:v>-3.6352143643453592E-2</c:v>
                </c:pt>
                <c:pt idx="23">
                  <c:v>-1.6749713850723654E-2</c:v>
                </c:pt>
                <c:pt idx="24">
                  <c:v>-6.0259709521853508E-3</c:v>
                </c:pt>
                <c:pt idx="25">
                  <c:v>4.4256438984809315E-4</c:v>
                </c:pt>
                <c:pt idx="26">
                  <c:v>-3.4196093109741641E-3</c:v>
                </c:pt>
                <c:pt idx="27">
                  <c:v>-5.703098996833674E-3</c:v>
                </c:pt>
                <c:pt idx="28">
                  <c:v>9.8985311130997608E-3</c:v>
                </c:pt>
                <c:pt idx="29">
                  <c:v>9.7146046366693162E-3</c:v>
                </c:pt>
                <c:pt idx="30">
                  <c:v>-7.5088903915833368E-3</c:v>
                </c:pt>
              </c:numCache>
            </c:numRef>
          </c:val>
        </c:ser>
        <c:marker val="1"/>
        <c:axId val="121864960"/>
        <c:axId val="121866496"/>
      </c:lineChart>
      <c:dateAx>
        <c:axId val="121864960"/>
        <c:scaling>
          <c:orientation val="minMax"/>
        </c:scaling>
        <c:axPos val="b"/>
        <c:numFmt formatCode="m/d/yyyy" sourceLinked="1"/>
        <c:tickLblPos val="nextTo"/>
        <c:crossAx val="121866496"/>
        <c:crosses val="autoZero"/>
        <c:auto val="1"/>
        <c:lblOffset val="100"/>
      </c:dateAx>
      <c:valAx>
        <c:axId val="121866496"/>
        <c:scaling>
          <c:orientation val="minMax"/>
        </c:scaling>
        <c:axPos val="l"/>
        <c:majorGridlines/>
        <c:numFmt formatCode="0.00%" sourceLinked="1"/>
        <c:tickLblPos val="nextTo"/>
        <c:crossAx val="121864960"/>
        <c:crosses val="autoZero"/>
        <c:crossBetween val="between"/>
      </c:valAx>
    </c:plotArea>
    <c:legend>
      <c:legendPos val="r"/>
      <c:layout/>
    </c:legend>
    <c:plotVisOnly val="1"/>
  </c:chart>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chart>
    <c:plotArea>
      <c:layout>
        <c:manualLayout>
          <c:layoutTarget val="inner"/>
          <c:xMode val="edge"/>
          <c:yMode val="edge"/>
          <c:x val="7.8939820022497192E-2"/>
          <c:y val="1.5667803739516286E-2"/>
          <c:w val="0.77592412555573442"/>
          <c:h val="0.94260576059914392"/>
        </c:manualLayout>
      </c:layout>
      <c:lineChart>
        <c:grouping val="standard"/>
        <c:ser>
          <c:idx val="0"/>
          <c:order val="0"/>
          <c:tx>
            <c:strRef>
              <c:f>'CHan 1 v Chan 4'!$B$1</c:f>
              <c:strCache>
                <c:ptCount val="1"/>
                <c:pt idx="0">
                  <c:v>Chan 1</c:v>
                </c:pt>
              </c:strCache>
            </c:strRef>
          </c:tx>
          <c:marker>
            <c:symbol val="none"/>
          </c:marker>
          <c:cat>
            <c:numRef>
              <c:f>'CHan 1 v Chan 4'!$A$2:$A$32</c:f>
              <c:numCache>
                <c:formatCode>m/d/yyyy</c:formatCode>
                <c:ptCount val="31"/>
                <c:pt idx="0">
                  <c:v>40148</c:v>
                </c:pt>
                <c:pt idx="1">
                  <c:v>40149</c:v>
                </c:pt>
                <c:pt idx="2">
                  <c:v>40150</c:v>
                </c:pt>
                <c:pt idx="3">
                  <c:v>40151</c:v>
                </c:pt>
                <c:pt idx="4">
                  <c:v>40152</c:v>
                </c:pt>
                <c:pt idx="5">
                  <c:v>40153</c:v>
                </c:pt>
                <c:pt idx="6">
                  <c:v>40154</c:v>
                </c:pt>
                <c:pt idx="7">
                  <c:v>40155</c:v>
                </c:pt>
                <c:pt idx="8">
                  <c:v>40156</c:v>
                </c:pt>
                <c:pt idx="9">
                  <c:v>40157</c:v>
                </c:pt>
                <c:pt idx="10">
                  <c:v>40158</c:v>
                </c:pt>
                <c:pt idx="11">
                  <c:v>40159</c:v>
                </c:pt>
                <c:pt idx="12">
                  <c:v>40160</c:v>
                </c:pt>
                <c:pt idx="13">
                  <c:v>40161</c:v>
                </c:pt>
                <c:pt idx="14">
                  <c:v>40162</c:v>
                </c:pt>
                <c:pt idx="15">
                  <c:v>40163</c:v>
                </c:pt>
                <c:pt idx="16">
                  <c:v>40164</c:v>
                </c:pt>
                <c:pt idx="17">
                  <c:v>40165</c:v>
                </c:pt>
                <c:pt idx="18">
                  <c:v>40166</c:v>
                </c:pt>
                <c:pt idx="19">
                  <c:v>40167</c:v>
                </c:pt>
                <c:pt idx="20">
                  <c:v>40168</c:v>
                </c:pt>
                <c:pt idx="21">
                  <c:v>40169</c:v>
                </c:pt>
                <c:pt idx="22">
                  <c:v>40170</c:v>
                </c:pt>
                <c:pt idx="23">
                  <c:v>40171</c:v>
                </c:pt>
                <c:pt idx="24">
                  <c:v>40172</c:v>
                </c:pt>
                <c:pt idx="25">
                  <c:v>40173</c:v>
                </c:pt>
                <c:pt idx="26">
                  <c:v>40174</c:v>
                </c:pt>
                <c:pt idx="27">
                  <c:v>40175</c:v>
                </c:pt>
                <c:pt idx="28">
                  <c:v>40176</c:v>
                </c:pt>
                <c:pt idx="29">
                  <c:v>40177</c:v>
                </c:pt>
                <c:pt idx="30">
                  <c:v>40178</c:v>
                </c:pt>
              </c:numCache>
            </c:numRef>
          </c:cat>
          <c:val>
            <c:numRef>
              <c:f>'CHan 1 v Chan 4'!$B$2:$B$32</c:f>
              <c:numCache>
                <c:formatCode>0.00%</c:formatCode>
                <c:ptCount val="31"/>
                <c:pt idx="0">
                  <c:v>1.7159606826493149E-2</c:v>
                </c:pt>
                <c:pt idx="1">
                  <c:v>1.6923943220635403E-2</c:v>
                </c:pt>
                <c:pt idx="2">
                  <c:v>5.8979793833080114E-3</c:v>
                </c:pt>
                <c:pt idx="3">
                  <c:v>3.1167679995310966E-2</c:v>
                </c:pt>
                <c:pt idx="4">
                  <c:v>4.1100788225020425E-2</c:v>
                </c:pt>
                <c:pt idx="5">
                  <c:v>4.8123182513201815E-2</c:v>
                </c:pt>
                <c:pt idx="6">
                  <c:v>8.2747317008208549E-3</c:v>
                </c:pt>
                <c:pt idx="7">
                  <c:v>2.9351094498948748E-2</c:v>
                </c:pt>
                <c:pt idx="8">
                  <c:v>1.8268298590398319E-2</c:v>
                </c:pt>
                <c:pt idx="9">
                  <c:v>2.0068941430320481E-2</c:v>
                </c:pt>
                <c:pt idx="10">
                  <c:v>5.1221761896860112E-2</c:v>
                </c:pt>
                <c:pt idx="11">
                  <c:v>3.8446693082921111E-2</c:v>
                </c:pt>
                <c:pt idx="12">
                  <c:v>2.4075406883397991E-2</c:v>
                </c:pt>
                <c:pt idx="13">
                  <c:v>1.3346505981600417E-2</c:v>
                </c:pt>
                <c:pt idx="14">
                  <c:v>1.8907407104617923E-2</c:v>
                </c:pt>
                <c:pt idx="15">
                  <c:v>4.1118110085153377E-2</c:v>
                </c:pt>
                <c:pt idx="16">
                  <c:v>2.0434760347153361E-2</c:v>
                </c:pt>
                <c:pt idx="17">
                  <c:v>3.0501852291591858E-2</c:v>
                </c:pt>
                <c:pt idx="18">
                  <c:v>2.513022354764155E-2</c:v>
                </c:pt>
                <c:pt idx="19">
                  <c:v>2.5886550108156003E-2</c:v>
                </c:pt>
                <c:pt idx="20">
                  <c:v>3.3358976043515232E-3</c:v>
                </c:pt>
                <c:pt idx="21">
                  <c:v>-1.0708002474783812E-2</c:v>
                </c:pt>
                <c:pt idx="22">
                  <c:v>-3.7132445099731834E-2</c:v>
                </c:pt>
                <c:pt idx="23">
                  <c:v>-4.534362416576683E-2</c:v>
                </c:pt>
                <c:pt idx="24">
                  <c:v>-2.4478344328534006E-3</c:v>
                </c:pt>
                <c:pt idx="25">
                  <c:v>5.4525481098258361E-4</c:v>
                </c:pt>
                <c:pt idx="26">
                  <c:v>3.8377700609510193E-3</c:v>
                </c:pt>
                <c:pt idx="27">
                  <c:v>-9.6334467111677535E-3</c:v>
                </c:pt>
                <c:pt idx="28">
                  <c:v>1.2073556988689532E-2</c:v>
                </c:pt>
                <c:pt idx="29">
                  <c:v>6.7050503540294817E-3</c:v>
                </c:pt>
                <c:pt idx="30">
                  <c:v>-1.554626887213274E-2</c:v>
                </c:pt>
              </c:numCache>
            </c:numRef>
          </c:val>
        </c:ser>
        <c:ser>
          <c:idx val="1"/>
          <c:order val="1"/>
          <c:tx>
            <c:strRef>
              <c:f>'CHan 1 v Chan 4'!$C$1</c:f>
              <c:strCache>
                <c:ptCount val="1"/>
                <c:pt idx="0">
                  <c:v>Chan 4</c:v>
                </c:pt>
              </c:strCache>
            </c:strRef>
          </c:tx>
          <c:marker>
            <c:symbol val="none"/>
          </c:marker>
          <c:cat>
            <c:numRef>
              <c:f>'CHan 1 v Chan 4'!$A$2:$A$32</c:f>
              <c:numCache>
                <c:formatCode>m/d/yyyy</c:formatCode>
                <c:ptCount val="31"/>
                <c:pt idx="0">
                  <c:v>40148</c:v>
                </c:pt>
                <c:pt idx="1">
                  <c:v>40149</c:v>
                </c:pt>
                <c:pt idx="2">
                  <c:v>40150</c:v>
                </c:pt>
                <c:pt idx="3">
                  <c:v>40151</c:v>
                </c:pt>
                <c:pt idx="4">
                  <c:v>40152</c:v>
                </c:pt>
                <c:pt idx="5">
                  <c:v>40153</c:v>
                </c:pt>
                <c:pt idx="6">
                  <c:v>40154</c:v>
                </c:pt>
                <c:pt idx="7">
                  <c:v>40155</c:v>
                </c:pt>
                <c:pt idx="8">
                  <c:v>40156</c:v>
                </c:pt>
                <c:pt idx="9">
                  <c:v>40157</c:v>
                </c:pt>
                <c:pt idx="10">
                  <c:v>40158</c:v>
                </c:pt>
                <c:pt idx="11">
                  <c:v>40159</c:v>
                </c:pt>
                <c:pt idx="12">
                  <c:v>40160</c:v>
                </c:pt>
                <c:pt idx="13">
                  <c:v>40161</c:v>
                </c:pt>
                <c:pt idx="14">
                  <c:v>40162</c:v>
                </c:pt>
                <c:pt idx="15">
                  <c:v>40163</c:v>
                </c:pt>
                <c:pt idx="16">
                  <c:v>40164</c:v>
                </c:pt>
                <c:pt idx="17">
                  <c:v>40165</c:v>
                </c:pt>
                <c:pt idx="18">
                  <c:v>40166</c:v>
                </c:pt>
                <c:pt idx="19">
                  <c:v>40167</c:v>
                </c:pt>
                <c:pt idx="20">
                  <c:v>40168</c:v>
                </c:pt>
                <c:pt idx="21">
                  <c:v>40169</c:v>
                </c:pt>
                <c:pt idx="22">
                  <c:v>40170</c:v>
                </c:pt>
                <c:pt idx="23">
                  <c:v>40171</c:v>
                </c:pt>
                <c:pt idx="24">
                  <c:v>40172</c:v>
                </c:pt>
                <c:pt idx="25">
                  <c:v>40173</c:v>
                </c:pt>
                <c:pt idx="26">
                  <c:v>40174</c:v>
                </c:pt>
                <c:pt idx="27">
                  <c:v>40175</c:v>
                </c:pt>
                <c:pt idx="28">
                  <c:v>40176</c:v>
                </c:pt>
                <c:pt idx="29">
                  <c:v>40177</c:v>
                </c:pt>
                <c:pt idx="30">
                  <c:v>40178</c:v>
                </c:pt>
              </c:numCache>
            </c:numRef>
          </c:cat>
          <c:val>
            <c:numRef>
              <c:f>'CHan 1 v Chan 4'!$C$2:$C$32</c:f>
              <c:numCache>
                <c:formatCode>0.00%</c:formatCode>
                <c:ptCount val="31"/>
                <c:pt idx="0">
                  <c:v>1.0489082191174838E-3</c:v>
                </c:pt>
                <c:pt idx="1">
                  <c:v>-5.9896335530070389E-4</c:v>
                </c:pt>
                <c:pt idx="2">
                  <c:v>-2.9669115782905617E-3</c:v>
                </c:pt>
                <c:pt idx="3">
                  <c:v>5.3199097557634703E-3</c:v>
                </c:pt>
                <c:pt idx="4">
                  <c:v>2.1626546871599733E-2</c:v>
                </c:pt>
                <c:pt idx="5">
                  <c:v>3.564924672807266E-2</c:v>
                </c:pt>
                <c:pt idx="6">
                  <c:v>-3.4356419890716043E-3</c:v>
                </c:pt>
                <c:pt idx="7">
                  <c:v>1.1388638421667463E-2</c:v>
                </c:pt>
                <c:pt idx="8">
                  <c:v>-2.6209681889678531E-4</c:v>
                </c:pt>
                <c:pt idx="9">
                  <c:v>1.1004849125457201E-2</c:v>
                </c:pt>
                <c:pt idx="10">
                  <c:v>1.9987194306283484E-2</c:v>
                </c:pt>
                <c:pt idx="11">
                  <c:v>1.9140865329718208E-2</c:v>
                </c:pt>
                <c:pt idx="12">
                  <c:v>1.5085083654769686E-2</c:v>
                </c:pt>
                <c:pt idx="13">
                  <c:v>-1.9955141013838582E-3</c:v>
                </c:pt>
                <c:pt idx="14">
                  <c:v>1.7314148058185477E-3</c:v>
                </c:pt>
                <c:pt idx="15">
                  <c:v>2.607447190427185E-2</c:v>
                </c:pt>
                <c:pt idx="16">
                  <c:v>1.2039541577608517E-2</c:v>
                </c:pt>
                <c:pt idx="17">
                  <c:v>6.8883974055698382E-3</c:v>
                </c:pt>
                <c:pt idx="18">
                  <c:v>1.1181425415622573E-2</c:v>
                </c:pt>
                <c:pt idx="19">
                  <c:v>1.7386352005629154E-2</c:v>
                </c:pt>
                <c:pt idx="20">
                  <c:v>2.3025188618435913E-4</c:v>
                </c:pt>
                <c:pt idx="21">
                  <c:v>-1.4768453609014841E-2</c:v>
                </c:pt>
                <c:pt idx="22">
                  <c:v>-3.6352143643453592E-2</c:v>
                </c:pt>
                <c:pt idx="23">
                  <c:v>-1.6749713850723654E-2</c:v>
                </c:pt>
                <c:pt idx="24">
                  <c:v>-6.0259709521853508E-3</c:v>
                </c:pt>
                <c:pt idx="25">
                  <c:v>4.4256438984809315E-4</c:v>
                </c:pt>
                <c:pt idx="26">
                  <c:v>-3.4196093109741641E-3</c:v>
                </c:pt>
                <c:pt idx="27">
                  <c:v>-5.703098996833674E-3</c:v>
                </c:pt>
                <c:pt idx="28">
                  <c:v>9.8985311130997608E-3</c:v>
                </c:pt>
                <c:pt idx="29">
                  <c:v>9.7146046366693162E-3</c:v>
                </c:pt>
                <c:pt idx="30">
                  <c:v>-7.5088903915833368E-3</c:v>
                </c:pt>
              </c:numCache>
            </c:numRef>
          </c:val>
        </c:ser>
        <c:marker val="1"/>
        <c:axId val="122114432"/>
        <c:axId val="127703296"/>
      </c:lineChart>
      <c:dateAx>
        <c:axId val="122114432"/>
        <c:scaling>
          <c:orientation val="minMax"/>
        </c:scaling>
        <c:axPos val="b"/>
        <c:numFmt formatCode="m/d/yyyy" sourceLinked="1"/>
        <c:tickLblPos val="nextTo"/>
        <c:crossAx val="127703296"/>
        <c:crosses val="autoZero"/>
        <c:auto val="1"/>
        <c:lblOffset val="100"/>
      </c:dateAx>
      <c:valAx>
        <c:axId val="127703296"/>
        <c:scaling>
          <c:orientation val="minMax"/>
        </c:scaling>
        <c:axPos val="l"/>
        <c:majorGridlines/>
        <c:numFmt formatCode="0.00%" sourceLinked="1"/>
        <c:tickLblPos val="nextTo"/>
        <c:crossAx val="122114432"/>
        <c:crosses val="autoZero"/>
        <c:crossBetween val="between"/>
      </c:valAx>
    </c:plotArea>
    <c:legend>
      <c:legendPos val="r"/>
      <c:layout/>
    </c:legend>
    <c:plotVisOnly val="1"/>
  </c:chart>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n-US"/>
  <c:chart>
    <c:plotArea>
      <c:layout/>
      <c:lineChart>
        <c:grouping val="standard"/>
        <c:ser>
          <c:idx val="0"/>
          <c:order val="0"/>
          <c:tx>
            <c:strRef>
              <c:f>'COst Compare'!$B$1</c:f>
              <c:strCache>
                <c:ptCount val="1"/>
                <c:pt idx="0">
                  <c:v>Chan 1 </c:v>
                </c:pt>
              </c:strCache>
            </c:strRef>
          </c:tx>
          <c:marker>
            <c:symbol val="none"/>
          </c:marker>
          <c:cat>
            <c:numRef>
              <c:f>'COst Compare'!$A$2:$A$32</c:f>
              <c:numCache>
                <c:formatCode>m/d/yyyy</c:formatCode>
                <c:ptCount val="31"/>
                <c:pt idx="0">
                  <c:v>40148</c:v>
                </c:pt>
                <c:pt idx="1">
                  <c:v>40149</c:v>
                </c:pt>
                <c:pt idx="2">
                  <c:v>40150</c:v>
                </c:pt>
                <c:pt idx="3">
                  <c:v>40151</c:v>
                </c:pt>
                <c:pt idx="4">
                  <c:v>40152</c:v>
                </c:pt>
                <c:pt idx="5">
                  <c:v>40153</c:v>
                </c:pt>
                <c:pt idx="6">
                  <c:v>40154</c:v>
                </c:pt>
                <c:pt idx="7">
                  <c:v>40155</c:v>
                </c:pt>
                <c:pt idx="8">
                  <c:v>40156</c:v>
                </c:pt>
                <c:pt idx="9">
                  <c:v>40157</c:v>
                </c:pt>
                <c:pt idx="10">
                  <c:v>40158</c:v>
                </c:pt>
                <c:pt idx="11">
                  <c:v>40159</c:v>
                </c:pt>
                <c:pt idx="12">
                  <c:v>40160</c:v>
                </c:pt>
                <c:pt idx="13">
                  <c:v>40161</c:v>
                </c:pt>
                <c:pt idx="14">
                  <c:v>40162</c:v>
                </c:pt>
                <c:pt idx="15">
                  <c:v>40163</c:v>
                </c:pt>
                <c:pt idx="16">
                  <c:v>40164</c:v>
                </c:pt>
                <c:pt idx="17">
                  <c:v>40165</c:v>
                </c:pt>
                <c:pt idx="18">
                  <c:v>40166</c:v>
                </c:pt>
                <c:pt idx="19">
                  <c:v>40167</c:v>
                </c:pt>
                <c:pt idx="20">
                  <c:v>40168</c:v>
                </c:pt>
                <c:pt idx="21">
                  <c:v>40169</c:v>
                </c:pt>
                <c:pt idx="22">
                  <c:v>40170</c:v>
                </c:pt>
                <c:pt idx="23">
                  <c:v>40171</c:v>
                </c:pt>
                <c:pt idx="24">
                  <c:v>40172</c:v>
                </c:pt>
                <c:pt idx="25">
                  <c:v>40173</c:v>
                </c:pt>
                <c:pt idx="26">
                  <c:v>40174</c:v>
                </c:pt>
                <c:pt idx="27">
                  <c:v>40175</c:v>
                </c:pt>
                <c:pt idx="28">
                  <c:v>40176</c:v>
                </c:pt>
                <c:pt idx="29">
                  <c:v>40177</c:v>
                </c:pt>
                <c:pt idx="30">
                  <c:v>40178</c:v>
                </c:pt>
              </c:numCache>
            </c:numRef>
          </c:cat>
          <c:val>
            <c:numRef>
              <c:f>'COst Compare'!$B$2:$B$32</c:f>
              <c:numCache>
                <c:formatCode>"$"#,##0.00_);[Red]\("$"#,##0.00\)</c:formatCode>
                <c:ptCount val="31"/>
                <c:pt idx="0">
                  <c:v>1021554.0498397265</c:v>
                </c:pt>
                <c:pt idx="1">
                  <c:v>692521.92961814604</c:v>
                </c:pt>
                <c:pt idx="2">
                  <c:v>227283.17929661734</c:v>
                </c:pt>
                <c:pt idx="3">
                  <c:v>1079934.9989049425</c:v>
                </c:pt>
                <c:pt idx="4">
                  <c:v>1253486.9312487103</c:v>
                </c:pt>
                <c:pt idx="5">
                  <c:v>1316087.8350882416</c:v>
                </c:pt>
                <c:pt idx="6">
                  <c:v>836107.1216977936</c:v>
                </c:pt>
                <c:pt idx="7">
                  <c:v>1169228.1097539614</c:v>
                </c:pt>
                <c:pt idx="8">
                  <c:v>1249151.0797028278</c:v>
                </c:pt>
                <c:pt idx="9">
                  <c:v>967515.87886681582</c:v>
                </c:pt>
                <c:pt idx="10">
                  <c:v>1732127.8842008952</c:v>
                </c:pt>
                <c:pt idx="11">
                  <c:v>1809023.2971114113</c:v>
                </c:pt>
                <c:pt idx="12">
                  <c:v>555443.68630090437</c:v>
                </c:pt>
                <c:pt idx="13">
                  <c:v>238435.46372839285</c:v>
                </c:pt>
                <c:pt idx="14">
                  <c:v>655360.03617431002</c:v>
                </c:pt>
                <c:pt idx="15">
                  <c:v>1761794.9588199065</c:v>
                </c:pt>
                <c:pt idx="16">
                  <c:v>624044.43697828031</c:v>
                </c:pt>
                <c:pt idx="17">
                  <c:v>1040148.2404770828</c:v>
                </c:pt>
                <c:pt idx="18">
                  <c:v>1003108.1708470703</c:v>
                </c:pt>
                <c:pt idx="19">
                  <c:v>728880.7659184509</c:v>
                </c:pt>
                <c:pt idx="20">
                  <c:v>47000.583675516784</c:v>
                </c:pt>
                <c:pt idx="21">
                  <c:v>-254782.77201899173</c:v>
                </c:pt>
                <c:pt idx="22">
                  <c:v>-759022.3802108689</c:v>
                </c:pt>
                <c:pt idx="23">
                  <c:v>-474126.59317406558</c:v>
                </c:pt>
                <c:pt idx="24">
                  <c:v>1003946.3421421603</c:v>
                </c:pt>
                <c:pt idx="25">
                  <c:v>9689.4197505507909</c:v>
                </c:pt>
                <c:pt idx="26">
                  <c:v>129054.67363857415</c:v>
                </c:pt>
                <c:pt idx="27">
                  <c:v>-254195.03296361418</c:v>
                </c:pt>
                <c:pt idx="28">
                  <c:v>535076.50275295856</c:v>
                </c:pt>
                <c:pt idx="29">
                  <c:v>195715.72799983682</c:v>
                </c:pt>
                <c:pt idx="30">
                  <c:v>-576494.97160602012</c:v>
                </c:pt>
              </c:numCache>
            </c:numRef>
          </c:val>
        </c:ser>
        <c:ser>
          <c:idx val="1"/>
          <c:order val="1"/>
          <c:tx>
            <c:strRef>
              <c:f>'COst Compare'!$C$1</c:f>
              <c:strCache>
                <c:ptCount val="1"/>
                <c:pt idx="0">
                  <c:v>Chan 4</c:v>
                </c:pt>
              </c:strCache>
            </c:strRef>
          </c:tx>
          <c:marker>
            <c:symbol val="none"/>
          </c:marker>
          <c:cat>
            <c:numRef>
              <c:f>'COst Compare'!$A$2:$A$32</c:f>
              <c:numCache>
                <c:formatCode>m/d/yyyy</c:formatCode>
                <c:ptCount val="31"/>
                <c:pt idx="0">
                  <c:v>40148</c:v>
                </c:pt>
                <c:pt idx="1">
                  <c:v>40149</c:v>
                </c:pt>
                <c:pt idx="2">
                  <c:v>40150</c:v>
                </c:pt>
                <c:pt idx="3">
                  <c:v>40151</c:v>
                </c:pt>
                <c:pt idx="4">
                  <c:v>40152</c:v>
                </c:pt>
                <c:pt idx="5">
                  <c:v>40153</c:v>
                </c:pt>
                <c:pt idx="6">
                  <c:v>40154</c:v>
                </c:pt>
                <c:pt idx="7">
                  <c:v>40155</c:v>
                </c:pt>
                <c:pt idx="8">
                  <c:v>40156</c:v>
                </c:pt>
                <c:pt idx="9">
                  <c:v>40157</c:v>
                </c:pt>
                <c:pt idx="10">
                  <c:v>40158</c:v>
                </c:pt>
                <c:pt idx="11">
                  <c:v>40159</c:v>
                </c:pt>
                <c:pt idx="12">
                  <c:v>40160</c:v>
                </c:pt>
                <c:pt idx="13">
                  <c:v>40161</c:v>
                </c:pt>
                <c:pt idx="14">
                  <c:v>40162</c:v>
                </c:pt>
                <c:pt idx="15">
                  <c:v>40163</c:v>
                </c:pt>
                <c:pt idx="16">
                  <c:v>40164</c:v>
                </c:pt>
                <c:pt idx="17">
                  <c:v>40165</c:v>
                </c:pt>
                <c:pt idx="18">
                  <c:v>40166</c:v>
                </c:pt>
                <c:pt idx="19">
                  <c:v>40167</c:v>
                </c:pt>
                <c:pt idx="20">
                  <c:v>40168</c:v>
                </c:pt>
                <c:pt idx="21">
                  <c:v>40169</c:v>
                </c:pt>
                <c:pt idx="22">
                  <c:v>40170</c:v>
                </c:pt>
                <c:pt idx="23">
                  <c:v>40171</c:v>
                </c:pt>
                <c:pt idx="24">
                  <c:v>40172</c:v>
                </c:pt>
                <c:pt idx="25">
                  <c:v>40173</c:v>
                </c:pt>
                <c:pt idx="26">
                  <c:v>40174</c:v>
                </c:pt>
                <c:pt idx="27">
                  <c:v>40175</c:v>
                </c:pt>
                <c:pt idx="28">
                  <c:v>40176</c:v>
                </c:pt>
                <c:pt idx="29">
                  <c:v>40177</c:v>
                </c:pt>
                <c:pt idx="30">
                  <c:v>40178</c:v>
                </c:pt>
              </c:numCache>
            </c:numRef>
          </c:cat>
          <c:val>
            <c:numRef>
              <c:f>'COst Compare'!$C$2:$C$32</c:f>
              <c:numCache>
                <c:formatCode>"$"#,##0.00_);[Red]\("$"#,##0.00\)</c:formatCode>
                <c:ptCount val="31"/>
                <c:pt idx="0">
                  <c:v>163405.72656029835</c:v>
                </c:pt>
                <c:pt idx="1">
                  <c:v>114792.92213112689</c:v>
                </c:pt>
                <c:pt idx="2">
                  <c:v>-79431.707846380392</c:v>
                </c:pt>
                <c:pt idx="3">
                  <c:v>181196.90966044748</c:v>
                </c:pt>
                <c:pt idx="4">
                  <c:v>627505.15883981052</c:v>
                </c:pt>
                <c:pt idx="5">
                  <c:v>975188.71464335697</c:v>
                </c:pt>
                <c:pt idx="6">
                  <c:v>73980.171729049296</c:v>
                </c:pt>
                <c:pt idx="7">
                  <c:v>453321.1715037853</c:v>
                </c:pt>
                <c:pt idx="8">
                  <c:v>93956.658050281461</c:v>
                </c:pt>
                <c:pt idx="9">
                  <c:v>391974.46009402571</c:v>
                </c:pt>
                <c:pt idx="10">
                  <c:v>639858.36896109243</c:v>
                </c:pt>
                <c:pt idx="11">
                  <c:v>919076.12748762744</c:v>
                </c:pt>
                <c:pt idx="12">
                  <c:v>346466.61069491814</c:v>
                </c:pt>
                <c:pt idx="13">
                  <c:v>-166467.78164107251</c:v>
                </c:pt>
                <c:pt idx="14">
                  <c:v>162073.66226611627</c:v>
                </c:pt>
                <c:pt idx="15">
                  <c:v>1083631.8074115731</c:v>
                </c:pt>
                <c:pt idx="16">
                  <c:v>347667.99915951298</c:v>
                </c:pt>
                <c:pt idx="17">
                  <c:v>257965.71631483207</c:v>
                </c:pt>
                <c:pt idx="18">
                  <c:v>494817.90185754484</c:v>
                </c:pt>
                <c:pt idx="19">
                  <c:v>484044.16182078165</c:v>
                </c:pt>
                <c:pt idx="20">
                  <c:v>4443.6445757991933</c:v>
                </c:pt>
                <c:pt idx="21">
                  <c:v>-327617.66909505613</c:v>
                </c:pt>
                <c:pt idx="22">
                  <c:v>-724807.57401816337</c:v>
                </c:pt>
                <c:pt idx="23">
                  <c:v>8254.4862677362689</c:v>
                </c:pt>
                <c:pt idx="24">
                  <c:v>718892.30328484357</c:v>
                </c:pt>
                <c:pt idx="25">
                  <c:v>-22469.922642466776</c:v>
                </c:pt>
                <c:pt idx="26">
                  <c:v>-82915.806112005754</c:v>
                </c:pt>
                <c:pt idx="27">
                  <c:v>-165327.8418285946</c:v>
                </c:pt>
                <c:pt idx="28">
                  <c:v>485416.89761301165</c:v>
                </c:pt>
                <c:pt idx="29">
                  <c:v>268254.41166637378</c:v>
                </c:pt>
                <c:pt idx="30">
                  <c:v>-332372.09956069652</c:v>
                </c:pt>
              </c:numCache>
            </c:numRef>
          </c:val>
        </c:ser>
        <c:marker val="1"/>
        <c:axId val="132727936"/>
        <c:axId val="127610880"/>
      </c:lineChart>
      <c:dateAx>
        <c:axId val="132727936"/>
        <c:scaling>
          <c:orientation val="minMax"/>
        </c:scaling>
        <c:axPos val="b"/>
        <c:numFmt formatCode="m/d/yyyy" sourceLinked="1"/>
        <c:tickLblPos val="nextTo"/>
        <c:crossAx val="127610880"/>
        <c:crosses val="autoZero"/>
        <c:auto val="1"/>
        <c:lblOffset val="100"/>
      </c:dateAx>
      <c:valAx>
        <c:axId val="127610880"/>
        <c:scaling>
          <c:orientation val="minMax"/>
        </c:scaling>
        <c:axPos val="l"/>
        <c:majorGridlines/>
        <c:numFmt formatCode="&quot;$&quot;#,##0.00_);[Red]\(&quot;$&quot;#,##0.00\)" sourceLinked="1"/>
        <c:tickLblPos val="nextTo"/>
        <c:crossAx val="132727936"/>
        <c:crosses val="autoZero"/>
        <c:crossBetween val="between"/>
      </c:valAx>
    </c:plotArea>
    <c:legend>
      <c:legendPos val="r"/>
      <c:layout/>
    </c:legend>
    <c:plotVisOnly val="1"/>
  </c:chart>
  <c:externalData r:id="rId1"/>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E6F9B8CD-342D-4579-98EC-A8FD6B7370E1}" type="datetimeFigureOut">
              <a:rPr lang="en-US" smtClean="0"/>
              <a:pPr/>
              <a:t>4/13/2010</a:t>
            </a:fld>
            <a:endParaRPr lang="en-US" dirty="0"/>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kumimoji="0" lang="en-US" dirty="0"/>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2BBB5E19-F10A-4C2F-BF6F-11C513378A2E}" type="slidenum">
              <a:rPr kumimoji="0" lang="en-US" smtClean="0"/>
              <a:pPr/>
              <a:t>‹#›</a:t>
            </a:fld>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6F9B8CD-342D-4579-98EC-A8FD6B7370E1}" type="datetimeFigureOut">
              <a:rPr lang="en-US" smtClean="0"/>
              <a:pPr/>
              <a:t>4/13/2010</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2BBB5E19-F10A-4C2F-BF6F-11C513378A2E}" type="slidenum">
              <a:rPr kumimoji="0" lang="en-US" smtClean="0"/>
              <a:pPr/>
              <a:t>‹#›</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6F9B8CD-342D-4579-98EC-A8FD6B7370E1}" type="datetimeFigureOut">
              <a:rPr lang="en-US" smtClean="0"/>
              <a:pPr/>
              <a:t>4/13/2010</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2BBB5E19-F10A-4C2F-BF6F-11C513378A2E}" type="slidenum">
              <a:rPr kumimoji="0" lang="en-US" smtClean="0"/>
              <a:pPr/>
              <a:t>‹#›</a:t>
            </a:fld>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pPr algn="r" eaLnBrk="1" latinLnBrk="0" hangingPunct="1"/>
            <a:fld id="{E6F9B8CD-342D-4579-98EC-A8FD6B7370E1}" type="datetimeFigureOut">
              <a:rPr lang="en-US" smtClean="0"/>
              <a:pPr algn="r" eaLnBrk="1" latinLnBrk="0" hangingPunct="1"/>
              <a:t>4/13/2010</a:t>
            </a:fld>
            <a:endParaRPr lang="en-US"/>
          </a:p>
        </p:txBody>
      </p:sp>
      <p:sp>
        <p:nvSpPr>
          <p:cNvPr id="9" name="Slide Number Placeholder 8"/>
          <p:cNvSpPr>
            <a:spLocks noGrp="1"/>
          </p:cNvSpPr>
          <p:nvPr>
            <p:ph type="sldNum" sz="quarter" idx="15"/>
          </p:nvPr>
        </p:nvSpPr>
        <p:spPr/>
        <p:txBody>
          <a:bodyPr rtlCol="0"/>
          <a:lstStyle/>
          <a:p>
            <a:pPr algn="ctr" eaLnBrk="1" latinLnBrk="0" hangingPunct="1"/>
            <a:fld id="{2BBB5E19-F10A-4C2F-BF6F-11C513378A2E}" type="slidenum">
              <a:rPr kumimoji="0" lang="en-US" smtClean="0"/>
              <a:pPr algn="ctr" eaLnBrk="1" latinLnBrk="0" hangingPunct="1"/>
              <a:t>‹#›</a:t>
            </a:fld>
            <a:endParaRPr kumimoji="0" lang="en-US"/>
          </a:p>
        </p:txBody>
      </p:sp>
      <p:sp>
        <p:nvSpPr>
          <p:cNvPr id="10" name="Footer Placeholder 9"/>
          <p:cNvSpPr>
            <a:spLocks noGrp="1"/>
          </p:cNvSpPr>
          <p:nvPr>
            <p:ph type="ftr" sz="quarter" idx="16"/>
          </p:nvPr>
        </p:nvSpPr>
        <p:spPr/>
        <p:txBody>
          <a:bodyPr rtlCol="0"/>
          <a:lstStyle/>
          <a:p>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E6F9B8CD-342D-4579-98EC-A8FD6B7370E1}" type="datetimeFigureOut">
              <a:rPr lang="en-US" smtClean="0"/>
              <a:pPr/>
              <a:t>4/13/2010</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kumimoji="0"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2BBB5E19-F10A-4C2F-BF6F-11C513378A2E}" type="slidenum">
              <a:rPr kumimoji="0" lang="en-US" smtClean="0"/>
              <a:pPr/>
              <a:t>‹#›</a:t>
            </a:fld>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E6F9B8CD-342D-4579-98EC-A8FD6B7370E1}" type="datetimeFigureOut">
              <a:rPr lang="en-US" smtClean="0"/>
              <a:pPr/>
              <a:t>4/13/2010</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fld id="{2BBB5E19-F10A-4C2F-BF6F-11C513378A2E}" type="slidenum">
              <a:rPr kumimoji="0" lang="en-US" smtClean="0"/>
              <a:pPr/>
              <a:t>‹#›</a:t>
            </a:fld>
            <a:endParaRPr kumimoji="0"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E6F9B8CD-342D-4579-98EC-A8FD6B7370E1}" type="datetimeFigureOut">
              <a:rPr lang="en-US" smtClean="0"/>
              <a:pPr/>
              <a:t>4/13/2010</a:t>
            </a:fld>
            <a:endParaRPr lang="en-US"/>
          </a:p>
        </p:txBody>
      </p:sp>
      <p:sp>
        <p:nvSpPr>
          <p:cNvPr id="8" name="Footer Placeholder 7"/>
          <p:cNvSpPr>
            <a:spLocks noGrp="1"/>
          </p:cNvSpPr>
          <p:nvPr>
            <p:ph type="ftr" sz="quarter" idx="11"/>
          </p:nvPr>
        </p:nvSpPr>
        <p:spPr/>
        <p:txBody>
          <a:bodyPr/>
          <a:lstStyle/>
          <a:p>
            <a:endParaRPr kumimoji="0" lang="en-US"/>
          </a:p>
        </p:txBody>
      </p:sp>
      <p:sp>
        <p:nvSpPr>
          <p:cNvPr id="9" name="Slide Number Placeholder 8"/>
          <p:cNvSpPr>
            <a:spLocks noGrp="1"/>
          </p:cNvSpPr>
          <p:nvPr>
            <p:ph type="sldNum" sz="quarter" idx="12"/>
          </p:nvPr>
        </p:nvSpPr>
        <p:spPr/>
        <p:txBody>
          <a:bodyPr/>
          <a:lstStyle/>
          <a:p>
            <a:fld id="{2BBB5E19-F10A-4C2F-BF6F-11C513378A2E}" type="slidenum">
              <a:rPr kumimoji="0" lang="en-US" smtClean="0"/>
              <a:pPr/>
              <a:t>‹#›</a:t>
            </a:fld>
            <a:endParaRPr kumimoji="0"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pPr algn="r" eaLnBrk="1" latinLnBrk="0" hangingPunct="1"/>
            <a:fld id="{E6F9B8CD-342D-4579-98EC-A8FD6B7370E1}" type="datetimeFigureOut">
              <a:rPr lang="en-US" smtClean="0"/>
              <a:pPr algn="r" eaLnBrk="1" latinLnBrk="0" hangingPunct="1"/>
              <a:t>4/13/2010</a:t>
            </a:fld>
            <a:endParaRPr lang="en-US"/>
          </a:p>
        </p:txBody>
      </p:sp>
      <p:sp>
        <p:nvSpPr>
          <p:cNvPr id="7" name="Slide Number Placeholder 6"/>
          <p:cNvSpPr>
            <a:spLocks noGrp="1"/>
          </p:cNvSpPr>
          <p:nvPr>
            <p:ph type="sldNum" sz="quarter" idx="11"/>
          </p:nvPr>
        </p:nvSpPr>
        <p:spPr/>
        <p:txBody>
          <a:bodyPr rtlCol="0"/>
          <a:lstStyle/>
          <a:p>
            <a:pPr algn="ctr" eaLnBrk="1" latinLnBrk="0" hangingPunct="1"/>
            <a:fld id="{2BBB5E19-F10A-4C2F-BF6F-11C513378A2E}" type="slidenum">
              <a:rPr kumimoji="0" lang="en-US" smtClean="0"/>
              <a:pPr algn="ctr" eaLnBrk="1" latinLnBrk="0" hangingPunct="1"/>
              <a:t>‹#›</a:t>
            </a:fld>
            <a:endParaRPr kumimoji="0" lang="en-US"/>
          </a:p>
        </p:txBody>
      </p:sp>
      <p:sp>
        <p:nvSpPr>
          <p:cNvPr id="8" name="Footer Placeholder 7"/>
          <p:cNvSpPr>
            <a:spLocks noGrp="1"/>
          </p:cNvSpPr>
          <p:nvPr>
            <p:ph type="ftr" sz="quarter" idx="12"/>
          </p:nvPr>
        </p:nvSpPr>
        <p:spPr/>
        <p:txBody>
          <a:bodyPr rtlCol="0"/>
          <a:lstStyle/>
          <a:p>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6F9B8CD-342D-4579-98EC-A8FD6B7370E1}" type="datetimeFigureOut">
              <a:rPr lang="en-US" smtClean="0"/>
              <a:pPr/>
              <a:t>4/13/2010</a:t>
            </a:fld>
            <a:endParaRPr lang="en-US"/>
          </a:p>
        </p:txBody>
      </p:sp>
      <p:sp>
        <p:nvSpPr>
          <p:cNvPr id="3" name="Footer Placeholder 2"/>
          <p:cNvSpPr>
            <a:spLocks noGrp="1"/>
          </p:cNvSpPr>
          <p:nvPr>
            <p:ph type="ftr" sz="quarter" idx="11"/>
          </p:nvPr>
        </p:nvSpPr>
        <p:spPr/>
        <p:txBody>
          <a:bodyPr/>
          <a:lstStyle/>
          <a:p>
            <a:endParaRPr kumimoji="0" lang="en-US"/>
          </a:p>
        </p:txBody>
      </p:sp>
      <p:sp>
        <p:nvSpPr>
          <p:cNvPr id="4" name="Slide Number Placeholder 3"/>
          <p:cNvSpPr>
            <a:spLocks noGrp="1"/>
          </p:cNvSpPr>
          <p:nvPr>
            <p:ph type="sldNum" sz="quarter" idx="12"/>
          </p:nvPr>
        </p:nvSpPr>
        <p:spPr/>
        <p:txBody>
          <a:bodyPr/>
          <a:lstStyle/>
          <a:p>
            <a:fld id="{2BBB5E19-F10A-4C2F-BF6F-11C513378A2E}" type="slidenum">
              <a:rPr kumimoji="0" lang="en-US" smtClean="0"/>
              <a:pPr/>
              <a:t>‹#›</a:t>
            </a:fld>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pPr algn="r" eaLnBrk="1" latinLnBrk="0" hangingPunct="1"/>
            <a:fld id="{E6F9B8CD-342D-4579-98EC-A8FD6B7370E1}" type="datetimeFigureOut">
              <a:rPr lang="en-US" smtClean="0"/>
              <a:pPr algn="r" eaLnBrk="1" latinLnBrk="0" hangingPunct="1"/>
              <a:t>4/13/2010</a:t>
            </a:fld>
            <a:endParaRPr lang="en-US" dirty="0"/>
          </a:p>
        </p:txBody>
      </p:sp>
      <p:sp>
        <p:nvSpPr>
          <p:cNvPr id="22" name="Slide Number Placeholder 21"/>
          <p:cNvSpPr>
            <a:spLocks noGrp="1"/>
          </p:cNvSpPr>
          <p:nvPr>
            <p:ph type="sldNum" sz="quarter" idx="15"/>
          </p:nvPr>
        </p:nvSpPr>
        <p:spPr/>
        <p:txBody>
          <a:bodyPr rtlCol="0"/>
          <a:lstStyle/>
          <a:p>
            <a:pPr algn="ctr" eaLnBrk="1" latinLnBrk="0" hangingPunct="1"/>
            <a:fld id="{2BBB5E19-F10A-4C2F-BF6F-11C513378A2E}" type="slidenum">
              <a:rPr kumimoji="0" lang="en-US" smtClean="0"/>
              <a:pPr algn="ctr" eaLnBrk="1" latinLnBrk="0" hangingPunct="1"/>
              <a:t>‹#›</a:t>
            </a:fld>
            <a:endParaRPr kumimoji="0" lang="en-US"/>
          </a:p>
        </p:txBody>
      </p:sp>
      <p:sp>
        <p:nvSpPr>
          <p:cNvPr id="23" name="Footer Placeholder 22"/>
          <p:cNvSpPr>
            <a:spLocks noGrp="1"/>
          </p:cNvSpPr>
          <p:nvPr>
            <p:ph type="ftr" sz="quarter" idx="16"/>
          </p:nvPr>
        </p:nvSpPr>
        <p:spPr/>
        <p:txBody>
          <a:bodyPr rtlCol="0"/>
          <a:lstStyle/>
          <a:p>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pPr algn="r" eaLnBrk="1" latinLnBrk="0" hangingPunct="1"/>
            <a:fld id="{E6F9B8CD-342D-4579-98EC-A8FD6B7370E1}" type="datetimeFigureOut">
              <a:rPr lang="en-US" smtClean="0"/>
              <a:pPr algn="r" eaLnBrk="1" latinLnBrk="0" hangingPunct="1"/>
              <a:t>4/13/2010</a:t>
            </a:fld>
            <a:endParaRPr lang="en-US"/>
          </a:p>
        </p:txBody>
      </p:sp>
      <p:sp>
        <p:nvSpPr>
          <p:cNvPr id="18" name="Slide Number Placeholder 17"/>
          <p:cNvSpPr>
            <a:spLocks noGrp="1"/>
          </p:cNvSpPr>
          <p:nvPr>
            <p:ph type="sldNum" sz="quarter" idx="11"/>
          </p:nvPr>
        </p:nvSpPr>
        <p:spPr/>
        <p:txBody>
          <a:bodyPr rtlCol="0"/>
          <a:lstStyle/>
          <a:p>
            <a:pPr algn="ctr" eaLnBrk="1" latinLnBrk="0" hangingPunct="1"/>
            <a:fld id="{2BBB5E19-F10A-4C2F-BF6F-11C513378A2E}" type="slidenum">
              <a:rPr kumimoji="0" lang="en-US" smtClean="0"/>
              <a:pPr algn="ctr" eaLnBrk="1" latinLnBrk="0" hangingPunct="1"/>
              <a:t>‹#›</a:t>
            </a:fld>
            <a:endParaRPr kumimoji="0" lang="en-US"/>
          </a:p>
        </p:txBody>
      </p:sp>
      <p:sp>
        <p:nvSpPr>
          <p:cNvPr id="21" name="Footer Placeholder 20"/>
          <p:cNvSpPr>
            <a:spLocks noGrp="1"/>
          </p:cNvSpPr>
          <p:nvPr>
            <p:ph type="ftr" sz="quarter" idx="12"/>
          </p:nvPr>
        </p:nvSpPr>
        <p:spPr/>
        <p:txBody>
          <a:bodyPr rtlCol="0"/>
          <a:lstStyle/>
          <a:p>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pPr algn="r" eaLnBrk="1" latinLnBrk="0" hangingPunct="1"/>
            <a:fld id="{E6F9B8CD-342D-4579-98EC-A8FD6B7370E1}" type="datetimeFigureOut">
              <a:rPr lang="en-US" smtClean="0"/>
              <a:pPr algn="r" eaLnBrk="1" latinLnBrk="0" hangingPunct="1"/>
              <a:t>4/13/2010</a:t>
            </a:fld>
            <a:endParaRPr lang="en-US" dirty="0">
              <a:solidFill>
                <a:schemeClr val="tx2"/>
              </a:solidFill>
            </a:endParaRPr>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pPr algn="l" eaLnBrk="1" latinLnBrk="0" hangingPunct="1"/>
            <a:endParaRPr kumimoji="0" lang="en-US" dirty="0">
              <a:solidFill>
                <a:schemeClr val="tx2"/>
              </a:solidFill>
            </a:endParaRPr>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pPr algn="ctr" eaLnBrk="1" latinLnBrk="0" hangingPunct="1"/>
            <a:fld id="{2BBB5E19-F10A-4C2F-BF6F-11C513378A2E}" type="slidenum">
              <a:rPr kumimoji="0" lang="en-US" smtClean="0"/>
              <a:pPr algn="ctr" eaLnBrk="1" latinLnBrk="0" hangingPunct="1"/>
              <a:t>‹#›</a:t>
            </a:fld>
            <a:endParaRPr kumimoji="0" lang="en-US" sz="1400" b="1" dirty="0">
              <a:solidFill>
                <a:srgbClr val="FFFFFF"/>
              </a:solidFill>
            </a:endParaRP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www.ercot.com/services/sla/"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SEWG Report to COPS</a:t>
            </a:r>
            <a:endParaRPr lang="en-US" dirty="0"/>
          </a:p>
        </p:txBody>
      </p:sp>
      <p:sp>
        <p:nvSpPr>
          <p:cNvPr id="3" name="Subtitle 2"/>
          <p:cNvSpPr>
            <a:spLocks noGrp="1"/>
          </p:cNvSpPr>
          <p:nvPr>
            <p:ph type="subTitle" idx="1"/>
          </p:nvPr>
        </p:nvSpPr>
        <p:spPr/>
        <p:txBody>
          <a:bodyPr/>
          <a:lstStyle/>
          <a:p>
            <a:r>
              <a:rPr lang="en-US" dirty="0" smtClean="0"/>
              <a:t>Jim Galvin- Chair, Settlements and Extract Working Group</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Dec 2009 Channel 1 UFE %</a:t>
            </a:r>
            <a:endParaRPr lang="en-US" dirty="0"/>
          </a:p>
        </p:txBody>
      </p:sp>
      <p:graphicFrame>
        <p:nvGraphicFramePr>
          <p:cNvPr id="4" name="Chart 3"/>
          <p:cNvGraphicFramePr/>
          <p:nvPr/>
        </p:nvGraphicFramePr>
        <p:xfrm>
          <a:off x="381000" y="1676399"/>
          <a:ext cx="8153400" cy="4233863"/>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Dec 2009 UFE Channel 4</a:t>
            </a:r>
            <a:endParaRPr lang="en-US" dirty="0"/>
          </a:p>
        </p:txBody>
      </p:sp>
      <p:graphicFrame>
        <p:nvGraphicFramePr>
          <p:cNvPr id="5" name="Chart 4"/>
          <p:cNvGraphicFramePr/>
          <p:nvPr/>
        </p:nvGraphicFramePr>
        <p:xfrm>
          <a:off x="533400" y="1676400"/>
          <a:ext cx="7696200" cy="48768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December Chan 1 v Chan 4</a:t>
            </a:r>
            <a:endParaRPr lang="en-US" dirty="0"/>
          </a:p>
        </p:txBody>
      </p:sp>
      <p:graphicFrame>
        <p:nvGraphicFramePr>
          <p:cNvPr id="4" name="Content Placeholder 3"/>
          <p:cNvGraphicFramePr>
            <a:graphicFrameLocks noGrp="1"/>
          </p:cNvGraphicFramePr>
          <p:nvPr>
            <p:ph sz="quarter" idx="1"/>
          </p:nvPr>
        </p:nvGraphicFramePr>
        <p:xfrm>
          <a:off x="381000" y="1524000"/>
          <a:ext cx="7467600" cy="487362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Channel 1 to Channel 4 Cost comparison</a:t>
            </a:r>
            <a:endParaRPr lang="en-US" dirty="0"/>
          </a:p>
        </p:txBody>
      </p:sp>
      <p:graphicFrame>
        <p:nvGraphicFramePr>
          <p:cNvPr id="4" name="Content Placeholder 3"/>
          <p:cNvGraphicFramePr>
            <a:graphicFrameLocks noGrp="1"/>
          </p:cNvGraphicFramePr>
          <p:nvPr>
            <p:ph sz="quarter" idx="1"/>
          </p:nvPr>
        </p:nvGraphicFramePr>
        <p:xfrm>
          <a:off x="457200" y="1600200"/>
          <a:ext cx="7467600" cy="487362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Extract Issues</a:t>
            </a:r>
            <a:endParaRPr lang="en-US" dirty="0"/>
          </a:p>
        </p:txBody>
      </p:sp>
      <p:sp>
        <p:nvSpPr>
          <p:cNvPr id="3" name="Content Placeholder 2"/>
          <p:cNvSpPr>
            <a:spLocks noGrp="1"/>
          </p:cNvSpPr>
          <p:nvPr>
            <p:ph sz="quarter" idx="1"/>
          </p:nvPr>
        </p:nvSpPr>
        <p:spPr/>
        <p:txBody>
          <a:bodyPr/>
          <a:lstStyle/>
          <a:p>
            <a:r>
              <a:rPr lang="en-US" sz="2800" dirty="0" smtClean="0"/>
              <a:t>ERCOT reported on the Extract and Report issues from the mid December and January</a:t>
            </a:r>
          </a:p>
          <a:p>
            <a:pPr lvl="1"/>
            <a:r>
              <a:rPr lang="en-US" dirty="0" smtClean="0">
                <a:hlinkClick r:id="rId2"/>
              </a:rPr>
              <a:t>http://www.ercot.com/services/sla/</a:t>
            </a:r>
            <a:endParaRPr lang="en-US" dirty="0" smtClean="0"/>
          </a:p>
          <a:p>
            <a:r>
              <a:rPr lang="en-US" sz="2800" dirty="0" smtClean="0"/>
              <a:t>Extract and Report Issues continue to be on the </a:t>
            </a:r>
            <a:r>
              <a:rPr lang="en-US" sz="2800" dirty="0" smtClean="0"/>
              <a:t>decline will continue to be monitored through Nodal implementation</a:t>
            </a:r>
            <a:endParaRPr lang="en-US" sz="2800" dirty="0" smtClean="0"/>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Nodal Settlement Algorithms</a:t>
            </a:r>
            <a:endParaRPr lang="en-US" dirty="0"/>
          </a:p>
        </p:txBody>
      </p:sp>
      <p:sp>
        <p:nvSpPr>
          <p:cNvPr id="3" name="Content Placeholder 2"/>
          <p:cNvSpPr>
            <a:spLocks noGrp="1"/>
          </p:cNvSpPr>
          <p:nvPr>
            <p:ph sz="quarter" idx="1"/>
          </p:nvPr>
        </p:nvSpPr>
        <p:spPr/>
        <p:txBody>
          <a:bodyPr/>
          <a:lstStyle/>
          <a:p>
            <a:r>
              <a:rPr lang="en-US" dirty="0" smtClean="0"/>
              <a:t>Provided discussion on DAM settlement Algorithms</a:t>
            </a:r>
          </a:p>
          <a:p>
            <a:r>
              <a:rPr lang="en-US" dirty="0" smtClean="0"/>
              <a:t>Next slide will provide a sample of how we will document in the form of a users guide</a:t>
            </a:r>
          </a:p>
          <a:p>
            <a:r>
              <a:rPr lang="en-US" dirty="0" smtClean="0"/>
              <a:t>There will be some thoughts to how to incorporate the concept of a settlement guide and the Settlement Charge Matrix to avoid duplicative documentation</a:t>
            </a:r>
          </a:p>
          <a:p>
            <a:r>
              <a:rPr lang="en-US" dirty="0" smtClean="0"/>
              <a:t>Ideally, the Settlement Guide will provide more support and detail than the Matrix</a:t>
            </a:r>
            <a:endParaRPr lang="en-US" dirty="0"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924800" cy="1143000"/>
          </a:xfrm>
        </p:spPr>
        <p:txBody>
          <a:bodyPr/>
          <a:lstStyle/>
          <a:p>
            <a:r>
              <a:rPr lang="en-US" dirty="0" smtClean="0"/>
              <a:t>Nodal Settlement Algorithms- Sample</a:t>
            </a:r>
            <a:endParaRPr lang="en-US" dirty="0"/>
          </a:p>
        </p:txBody>
      </p:sp>
      <p:graphicFrame>
        <p:nvGraphicFramePr>
          <p:cNvPr id="9" name="Table 8"/>
          <p:cNvGraphicFramePr>
            <a:graphicFrameLocks noGrp="1"/>
          </p:cNvGraphicFramePr>
          <p:nvPr/>
        </p:nvGraphicFramePr>
        <p:xfrm>
          <a:off x="762000" y="4953000"/>
          <a:ext cx="6095999" cy="1665061"/>
        </p:xfrm>
        <a:graphic>
          <a:graphicData uri="http://schemas.openxmlformats.org/drawingml/2006/table">
            <a:tbl>
              <a:tblPr/>
              <a:tblGrid>
                <a:gridCol w="847578"/>
                <a:gridCol w="366908"/>
                <a:gridCol w="3446679"/>
                <a:gridCol w="477082"/>
                <a:gridCol w="477082"/>
                <a:gridCol w="480670"/>
              </a:tblGrid>
              <a:tr h="368989">
                <a:tc>
                  <a:txBody>
                    <a:bodyPr/>
                    <a:lstStyle/>
                    <a:p>
                      <a:pPr marL="0" marR="0">
                        <a:spcBef>
                          <a:spcPts val="0"/>
                        </a:spcBef>
                        <a:spcAft>
                          <a:spcPts val="600"/>
                        </a:spcAft>
                      </a:pPr>
                      <a:r>
                        <a:rPr lang="en-US" sz="800">
                          <a:latin typeface="Times New Roman"/>
                          <a:ea typeface="Times New Roman"/>
                        </a:rPr>
                        <a:t>Variable</a:t>
                      </a:r>
                    </a:p>
                  </a:txBody>
                  <a:tcPr marL="58936" marR="589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600"/>
                        </a:spcAft>
                      </a:pPr>
                      <a:r>
                        <a:rPr lang="en-US" sz="800">
                          <a:latin typeface="Times New Roman"/>
                          <a:ea typeface="Times New Roman"/>
                        </a:rPr>
                        <a:t>Unit</a:t>
                      </a:r>
                    </a:p>
                  </a:txBody>
                  <a:tcPr marL="58936" marR="589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600"/>
                        </a:spcAft>
                      </a:pPr>
                      <a:r>
                        <a:rPr lang="en-US" sz="800" dirty="0">
                          <a:latin typeface="Times New Roman"/>
                          <a:ea typeface="Times New Roman"/>
                        </a:rPr>
                        <a:t>Description</a:t>
                      </a:r>
                    </a:p>
                  </a:txBody>
                  <a:tcPr marL="58936" marR="589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600"/>
                        </a:spcAft>
                      </a:pPr>
                      <a:r>
                        <a:rPr lang="en-US" sz="800">
                          <a:latin typeface="Times New Roman"/>
                          <a:ea typeface="Times New Roman"/>
                        </a:rPr>
                        <a:t>Interval Frequency</a:t>
                      </a:r>
                    </a:p>
                  </a:txBody>
                  <a:tcPr marL="58936" marR="589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600"/>
                        </a:spcAft>
                      </a:pPr>
                      <a:r>
                        <a:rPr lang="en-US" sz="800">
                          <a:latin typeface="Times New Roman"/>
                          <a:ea typeface="Times New Roman"/>
                        </a:rPr>
                        <a:t>Source</a:t>
                      </a:r>
                    </a:p>
                  </a:txBody>
                  <a:tcPr marL="58936" marR="589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600"/>
                        </a:spcAft>
                      </a:pPr>
                      <a:r>
                        <a:rPr lang="en-US" sz="800">
                          <a:latin typeface="Times New Roman"/>
                          <a:ea typeface="Times New Roman"/>
                        </a:rPr>
                        <a:t>Shadow-able</a:t>
                      </a:r>
                    </a:p>
                  </a:txBody>
                  <a:tcPr marL="58936" marR="589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2891">
                <a:tc>
                  <a:txBody>
                    <a:bodyPr/>
                    <a:lstStyle/>
                    <a:p>
                      <a:pPr marL="0" marR="0">
                        <a:spcBef>
                          <a:spcPts val="0"/>
                        </a:spcBef>
                        <a:spcAft>
                          <a:spcPts val="0"/>
                        </a:spcAft>
                      </a:pPr>
                      <a:r>
                        <a:rPr lang="en-US" sz="800">
                          <a:latin typeface="Times New Roman"/>
                          <a:ea typeface="Times New Roman"/>
                        </a:rPr>
                        <a:t>DAESAMT </a:t>
                      </a:r>
                      <a:r>
                        <a:rPr lang="en-US" sz="800" baseline="-25000">
                          <a:latin typeface="Times New Roman"/>
                          <a:ea typeface="Times New Roman"/>
                        </a:rPr>
                        <a:t>q, p</a:t>
                      </a:r>
                      <a:endParaRPr lang="en-US" sz="800">
                        <a:latin typeface="Times New Roman"/>
                        <a:ea typeface="Times New Roman"/>
                      </a:endParaRPr>
                    </a:p>
                  </a:txBody>
                  <a:tcPr marL="58936" marR="589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latin typeface="Times New Roman"/>
                          <a:ea typeface="Times New Roman"/>
                        </a:rPr>
                        <a:t>$</a:t>
                      </a:r>
                    </a:p>
                  </a:txBody>
                  <a:tcPr marL="58936" marR="589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i="1">
                          <a:latin typeface="Times New Roman"/>
                          <a:ea typeface="Times New Roman"/>
                        </a:rPr>
                        <a:t>Day-Ahead Energy Amount per QSE per Settlement Point</a:t>
                      </a:r>
                      <a:r>
                        <a:rPr lang="en-US" sz="800">
                          <a:latin typeface="Times New Roman"/>
                          <a:ea typeface="Times New Roman"/>
                          <a:sym typeface="Symbol"/>
                        </a:rPr>
                        <a:t></a:t>
                      </a:r>
                      <a:r>
                        <a:rPr lang="en-US" sz="800">
                          <a:latin typeface="Times New Roman"/>
                          <a:ea typeface="Times New Roman"/>
                        </a:rPr>
                        <a:t>The payment to QSE </a:t>
                      </a:r>
                      <a:r>
                        <a:rPr lang="en-US" sz="800" i="1">
                          <a:latin typeface="Times New Roman"/>
                          <a:ea typeface="Times New Roman"/>
                        </a:rPr>
                        <a:t>q</a:t>
                      </a:r>
                      <a:r>
                        <a:rPr lang="en-US" sz="800">
                          <a:latin typeface="Times New Roman"/>
                          <a:ea typeface="Times New Roman"/>
                        </a:rPr>
                        <a:t> for the cleared energy offers at Settlement Point </a:t>
                      </a:r>
                      <a:r>
                        <a:rPr lang="en-US" sz="800" i="1">
                          <a:latin typeface="Times New Roman"/>
                          <a:ea typeface="Times New Roman"/>
                        </a:rPr>
                        <a:t>p</a:t>
                      </a:r>
                      <a:r>
                        <a:rPr lang="en-US" sz="800">
                          <a:latin typeface="Times New Roman"/>
                          <a:ea typeface="Times New Roman"/>
                        </a:rPr>
                        <a:t> for the hour.</a:t>
                      </a:r>
                    </a:p>
                  </a:txBody>
                  <a:tcPr marL="58936" marR="589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600"/>
                        </a:spcAft>
                      </a:pPr>
                      <a:r>
                        <a:rPr lang="en-US" sz="800">
                          <a:latin typeface="Times New Roman"/>
                          <a:ea typeface="Times New Roman"/>
                        </a:rPr>
                        <a:t>1 / hour  </a:t>
                      </a:r>
                    </a:p>
                  </a:txBody>
                  <a:tcPr marL="58936" marR="589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600"/>
                        </a:spcAft>
                      </a:pPr>
                      <a:endParaRPr lang="en-US" sz="800">
                        <a:latin typeface="Times New Roman"/>
                        <a:ea typeface="Times New Roman"/>
                      </a:endParaRPr>
                    </a:p>
                  </a:txBody>
                  <a:tcPr marL="58936" marR="589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600"/>
                        </a:spcAft>
                      </a:pPr>
                      <a:r>
                        <a:rPr lang="en-US" sz="800">
                          <a:latin typeface="Times New Roman"/>
                          <a:ea typeface="Times New Roman"/>
                        </a:rPr>
                        <a:t>Yes</a:t>
                      </a:r>
                    </a:p>
                  </a:txBody>
                  <a:tcPr marL="58936" marR="589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5204">
                <a:tc>
                  <a:txBody>
                    <a:bodyPr/>
                    <a:lstStyle/>
                    <a:p>
                      <a:pPr marL="0" marR="0">
                        <a:spcBef>
                          <a:spcPts val="0"/>
                        </a:spcBef>
                        <a:spcAft>
                          <a:spcPts val="0"/>
                        </a:spcAft>
                      </a:pPr>
                      <a:r>
                        <a:rPr lang="en-US" sz="800">
                          <a:latin typeface="Times New Roman"/>
                          <a:ea typeface="Times New Roman"/>
                        </a:rPr>
                        <a:t>DASPP </a:t>
                      </a:r>
                      <a:r>
                        <a:rPr lang="en-US" sz="800" baseline="-25000">
                          <a:latin typeface="Times New Roman"/>
                          <a:ea typeface="Times New Roman"/>
                        </a:rPr>
                        <a:t>p</a:t>
                      </a:r>
                      <a:endParaRPr lang="en-US" sz="800">
                        <a:latin typeface="Times New Roman"/>
                        <a:ea typeface="Times New Roman"/>
                      </a:endParaRPr>
                    </a:p>
                  </a:txBody>
                  <a:tcPr marL="58936" marR="589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latin typeface="Times New Roman"/>
                          <a:ea typeface="Times New Roman"/>
                        </a:rPr>
                        <a:t>$/MWh</a:t>
                      </a:r>
                    </a:p>
                  </a:txBody>
                  <a:tcPr marL="58936" marR="589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i="1">
                          <a:latin typeface="Times New Roman"/>
                          <a:ea typeface="Times New Roman"/>
                        </a:rPr>
                        <a:t>Day-Ahead Settlement Point Price per Settlement Point</a:t>
                      </a:r>
                      <a:r>
                        <a:rPr lang="en-US" sz="800">
                          <a:latin typeface="Times New Roman"/>
                          <a:ea typeface="Times New Roman"/>
                          <a:sym typeface="Symbol"/>
                        </a:rPr>
                        <a:t></a:t>
                      </a:r>
                      <a:r>
                        <a:rPr lang="en-US" sz="800">
                          <a:latin typeface="Times New Roman"/>
                          <a:ea typeface="Times New Roman"/>
                        </a:rPr>
                        <a:t>The DAM SPP at Settlement Point </a:t>
                      </a:r>
                      <a:r>
                        <a:rPr lang="en-US" sz="800" i="1">
                          <a:latin typeface="Times New Roman"/>
                          <a:ea typeface="Times New Roman"/>
                        </a:rPr>
                        <a:t>p</a:t>
                      </a:r>
                      <a:r>
                        <a:rPr lang="en-US" sz="800">
                          <a:latin typeface="Times New Roman"/>
                          <a:ea typeface="Times New Roman"/>
                        </a:rPr>
                        <a:t> for the hour.</a:t>
                      </a:r>
                    </a:p>
                  </a:txBody>
                  <a:tcPr marL="58936" marR="589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600"/>
                        </a:spcAft>
                      </a:pPr>
                      <a:r>
                        <a:rPr lang="en-US" sz="800">
                          <a:latin typeface="Times New Roman"/>
                          <a:ea typeface="Times New Roman"/>
                        </a:rPr>
                        <a:t>1 / hour  </a:t>
                      </a:r>
                    </a:p>
                  </a:txBody>
                  <a:tcPr marL="58936" marR="589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600"/>
                        </a:spcAft>
                      </a:pPr>
                      <a:endParaRPr lang="en-US" sz="800">
                        <a:latin typeface="Times New Roman"/>
                        <a:ea typeface="Times New Roman"/>
                      </a:endParaRPr>
                    </a:p>
                  </a:txBody>
                  <a:tcPr marL="58936" marR="589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600"/>
                        </a:spcAft>
                      </a:pPr>
                      <a:endParaRPr lang="en-US" sz="800">
                        <a:latin typeface="Times New Roman"/>
                        <a:ea typeface="Times New Roman"/>
                      </a:endParaRPr>
                    </a:p>
                  </a:txBody>
                  <a:tcPr marL="58936" marR="589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1985">
                <a:tc>
                  <a:txBody>
                    <a:bodyPr/>
                    <a:lstStyle/>
                    <a:p>
                      <a:pPr marL="0" marR="0">
                        <a:spcBef>
                          <a:spcPts val="0"/>
                        </a:spcBef>
                        <a:spcAft>
                          <a:spcPts val="0"/>
                        </a:spcAft>
                      </a:pPr>
                      <a:r>
                        <a:rPr lang="en-US" sz="800">
                          <a:latin typeface="Times New Roman"/>
                          <a:ea typeface="Times New Roman"/>
                        </a:rPr>
                        <a:t>DAES </a:t>
                      </a:r>
                      <a:r>
                        <a:rPr lang="en-US" sz="800" baseline="-25000">
                          <a:latin typeface="Times New Roman"/>
                          <a:ea typeface="Times New Roman"/>
                        </a:rPr>
                        <a:t>q, p</a:t>
                      </a:r>
                      <a:endParaRPr lang="en-US" sz="800">
                        <a:latin typeface="Times New Roman"/>
                        <a:ea typeface="Times New Roman"/>
                      </a:endParaRPr>
                    </a:p>
                  </a:txBody>
                  <a:tcPr marL="58936" marR="589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latin typeface="Times New Roman"/>
                          <a:ea typeface="Times New Roman"/>
                        </a:rPr>
                        <a:t>MW</a:t>
                      </a:r>
                    </a:p>
                  </a:txBody>
                  <a:tcPr marL="58936" marR="589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i="1">
                          <a:latin typeface="Times New Roman"/>
                          <a:ea typeface="Times New Roman"/>
                        </a:rPr>
                        <a:t>Day-Ahead Energy per QSE per Settlement Point</a:t>
                      </a:r>
                      <a:r>
                        <a:rPr lang="en-US" sz="800">
                          <a:latin typeface="Times New Roman"/>
                          <a:ea typeface="Times New Roman"/>
                          <a:sym typeface="Symbol"/>
                        </a:rPr>
                        <a:t></a:t>
                      </a:r>
                      <a:r>
                        <a:rPr lang="en-US" sz="800">
                          <a:latin typeface="Times New Roman"/>
                          <a:ea typeface="Times New Roman"/>
                        </a:rPr>
                        <a:t>The total amount of energy represented by QSE </a:t>
                      </a:r>
                      <a:r>
                        <a:rPr lang="en-US" sz="800" i="1">
                          <a:latin typeface="Times New Roman"/>
                          <a:ea typeface="Times New Roman"/>
                        </a:rPr>
                        <a:t>q</a:t>
                      </a:r>
                      <a:r>
                        <a:rPr lang="en-US" sz="800">
                          <a:latin typeface="Times New Roman"/>
                          <a:ea typeface="Times New Roman"/>
                        </a:rPr>
                        <a:t>’s cleared Three-Part Supply Offers in the DAM and cleared DAM Energy-Only Offer Curves at Settlement Point </a:t>
                      </a:r>
                      <a:r>
                        <a:rPr lang="en-US" sz="800" i="1">
                          <a:latin typeface="Times New Roman"/>
                          <a:ea typeface="Times New Roman"/>
                        </a:rPr>
                        <a:t>p</a:t>
                      </a:r>
                      <a:r>
                        <a:rPr lang="en-US" sz="800">
                          <a:latin typeface="Times New Roman"/>
                          <a:ea typeface="Times New Roman"/>
                        </a:rPr>
                        <a:t>, excluding the offers submitted for RMR Units at the same Settlement Point, for the hour.</a:t>
                      </a:r>
                    </a:p>
                  </a:txBody>
                  <a:tcPr marL="58936" marR="589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600"/>
                        </a:spcAft>
                      </a:pPr>
                      <a:r>
                        <a:rPr lang="en-US" sz="800">
                          <a:latin typeface="Times New Roman"/>
                          <a:ea typeface="Times New Roman"/>
                        </a:rPr>
                        <a:t>1 / hour  </a:t>
                      </a:r>
                    </a:p>
                  </a:txBody>
                  <a:tcPr marL="58936" marR="589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600"/>
                        </a:spcAft>
                      </a:pPr>
                      <a:endParaRPr lang="en-US" sz="800">
                        <a:latin typeface="Times New Roman"/>
                        <a:ea typeface="Times New Roman"/>
                      </a:endParaRPr>
                    </a:p>
                  </a:txBody>
                  <a:tcPr marL="58936" marR="589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600"/>
                        </a:spcAft>
                      </a:pPr>
                      <a:r>
                        <a:rPr lang="en-US" sz="800">
                          <a:latin typeface="Times New Roman"/>
                          <a:ea typeface="Times New Roman"/>
                        </a:rPr>
                        <a:t>Yes</a:t>
                      </a:r>
                    </a:p>
                  </a:txBody>
                  <a:tcPr marL="58936" marR="589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5992">
                <a:tc>
                  <a:txBody>
                    <a:bodyPr/>
                    <a:lstStyle/>
                    <a:p>
                      <a:pPr marL="0" marR="0">
                        <a:spcBef>
                          <a:spcPts val="0"/>
                        </a:spcBef>
                        <a:spcAft>
                          <a:spcPts val="0"/>
                        </a:spcAft>
                      </a:pPr>
                      <a:r>
                        <a:rPr lang="en-US" sz="800">
                          <a:latin typeface="Times New Roman"/>
                          <a:ea typeface="Times New Roman"/>
                        </a:rPr>
                        <a:t>DAESAMTQSETOT </a:t>
                      </a:r>
                      <a:r>
                        <a:rPr lang="en-US" sz="800" baseline="-25000">
                          <a:latin typeface="Times New Roman"/>
                          <a:ea typeface="Times New Roman"/>
                        </a:rPr>
                        <a:t>q</a:t>
                      </a:r>
                      <a:endParaRPr lang="en-US" sz="800">
                        <a:latin typeface="Times New Roman"/>
                        <a:ea typeface="Times New Roman"/>
                      </a:endParaRPr>
                    </a:p>
                  </a:txBody>
                  <a:tcPr marL="58936" marR="589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latin typeface="Times New Roman"/>
                          <a:ea typeface="Times New Roman"/>
                        </a:rPr>
                        <a:t>$</a:t>
                      </a:r>
                    </a:p>
                  </a:txBody>
                  <a:tcPr marL="58936" marR="589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i="1">
                          <a:latin typeface="Times New Roman"/>
                          <a:ea typeface="Times New Roman"/>
                        </a:rPr>
                        <a:t>Day-Ahead Energy Amount QSE Total per QSE</a:t>
                      </a:r>
                      <a:r>
                        <a:rPr lang="en-US" sz="800">
                          <a:latin typeface="Times New Roman"/>
                          <a:ea typeface="Times New Roman"/>
                          <a:sym typeface="Symbol"/>
                        </a:rPr>
                        <a:t></a:t>
                      </a:r>
                      <a:r>
                        <a:rPr lang="en-US" sz="800">
                          <a:latin typeface="Times New Roman"/>
                          <a:ea typeface="Times New Roman"/>
                        </a:rPr>
                        <a:t>The total of the payments to QSE </a:t>
                      </a:r>
                      <a:r>
                        <a:rPr lang="en-US" sz="800" i="1">
                          <a:latin typeface="Times New Roman"/>
                          <a:ea typeface="Times New Roman"/>
                        </a:rPr>
                        <a:t>q</a:t>
                      </a:r>
                      <a:r>
                        <a:rPr lang="en-US" sz="800">
                          <a:latin typeface="Times New Roman"/>
                          <a:ea typeface="Times New Roman"/>
                        </a:rPr>
                        <a:t> for its cleared energy offers at all Settlement Points for the hour.</a:t>
                      </a:r>
                    </a:p>
                  </a:txBody>
                  <a:tcPr marL="58936" marR="589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600"/>
                        </a:spcAft>
                      </a:pPr>
                      <a:r>
                        <a:rPr lang="en-US" sz="800">
                          <a:latin typeface="Times New Roman"/>
                          <a:ea typeface="Times New Roman"/>
                        </a:rPr>
                        <a:t>1 / hour</a:t>
                      </a:r>
                    </a:p>
                  </a:txBody>
                  <a:tcPr marL="58936" marR="589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600"/>
                        </a:spcAft>
                      </a:pPr>
                      <a:endParaRPr lang="en-US" sz="800">
                        <a:latin typeface="Times New Roman"/>
                        <a:ea typeface="Times New Roman"/>
                      </a:endParaRPr>
                    </a:p>
                  </a:txBody>
                  <a:tcPr marL="58936" marR="589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600"/>
                        </a:spcAft>
                      </a:pPr>
                      <a:r>
                        <a:rPr lang="en-US" sz="800" dirty="0">
                          <a:latin typeface="Times New Roman"/>
                          <a:ea typeface="Times New Roman"/>
                        </a:rPr>
                        <a:t>Yes</a:t>
                      </a:r>
                    </a:p>
                  </a:txBody>
                  <a:tcPr marL="58936" marR="589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10" name="Picture 9"/>
          <p:cNvPicPr/>
          <p:nvPr/>
        </p:nvPicPr>
        <p:blipFill>
          <a:blip r:embed="rId2" cstate="print"/>
          <a:srcRect/>
          <a:stretch>
            <a:fillRect/>
          </a:stretch>
        </p:blipFill>
        <p:spPr bwMode="auto">
          <a:xfrm>
            <a:off x="762000" y="4114800"/>
            <a:ext cx="2771775" cy="800100"/>
          </a:xfrm>
          <a:prstGeom prst="rect">
            <a:avLst/>
          </a:prstGeom>
          <a:noFill/>
          <a:ln w="9525">
            <a:noFill/>
            <a:miter lim="800000"/>
            <a:headEnd/>
            <a:tailEnd/>
          </a:ln>
        </p:spPr>
      </p:pic>
      <p:sp>
        <p:nvSpPr>
          <p:cNvPr id="11" name="TextBox 10"/>
          <p:cNvSpPr txBox="1"/>
          <p:nvPr/>
        </p:nvSpPr>
        <p:spPr>
          <a:xfrm>
            <a:off x="304800" y="3810000"/>
            <a:ext cx="7772400" cy="246221"/>
          </a:xfrm>
          <a:prstGeom prst="rect">
            <a:avLst/>
          </a:prstGeom>
          <a:noFill/>
        </p:spPr>
        <p:txBody>
          <a:bodyPr wrap="square" rtlCol="0">
            <a:spAutoFit/>
          </a:bodyPr>
          <a:lstStyle/>
          <a:p>
            <a:r>
              <a:rPr lang="en-US" sz="1000" dirty="0" smtClean="0"/>
              <a:t>Calculate Day-Ahead Energy Sale Amount QSE Total per QSE by QSE for each Operating Hour of the Operating Day.</a:t>
            </a:r>
            <a:endParaRPr lang="en-US" sz="1000" dirty="0"/>
          </a:p>
        </p:txBody>
      </p:sp>
      <p:pic>
        <p:nvPicPr>
          <p:cNvPr id="12" name="Picture 11"/>
          <p:cNvPicPr/>
          <p:nvPr/>
        </p:nvPicPr>
        <p:blipFill>
          <a:blip r:embed="rId3" cstate="print"/>
          <a:srcRect/>
          <a:stretch>
            <a:fillRect/>
          </a:stretch>
        </p:blipFill>
        <p:spPr bwMode="auto">
          <a:xfrm>
            <a:off x="762000" y="3048000"/>
            <a:ext cx="4257675" cy="800100"/>
          </a:xfrm>
          <a:prstGeom prst="rect">
            <a:avLst/>
          </a:prstGeom>
          <a:noFill/>
          <a:ln w="9525">
            <a:noFill/>
            <a:miter lim="800000"/>
            <a:headEnd/>
            <a:tailEnd/>
          </a:ln>
        </p:spPr>
      </p:pic>
      <p:sp>
        <p:nvSpPr>
          <p:cNvPr id="13" name="TextBox 12"/>
          <p:cNvSpPr txBox="1"/>
          <p:nvPr/>
        </p:nvSpPr>
        <p:spPr>
          <a:xfrm>
            <a:off x="533400" y="2514600"/>
            <a:ext cx="7772400" cy="400110"/>
          </a:xfrm>
          <a:prstGeom prst="rect">
            <a:avLst/>
          </a:prstGeom>
          <a:noFill/>
        </p:spPr>
        <p:txBody>
          <a:bodyPr wrap="square" rtlCol="0">
            <a:spAutoFit/>
          </a:bodyPr>
          <a:lstStyle/>
          <a:p>
            <a:r>
              <a:rPr lang="en-US" sz="1000" b="1" u="sng" dirty="0" smtClean="0"/>
              <a:t>Calculations</a:t>
            </a:r>
            <a:endParaRPr lang="en-US" sz="1000" dirty="0" smtClean="0"/>
          </a:p>
          <a:p>
            <a:r>
              <a:rPr lang="en-US" sz="1000" dirty="0" smtClean="0"/>
              <a:t>Calculate Day-Ahead Energy Sale Amount by QSE and Settlement Point for each Operating Hour of the Operating Day.</a:t>
            </a:r>
            <a:endParaRPr lang="en-US" sz="1000" dirty="0"/>
          </a:p>
        </p:txBody>
      </p:sp>
      <p:sp>
        <p:nvSpPr>
          <p:cNvPr id="14" name="TextBox 13"/>
          <p:cNvSpPr txBox="1"/>
          <p:nvPr/>
        </p:nvSpPr>
        <p:spPr>
          <a:xfrm>
            <a:off x="609600" y="1676400"/>
            <a:ext cx="7772400" cy="707886"/>
          </a:xfrm>
          <a:prstGeom prst="rect">
            <a:avLst/>
          </a:prstGeom>
          <a:noFill/>
        </p:spPr>
        <p:txBody>
          <a:bodyPr wrap="square" rtlCol="0">
            <a:spAutoFit/>
          </a:bodyPr>
          <a:lstStyle/>
          <a:p>
            <a:r>
              <a:rPr lang="en-US" sz="1000" b="1" u="sng" dirty="0" smtClean="0"/>
              <a:t>Description</a:t>
            </a:r>
            <a:endParaRPr lang="en-US" sz="1000" dirty="0" smtClean="0"/>
          </a:p>
          <a:p>
            <a:r>
              <a:rPr lang="en-US" sz="1000" dirty="0" smtClean="0"/>
              <a:t>The Day-Ahead Energy Payment is made for all cleared offers (excluding offers submitted for the RMR Units) to sell energy in the DAM, whether through three part supply offers or DAM Energy-Only Offer Curves. The payment to each QSE for each settlement point is calculated on an hourly interval. </a:t>
            </a:r>
            <a:endParaRPr lang="en-US" sz="10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UFE Cost </a:t>
            </a:r>
            <a:r>
              <a:rPr lang="en-US" dirty="0" smtClean="0"/>
              <a:t>December 2009</a:t>
            </a:r>
            <a:endParaRPr lang="en-US" dirty="0"/>
          </a:p>
        </p:txBody>
      </p:sp>
      <p:sp>
        <p:nvSpPr>
          <p:cNvPr id="3" name="Content Placeholder 2"/>
          <p:cNvSpPr>
            <a:spLocks noGrp="1"/>
          </p:cNvSpPr>
          <p:nvPr>
            <p:ph sz="quarter" idx="1"/>
          </p:nvPr>
        </p:nvSpPr>
        <p:spPr/>
        <p:txBody>
          <a:bodyPr/>
          <a:lstStyle/>
          <a:p>
            <a:r>
              <a:rPr lang="en-US" dirty="0" smtClean="0"/>
              <a:t>Channel 1 Initial Settlement	</a:t>
            </a:r>
          </a:p>
          <a:p>
            <a:pPr lvl="1"/>
            <a:r>
              <a:rPr lang="en-US" dirty="0" smtClean="0"/>
              <a:t>$19.6 M</a:t>
            </a:r>
          </a:p>
          <a:p>
            <a:r>
              <a:rPr lang="en-US" dirty="0" smtClean="0"/>
              <a:t>Channel 4 Final Settlement</a:t>
            </a:r>
          </a:p>
          <a:p>
            <a:pPr lvl="1"/>
            <a:r>
              <a:rPr lang="en-US" dirty="0" smtClean="0"/>
              <a:t>$7.4 M</a:t>
            </a:r>
          </a:p>
          <a:p>
            <a:r>
              <a:rPr lang="en-US" dirty="0" smtClean="0"/>
              <a:t>Spikes in UFE Cost and Percentages occurring on cold weather days</a:t>
            </a:r>
          </a:p>
          <a:p>
            <a:pPr lvl="1"/>
            <a:r>
              <a:rPr lang="en-US" dirty="0" smtClean="0"/>
              <a:t>Dec 2009 average temp 42.13, compared to 48.22 in 2008 and 47.25 30-year average</a:t>
            </a:r>
          </a:p>
          <a:p>
            <a:r>
              <a:rPr lang="en-US" dirty="0" smtClean="0"/>
              <a:t>Morning Off-peak tends to be higher than normal UFE percentages</a:t>
            </a: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January 2010 Channel 1 Highlights</a:t>
            </a:r>
            <a:endParaRPr lang="en-US" dirty="0"/>
          </a:p>
        </p:txBody>
      </p:sp>
      <p:sp>
        <p:nvSpPr>
          <p:cNvPr id="3" name="Content Placeholder 2"/>
          <p:cNvSpPr>
            <a:spLocks noGrp="1"/>
          </p:cNvSpPr>
          <p:nvPr>
            <p:ph sz="quarter" idx="1"/>
          </p:nvPr>
        </p:nvSpPr>
        <p:spPr/>
        <p:txBody>
          <a:bodyPr/>
          <a:lstStyle/>
          <a:p>
            <a:r>
              <a:rPr lang="en-US" dirty="0" smtClean="0"/>
              <a:t>Total Cost estimated $21.9 M</a:t>
            </a:r>
          </a:p>
          <a:p>
            <a:r>
              <a:rPr lang="en-US" dirty="0" smtClean="0"/>
              <a:t>January 6-10 comprise estimated $15.3 M</a:t>
            </a:r>
          </a:p>
          <a:p>
            <a:r>
              <a:rPr lang="en-US" dirty="0" smtClean="0"/>
              <a:t>UFE prevalent on cold weather events, predominantly negative for later part of the month</a:t>
            </a:r>
          </a:p>
          <a:p>
            <a:r>
              <a:rPr lang="en-US" dirty="0" smtClean="0"/>
              <a:t>Average temperature for Jan 2010 43.45, compared to 46.78 in Jan 2009 and 46.63 30-year average</a:t>
            </a:r>
          </a:p>
          <a:p>
            <a:r>
              <a:rPr lang="en-US" dirty="0" smtClean="0"/>
              <a:t>Will the cost impact come back at Final Settlement</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UFE Upcoming Discussions</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Significant cold weather events in February with high prices as well</a:t>
            </a:r>
          </a:p>
          <a:p>
            <a:pPr lvl="1"/>
            <a:r>
              <a:rPr lang="en-US" dirty="0" smtClean="0"/>
              <a:t>Average temperature 42.00 compared to 55.71 in 2009 and 50.10 30-year average</a:t>
            </a:r>
          </a:p>
          <a:p>
            <a:r>
              <a:rPr lang="en-US" dirty="0" smtClean="0"/>
              <a:t>Cost and percentage statistics will be provided in April SEWG </a:t>
            </a:r>
            <a:r>
              <a:rPr lang="en-US" dirty="0" smtClean="0"/>
              <a:t>meeting</a:t>
            </a:r>
          </a:p>
          <a:p>
            <a:r>
              <a:rPr lang="en-US" dirty="0" smtClean="0"/>
              <a:t>SEWG and PWG will continue to discuss and analyze UFE as part of joint sessions in the SEWG meetings</a:t>
            </a:r>
          </a:p>
          <a:p>
            <a:r>
              <a:rPr lang="en-US" dirty="0" smtClean="0"/>
              <a:t>Discussions may continue on the allocation factors for UFE, however, it does not appear that consensus from one particular group (SEWG or PWG) will bring the issue to a PRR</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EILS Settlement- Next Steps</a:t>
            </a:r>
            <a:endParaRPr lang="en-US" dirty="0"/>
          </a:p>
        </p:txBody>
      </p:sp>
      <p:sp>
        <p:nvSpPr>
          <p:cNvPr id="3" name="Content Placeholder 2"/>
          <p:cNvSpPr>
            <a:spLocks noGrp="1"/>
          </p:cNvSpPr>
          <p:nvPr>
            <p:ph sz="quarter" idx="1"/>
          </p:nvPr>
        </p:nvSpPr>
        <p:spPr/>
        <p:txBody>
          <a:bodyPr/>
          <a:lstStyle/>
          <a:p>
            <a:r>
              <a:rPr lang="en-US" dirty="0" smtClean="0"/>
              <a:t>SEWG recommends no preference on Miscellaneous Debit/Credit vs. Miscellaneous Invoice</a:t>
            </a:r>
          </a:p>
          <a:p>
            <a:pPr lvl="1"/>
            <a:r>
              <a:rPr lang="en-US" dirty="0" smtClean="0"/>
              <a:t>ERCOT would default to Miscellaneous Invoice and SEWG had no objections</a:t>
            </a:r>
          </a:p>
          <a:p>
            <a:r>
              <a:rPr lang="en-US" dirty="0" smtClean="0"/>
              <a:t>Will continue to evaluate potential long term solution</a:t>
            </a:r>
          </a:p>
          <a:p>
            <a:r>
              <a:rPr lang="en-US" dirty="0" smtClean="0"/>
              <a:t>Need to address how to handle the Transition Contract Period between Zonal and Nodal</a:t>
            </a:r>
          </a:p>
          <a:p>
            <a:pPr lvl="1"/>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pic>
        <p:nvPicPr>
          <p:cNvPr id="1026" name="Picture 2" descr="C:\Documents and Settings\xqh5\Local Settings\Temporary Internet Files\Content.IE5\ODEVKTQN\MCj04414280000[1].png"/>
          <p:cNvPicPr>
            <a:picLocks noChangeAspect="1" noChangeArrowheads="1"/>
          </p:cNvPicPr>
          <p:nvPr/>
        </p:nvPicPr>
        <p:blipFill>
          <a:blip r:embed="rId2" cstate="print"/>
          <a:srcRect/>
          <a:stretch>
            <a:fillRect/>
          </a:stretch>
        </p:blipFill>
        <p:spPr bwMode="auto">
          <a:xfrm>
            <a:off x="2743428" y="1600428"/>
            <a:ext cx="3657143" cy="3657143"/>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153</TotalTime>
  <Words>611</Words>
  <Application>Microsoft Office PowerPoint</Application>
  <PresentationFormat>On-screen Show (4:3)</PresentationFormat>
  <Paragraphs>72</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Oriel</vt:lpstr>
      <vt:lpstr>SEWG Report to COPS</vt:lpstr>
      <vt:lpstr>Extract Issues</vt:lpstr>
      <vt:lpstr>Nodal Settlement Algorithms</vt:lpstr>
      <vt:lpstr>Nodal Settlement Algorithms- Sample</vt:lpstr>
      <vt:lpstr>UFE Cost December 2009</vt:lpstr>
      <vt:lpstr>January 2010 Channel 1 Highlights</vt:lpstr>
      <vt:lpstr>UFE Upcoming Discussions</vt:lpstr>
      <vt:lpstr>EILS Settlement- Next Steps</vt:lpstr>
      <vt:lpstr>Questions</vt:lpstr>
      <vt:lpstr>Dec 2009 Channel 1 UFE %</vt:lpstr>
      <vt:lpstr>Dec 2009 UFE Channel 4</vt:lpstr>
      <vt:lpstr>December Chan 1 v Chan 4</vt:lpstr>
      <vt:lpstr>Channel 1 to Channel 4 Cost comparison</vt:lpstr>
    </vt:vector>
  </TitlesOfParts>
  <Company>Energy Future Holdings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SEWG Report to COPS</dc:title>
  <dc:creator>xqh5</dc:creator>
  <cp:lastModifiedBy>xqh5</cp:lastModifiedBy>
  <cp:revision>33</cp:revision>
  <dcterms:created xsi:type="dcterms:W3CDTF">2010-02-08T17:29:01Z</dcterms:created>
  <dcterms:modified xsi:type="dcterms:W3CDTF">2010-04-13T12:44:34Z</dcterms:modified>
</cp:coreProperties>
</file>