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458" r:id="rId2"/>
    <p:sldId id="459" r:id="rId3"/>
    <p:sldId id="513" r:id="rId4"/>
    <p:sldId id="539" r:id="rId5"/>
    <p:sldId id="538" r:id="rId6"/>
    <p:sldId id="520" r:id="rId7"/>
    <p:sldId id="516" r:id="rId8"/>
    <p:sldId id="517" r:id="rId9"/>
    <p:sldId id="518" r:id="rId10"/>
    <p:sldId id="540" r:id="rId11"/>
    <p:sldId id="512" r:id="rId12"/>
    <p:sldId id="470" r:id="rId13"/>
    <p:sldId id="535" r:id="rId14"/>
    <p:sldId id="536" r:id="rId15"/>
    <p:sldId id="537" r:id="rId16"/>
    <p:sldId id="541" r:id="rId17"/>
    <p:sldId id="542" r:id="rId18"/>
    <p:sldId id="543" r:id="rId19"/>
    <p:sldId id="544" r:id="rId20"/>
    <p:sldId id="545" r:id="rId21"/>
    <p:sldId id="546" r:id="rId22"/>
    <p:sldId id="547" r:id="rId23"/>
    <p:sldId id="531" r:id="rId24"/>
    <p:sldId id="481" r:id="rId25"/>
    <p:sldId id="500" r:id="rId26"/>
    <p:sldId id="510" r:id="rId27"/>
    <p:sldId id="521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44" autoAdjust="0"/>
  </p:normalViewPr>
  <p:slideViewPr>
    <p:cSldViewPr>
      <p:cViewPr varScale="1">
        <p:scale>
          <a:sx n="88" d="100"/>
          <a:sy n="88" d="100"/>
        </p:scale>
        <p:origin x="-1062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nodal.ercot.com/training/locations/index.html#a114222" TargetMode="External"/><Relationship Id="rId3" Type="http://schemas.openxmlformats.org/officeDocument/2006/relationships/hyperlink" Target="http://nodal.ercot.com/training/courses/nc05.html" TargetMode="External"/><Relationship Id="rId7" Type="http://schemas.openxmlformats.org/officeDocument/2006/relationships/hyperlink" Target="http://nodal.ercot.com/training/courses/nc11.html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nodal.ercot.com/training/locations/index.html#a262260" TargetMode="External"/><Relationship Id="rId5" Type="http://schemas.openxmlformats.org/officeDocument/2006/relationships/hyperlink" Target="http://nodal.ercot.com/training/courses/nc10.html" TargetMode="External"/><Relationship Id="rId10" Type="http://schemas.openxmlformats.org/officeDocument/2006/relationships/hyperlink" Target="http://nodal.ercot.com/training/locations/index.html#a121309" TargetMode="External"/><Relationship Id="rId4" Type="http://schemas.openxmlformats.org/officeDocument/2006/relationships/hyperlink" Target="http://nodal.ercot.com/training/locations/index.html#a128716" TargetMode="External"/><Relationship Id="rId9" Type="http://schemas.openxmlformats.org/officeDocument/2006/relationships/hyperlink" Target="http://nodal.ercot.com/training/courses/nc08.html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9845F-F883-4D35-86A7-93FD2AF56AC7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93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The market call is being started and planned to occur twice a month in order to support alignment of TSP and Nodal program activities during the coming months.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Topics to be covered will include validation and maintenance of the Network Operations Model, Planning Model activities, TSP Outage activities, and transitioning to nodal go-live later this year.</a:t>
            </a:r>
          </a:p>
        </p:txBody>
      </p:sp>
      <p:sp>
        <p:nvSpPr>
          <p:cNvPr id="69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4A2D1-860A-4E8F-BD5D-680D865AB02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 05/24 </a:t>
            </a:r>
            <a:r>
              <a:rPr lang="en-US" dirty="0" smtClean="0">
                <a:hlinkClick r:id="rId3" action="ppaction://hlinkfile"/>
              </a:rPr>
              <a:t>Basic Training Program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Energy Plaza</a:t>
            </a:r>
            <a:r>
              <a:rPr lang="en-US" dirty="0" smtClean="0"/>
              <a:t> (Dallas) Tue 06/08 </a:t>
            </a:r>
            <a:r>
              <a:rPr lang="en-US" dirty="0" smtClean="0">
                <a:hlinkClick r:id="rId5" action="ppaction://hlinkfile"/>
              </a:rPr>
              <a:t>Generation 101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LCRA</a:t>
            </a:r>
            <a:r>
              <a:rPr lang="en-US" dirty="0" smtClean="0"/>
              <a:t> (Austin) Thu 06/17 </a:t>
            </a:r>
            <a:r>
              <a:rPr lang="en-US" dirty="0" smtClean="0">
                <a:hlinkClick r:id="rId7" action="ppaction://hlinkfile"/>
              </a:rPr>
              <a:t>Generation 201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LCRA</a:t>
            </a:r>
            <a:r>
              <a:rPr lang="en-US" dirty="0" smtClean="0"/>
              <a:t> (Austin) Mon 06/21 </a:t>
            </a:r>
            <a:r>
              <a:rPr lang="en-US" dirty="0" smtClean="0">
                <a:hlinkClick r:id="rId3" action="ppaction://hlinkfile"/>
              </a:rPr>
              <a:t>Basic Training Program</a:t>
            </a:r>
            <a:r>
              <a:rPr lang="en-US" dirty="0" smtClean="0"/>
              <a:t> </a:t>
            </a:r>
            <a:r>
              <a:rPr lang="en-US" dirty="0" smtClean="0">
                <a:hlinkClick r:id="rId8"/>
              </a:rPr>
              <a:t>ERCOT MET Center</a:t>
            </a:r>
            <a:r>
              <a:rPr lang="en-US" dirty="0" smtClean="0"/>
              <a:t> (Austin) Tue 07/13 </a:t>
            </a:r>
            <a:r>
              <a:rPr lang="en-US" dirty="0" smtClean="0">
                <a:hlinkClick r:id="rId9" action="ppaction://hlinkfile"/>
              </a:rPr>
              <a:t>Transmission 101</a:t>
            </a:r>
            <a:r>
              <a:rPr lang="en-US" dirty="0" smtClean="0"/>
              <a:t> </a:t>
            </a:r>
            <a:r>
              <a:rPr lang="en-US" dirty="0" err="1" smtClean="0">
                <a:hlinkClick r:id="rId10"/>
              </a:rPr>
              <a:t>CenterPoint</a:t>
            </a:r>
            <a:r>
              <a:rPr lang="en-US" dirty="0" smtClean="0">
                <a:hlinkClick r:id="rId10"/>
              </a:rPr>
              <a:t> Energy</a:t>
            </a:r>
            <a:r>
              <a:rPr lang="en-US" dirty="0" smtClean="0"/>
              <a:t> (Houston)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3D929-98C8-4E17-93F9-222E2EB2165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3D929-98C8-4E17-93F9-222E2EB2165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4F30C-A3FA-4035-96A7-B22408BACE1D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44" tIns="46572" rIns="93144" bIns="46572" anchor="b"/>
          <a:lstStyle/>
          <a:p>
            <a:pPr algn="r"/>
            <a:fld id="{8778D322-5667-432E-9A11-1D0FC416AD23}" type="slidenum">
              <a:rPr lang="en-US" sz="1200"/>
              <a:pPr algn="r"/>
              <a:t>16</a:t>
            </a:fld>
            <a:endParaRPr lang="en-US" sz="1200" dirty="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1" y="4415790"/>
            <a:ext cx="5140960" cy="4183380"/>
          </a:xfrm>
          <a:noFill/>
          <a:ln/>
        </p:spPr>
        <p:txBody>
          <a:bodyPr lIns="93144" tIns="46572" rIns="93144" bIns="46572"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A48D8-1B54-4F17-BDB7-9AE96BA4C788}" type="slidenum">
              <a:rPr lang="en-US" smtClean="0">
                <a:latin typeface="Arial" charset="0"/>
              </a:rPr>
              <a:pPr/>
              <a:t>26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56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25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B4C3BD-F0F7-4C3C-A7F2-AF29789E18F3}" type="slidenum">
              <a:rPr lang="en-US" smtClean="0"/>
              <a:pPr/>
              <a:t>27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B1D02-1120-4F42-9F50-562EB4F8ECE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970338" y="8829676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2" tIns="46582" rIns="93162" bIns="46582" anchor="b"/>
          <a:lstStyle/>
          <a:p>
            <a:pPr algn="r"/>
            <a:fld id="{74CCC6BD-89B0-4AA5-BADB-A1F6A4233D07}" type="slidenum">
              <a:rPr lang="en-US" sz="1200"/>
              <a:pPr algn="r"/>
              <a:t>2</a:t>
            </a:fld>
            <a:endParaRPr lang="en-US" sz="1200" dirty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62" tIns="46582" rIns="93162" bIns="46582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LFC tests wrap up in April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Market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Weekly progression</a:t>
            </a:r>
            <a:r>
              <a:rPr lang="en-US" baseline="0" dirty="0" smtClean="0"/>
              <a:t> of DAM. </a:t>
            </a:r>
          </a:p>
          <a:p>
            <a:r>
              <a:rPr lang="en-US" baseline="0" dirty="0" smtClean="0"/>
              <a:t>Self Arranged Ancillary Services</a:t>
            </a:r>
          </a:p>
          <a:p>
            <a:r>
              <a:rPr lang="en-US" baseline="0" dirty="0" smtClean="0"/>
              <a:t>Min/Max MWs requested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E8DAC-6BA4-4710-95AC-36066316AE9E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94B58-C141-4A78-91D1-A21856A5E15F}" type="slidenum">
              <a:rPr lang="en-US" smtClean="0">
                <a:latin typeface="Arial" charset="0"/>
              </a:rPr>
              <a:pPr/>
              <a:t>7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Callout for Go-Live cutover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Testing registration adaptors  (master file data)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3D929-98C8-4E17-93F9-222E2EB2165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odal.ercot.com/training/courses/index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odal.ercot.com/training/courses/index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Jason Iacobucci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Nodal Program Manager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8</a:t>
            </a:r>
            <a:r>
              <a:rPr lang="en-US" b="1" dirty="0" smtClean="0"/>
              <a:t> April </a:t>
            </a:r>
            <a:r>
              <a:rPr lang="en-US" b="1" dirty="0" smtClean="0"/>
              <a:t>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714707"/>
            <a:ext cx="8075613" cy="545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Defects Trends - High Priority </a:t>
            </a:r>
            <a:br>
              <a:rPr lang="en-US" dirty="0" smtClean="0"/>
            </a:br>
            <a:r>
              <a:rPr lang="en-US" dirty="0" smtClean="0"/>
              <a:t>(Must Fix Before Go-Live)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337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8 April 2010</a:t>
            </a:r>
            <a:endParaRPr lang="en-US" dirty="0"/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152400" y="1676400"/>
            <a:ext cx="2209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Defect counts increased due to planned software migrations into Nodal </a:t>
            </a:r>
            <a:r>
              <a:rPr lang="en-US" dirty="0" err="1" smtClean="0">
                <a:latin typeface="Calibri" pitchFamily="34" charset="0"/>
              </a:rPr>
              <a:t>ITest</a:t>
            </a:r>
            <a:r>
              <a:rPr lang="en-US" dirty="0" smtClean="0">
                <a:latin typeface="Calibri" pitchFamily="34" charset="0"/>
              </a:rPr>
              <a:t> and extensive integration testing efforts   </a:t>
            </a: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Primary source for increased defect counts are CSI, EDW, and EIP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Program Risks &amp; Issues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633858" name="Rectangle 4"/>
          <p:cNvSpPr>
            <a:spLocks noGrp="1" noChangeArrowheads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1" y="746760"/>
          <a:ext cx="8991599" cy="39624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209799"/>
                <a:gridCol w="855518"/>
                <a:gridCol w="744683"/>
                <a:gridCol w="838199"/>
                <a:gridCol w="914401"/>
                <a:gridCol w="761999"/>
                <a:gridCol w="2667000"/>
              </a:tblGrid>
              <a:tr h="42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Risk/Issue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Impacted Milestone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Target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Category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Probability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Severity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Interaction Operating Level Agreements (OLAs)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Need to determine operating level agreements associated with market interactions to assist ERCOT in establishing operational thresholds: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Network Model Load Frequency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DAM Sizing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CRR sizing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April/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4 OLA definitions complete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5 OLA definitions in progress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NATF and NDSWG heavily involved in issue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10,000 / 10,000 submissions achieved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200,000 submissions total; NATF is weighing options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Design Assessment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around the protocol tractability project and the market results as each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trials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becomes active.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August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Building experienced market design team in place to review and assess design and protocol alignment with market trial results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Vikki Gates</a:t>
            </a:r>
          </a:p>
          <a:p>
            <a:r>
              <a:rPr lang="en-US" dirty="0" smtClean="0"/>
              <a:t>Readiness &amp; Transformation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 Readiness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1066800" y="8382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sp>
        <p:nvSpPr>
          <p:cNvPr id="6983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Participant Readiness Touch Points</a:t>
            </a:r>
          </a:p>
        </p:txBody>
      </p:sp>
      <p:sp>
        <p:nvSpPr>
          <p:cNvPr id="69837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457950"/>
            <a:ext cx="27432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698372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13716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" y="13716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" y="16764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9913" y="3429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" y="4572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61722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8379" name="TextBox 23"/>
          <p:cNvSpPr txBox="1">
            <a:spLocks noChangeArrowheads="1"/>
          </p:cNvSpPr>
          <p:nvPr/>
        </p:nvSpPr>
        <p:spPr bwMode="auto">
          <a:xfrm>
            <a:off x="-152400" y="13684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Meetings</a:t>
            </a:r>
          </a:p>
        </p:txBody>
      </p:sp>
      <p:sp>
        <p:nvSpPr>
          <p:cNvPr id="698380" name="TextBox 24"/>
          <p:cNvSpPr txBox="1">
            <a:spLocks noChangeArrowheads="1"/>
          </p:cNvSpPr>
          <p:nvPr/>
        </p:nvSpPr>
        <p:spPr bwMode="auto">
          <a:xfrm>
            <a:off x="-152400" y="23590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Training</a:t>
            </a:r>
          </a:p>
        </p:txBody>
      </p:sp>
      <p:sp>
        <p:nvSpPr>
          <p:cNvPr id="698381" name="TextBox 25"/>
          <p:cNvSpPr txBox="1">
            <a:spLocks noChangeArrowheads="1"/>
          </p:cNvSpPr>
          <p:nvPr/>
        </p:nvSpPr>
        <p:spPr bwMode="auto">
          <a:xfrm>
            <a:off x="0" y="36576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Outreach</a:t>
            </a:r>
          </a:p>
        </p:txBody>
      </p:sp>
      <p:sp>
        <p:nvSpPr>
          <p:cNvPr id="698382" name="TextBox 27"/>
          <p:cNvSpPr txBox="1">
            <a:spLocks noChangeArrowheads="1"/>
          </p:cNvSpPr>
          <p:nvPr/>
        </p:nvSpPr>
        <p:spPr bwMode="auto">
          <a:xfrm>
            <a:off x="0" y="46577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Market trials</a:t>
            </a:r>
          </a:p>
        </p:txBody>
      </p:sp>
      <p:sp>
        <p:nvSpPr>
          <p:cNvPr id="56" name="Round Same Side Corner Rectangle 55"/>
          <p:cNvSpPr/>
          <p:nvPr/>
        </p:nvSpPr>
        <p:spPr>
          <a:xfrm>
            <a:off x="70104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July</a:t>
            </a:r>
            <a:endParaRPr lang="en-US" sz="1300" dirty="0"/>
          </a:p>
        </p:txBody>
      </p:sp>
      <p:sp>
        <p:nvSpPr>
          <p:cNvPr id="94" name="Round Same Side Corner Rectangle 93"/>
          <p:cNvSpPr/>
          <p:nvPr/>
        </p:nvSpPr>
        <p:spPr>
          <a:xfrm>
            <a:off x="50292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June</a:t>
            </a:r>
            <a:endParaRPr lang="en-US" sz="1300" dirty="0"/>
          </a:p>
        </p:txBody>
      </p:sp>
      <p:sp>
        <p:nvSpPr>
          <p:cNvPr id="104" name="Round Same Side Corner Rectangle 103"/>
          <p:cNvSpPr/>
          <p:nvPr/>
        </p:nvSpPr>
        <p:spPr>
          <a:xfrm>
            <a:off x="30480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May</a:t>
            </a:r>
            <a:endParaRPr lang="en-US" sz="1300" dirty="0"/>
          </a:p>
        </p:txBody>
      </p:sp>
      <p:sp>
        <p:nvSpPr>
          <p:cNvPr id="107" name="Round Same Side Corner Rectangle 106"/>
          <p:cNvSpPr/>
          <p:nvPr/>
        </p:nvSpPr>
        <p:spPr>
          <a:xfrm>
            <a:off x="10668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April</a:t>
            </a:r>
            <a:endParaRPr lang="en-US" sz="1300" dirty="0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65532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14362" y="3738563"/>
            <a:ext cx="486727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2596356" y="3739357"/>
            <a:ext cx="48656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4533900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TextBox 112"/>
          <p:cNvSpPr txBox="1">
            <a:spLocks noChangeArrowheads="1"/>
          </p:cNvSpPr>
          <p:nvPr/>
        </p:nvSpPr>
        <p:spPr bwMode="auto">
          <a:xfrm>
            <a:off x="1066800" y="3429000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TSP Validation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Bi-weekly TSP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4 metrics launch</a:t>
            </a:r>
            <a:endParaRPr lang="en-US" sz="1400" dirty="0"/>
          </a:p>
        </p:txBody>
      </p:sp>
      <p:sp>
        <p:nvSpPr>
          <p:cNvPr id="51" name="TextBox 115"/>
          <p:cNvSpPr txBox="1">
            <a:spLocks noChangeArrowheads="1"/>
          </p:cNvSpPr>
          <p:nvPr/>
        </p:nvSpPr>
        <p:spPr bwMode="auto">
          <a:xfrm>
            <a:off x="1066800" y="4538008"/>
            <a:ext cx="21336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4 Market Trials initiates</a:t>
            </a:r>
          </a:p>
          <a:p>
            <a:pPr marL="117475" lvl="1" indent="-117475">
              <a:buFont typeface="Arial" charset="0"/>
              <a:buChar char="•"/>
              <a:defRPr/>
            </a:pPr>
            <a:r>
              <a:rPr lang="en-US" sz="1400" dirty="0" smtClean="0"/>
              <a:t>Phase 5 Handbooks</a:t>
            </a:r>
          </a:p>
          <a:p>
            <a:pPr marL="287338" lvl="1" indent="-169863">
              <a:buFont typeface="Arial" charset="0"/>
              <a:buChar char="•"/>
              <a:defRPr/>
            </a:pPr>
            <a:r>
              <a:rPr lang="en-US" sz="1100" i="1" dirty="0" smtClean="0"/>
              <a:t>Updates to prior handbooks</a:t>
            </a:r>
          </a:p>
          <a:p>
            <a:pPr marL="287338" lvl="1" indent="-169863">
              <a:buFont typeface="Arial" charset="0"/>
              <a:buChar char="•"/>
              <a:defRPr/>
            </a:pPr>
            <a:r>
              <a:rPr lang="en-US" sz="1100" i="1" dirty="0" smtClean="0"/>
              <a:t>Credit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52" name="TextBox 121"/>
          <p:cNvSpPr txBox="1">
            <a:spLocks noChangeArrowheads="1"/>
          </p:cNvSpPr>
          <p:nvPr/>
        </p:nvSpPr>
        <p:spPr bwMode="auto">
          <a:xfrm>
            <a:off x="10668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4/6</a:t>
            </a:r>
            <a:endParaRPr lang="en-US" sz="1400" dirty="0"/>
          </a:p>
        </p:txBody>
      </p:sp>
      <p:sp>
        <p:nvSpPr>
          <p:cNvPr id="53" name="TextBox 135"/>
          <p:cNvSpPr txBox="1">
            <a:spLocks noChangeArrowheads="1"/>
          </p:cNvSpPr>
          <p:nvPr/>
        </p:nvSpPr>
        <p:spPr bwMode="auto">
          <a:xfrm>
            <a:off x="1066800" y="1676400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NMMS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Combined Cycle Workshop (4/28)</a:t>
            </a:r>
            <a:endParaRPr lang="en-US" sz="1400" dirty="0"/>
          </a:p>
        </p:txBody>
      </p:sp>
      <p:sp>
        <p:nvSpPr>
          <p:cNvPr id="47" name="TextBox 121"/>
          <p:cNvSpPr txBox="1">
            <a:spLocks noChangeArrowheads="1"/>
          </p:cNvSpPr>
          <p:nvPr/>
        </p:nvSpPr>
        <p:spPr bwMode="auto">
          <a:xfrm>
            <a:off x="30480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5/4</a:t>
            </a:r>
            <a:endParaRPr lang="en-US" sz="1400" dirty="0"/>
          </a:p>
        </p:txBody>
      </p:sp>
      <p:sp>
        <p:nvSpPr>
          <p:cNvPr id="48" name="TextBox 135"/>
          <p:cNvSpPr txBox="1">
            <a:spLocks noChangeArrowheads="1"/>
          </p:cNvSpPr>
          <p:nvPr/>
        </p:nvSpPr>
        <p:spPr bwMode="auto">
          <a:xfrm>
            <a:off x="3048000" y="16764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NMMS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</p:txBody>
      </p:sp>
      <p:sp>
        <p:nvSpPr>
          <p:cNvPr id="54" name="TextBox 112"/>
          <p:cNvSpPr txBox="1">
            <a:spLocks noChangeArrowheads="1"/>
          </p:cNvSpPr>
          <p:nvPr/>
        </p:nvSpPr>
        <p:spPr bwMode="auto">
          <a:xfrm>
            <a:off x="3048000" y="3429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Metrics monitoring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Bi-weekly TSP calls</a:t>
            </a:r>
            <a:endParaRPr lang="en-US" sz="1400" dirty="0"/>
          </a:p>
        </p:txBody>
      </p:sp>
      <p:sp>
        <p:nvSpPr>
          <p:cNvPr id="55" name="TextBox 115"/>
          <p:cNvSpPr txBox="1">
            <a:spLocks noChangeArrowheads="1"/>
          </p:cNvSpPr>
          <p:nvPr/>
        </p:nvSpPr>
        <p:spPr bwMode="auto">
          <a:xfrm>
            <a:off x="30480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2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Market Trials initiates</a:t>
            </a:r>
            <a:endParaRPr lang="en-US" sz="1400" dirty="0"/>
          </a:p>
          <a:p>
            <a:pPr marL="117475" indent="-117475"/>
            <a:endParaRPr lang="en-US" sz="1400" dirty="0"/>
          </a:p>
        </p:txBody>
      </p:sp>
      <p:sp>
        <p:nvSpPr>
          <p:cNvPr id="44" name="TextBox 121"/>
          <p:cNvSpPr txBox="1">
            <a:spLocks noChangeArrowheads="1"/>
          </p:cNvSpPr>
          <p:nvPr/>
        </p:nvSpPr>
        <p:spPr bwMode="auto">
          <a:xfrm>
            <a:off x="50292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6/1 and 6/29</a:t>
            </a:r>
            <a:endParaRPr lang="en-US" sz="1400" dirty="0"/>
          </a:p>
        </p:txBody>
      </p:sp>
      <p:sp>
        <p:nvSpPr>
          <p:cNvPr id="45" name="TextBox 135"/>
          <p:cNvSpPr txBox="1">
            <a:spLocks noChangeArrowheads="1"/>
          </p:cNvSpPr>
          <p:nvPr/>
        </p:nvSpPr>
        <p:spPr bwMode="auto">
          <a:xfrm>
            <a:off x="5029200" y="1676400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LSE 201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Ancillary Service Workshop</a:t>
            </a:r>
            <a:r>
              <a:rPr lang="en-US" sz="1400" i="1" dirty="0" smtClean="0"/>
              <a:t> (tentative)</a:t>
            </a:r>
            <a:endParaRPr lang="en-US" sz="1400" i="1" dirty="0"/>
          </a:p>
        </p:txBody>
      </p:sp>
      <p:sp>
        <p:nvSpPr>
          <p:cNvPr id="59" name="TextBox 112"/>
          <p:cNvSpPr txBox="1">
            <a:spLocks noChangeArrowheads="1"/>
          </p:cNvSpPr>
          <p:nvPr/>
        </p:nvSpPr>
        <p:spPr bwMode="auto">
          <a:xfrm>
            <a:off x="5029200" y="3429000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Repeat Retail Workshop (Dallas)</a:t>
            </a:r>
            <a:r>
              <a:rPr lang="en-US" sz="1400" dirty="0"/>
              <a:t> </a:t>
            </a:r>
            <a:r>
              <a:rPr lang="en-US" sz="1400" dirty="0" smtClean="0"/>
              <a:t>–</a:t>
            </a:r>
            <a:r>
              <a:rPr lang="en-US" sz="1400" i="1" dirty="0" smtClean="0"/>
              <a:t>tentative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Metrics launch</a:t>
            </a:r>
          </a:p>
        </p:txBody>
      </p:sp>
      <p:sp>
        <p:nvSpPr>
          <p:cNvPr id="60" name="TextBox 115"/>
          <p:cNvSpPr txBox="1">
            <a:spLocks noChangeArrowheads="1"/>
          </p:cNvSpPr>
          <p:nvPr/>
        </p:nvSpPr>
        <p:spPr bwMode="auto">
          <a:xfrm>
            <a:off x="50292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Full market trials functionality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57" name="TextBox 121"/>
          <p:cNvSpPr txBox="1">
            <a:spLocks noChangeArrowheads="1"/>
          </p:cNvSpPr>
          <p:nvPr/>
        </p:nvSpPr>
        <p:spPr bwMode="auto">
          <a:xfrm>
            <a:off x="70104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  <a:endParaRPr lang="en-US" sz="1400" dirty="0"/>
          </a:p>
        </p:txBody>
      </p:sp>
      <p:sp>
        <p:nvSpPr>
          <p:cNvPr id="61" name="TextBox 112"/>
          <p:cNvSpPr txBox="1">
            <a:spLocks noChangeArrowheads="1"/>
          </p:cNvSpPr>
          <p:nvPr/>
        </p:nvSpPr>
        <p:spPr bwMode="auto">
          <a:xfrm>
            <a:off x="7010400" y="3429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Qualification assessment (MP17)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62" name="TextBox 115"/>
          <p:cNvSpPr txBox="1">
            <a:spLocks noChangeArrowheads="1"/>
          </p:cNvSpPr>
          <p:nvPr/>
        </p:nvSpPr>
        <p:spPr bwMode="auto">
          <a:xfrm>
            <a:off x="7010400" y="4572000"/>
            <a:ext cx="1981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48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Verifiable costs in execution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63" name="TextBox 135"/>
          <p:cNvSpPr txBox="1">
            <a:spLocks noChangeArrowheads="1"/>
          </p:cNvSpPr>
          <p:nvPr/>
        </p:nvSpPr>
        <p:spPr bwMode="auto">
          <a:xfrm>
            <a:off x="7010400" y="1676400"/>
            <a:ext cx="2133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Classes and Settlement Workshops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97112"/>
          <a:ext cx="8630713" cy="4652409"/>
        </p:xfrm>
        <a:graphic>
          <a:graphicData uri="http://schemas.openxmlformats.org/drawingml/2006/table">
            <a:tbl>
              <a:tblPr/>
              <a:tblGrid>
                <a:gridCol w="3371089"/>
                <a:gridCol w="1526602"/>
                <a:gridCol w="3733022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Start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3223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LSE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223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Generation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8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Occidental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223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TSP Model Validation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Webex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14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City of Garland Fire Bldg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Basic Training Program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19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Generation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20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Calpine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Nodal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26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Tenaska Power Services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Credit Management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Congestion Revenue Rights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April 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Hilton Garden Inn (Dallas)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Combined Cycle Workshop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April 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Management Workshop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Economics of LMP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Energy Plaza (Dallas)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57266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3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Classes and Settlement Workshops (continued)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97112"/>
          <a:ext cx="8630713" cy="3646569"/>
        </p:xfrm>
        <a:graphic>
          <a:graphicData uri="http://schemas.openxmlformats.org/drawingml/2006/table">
            <a:tbl>
              <a:tblPr/>
              <a:tblGrid>
                <a:gridCol w="3371089"/>
                <a:gridCol w="1526602"/>
                <a:gridCol w="3733022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Start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ERCOT Nodal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Congestion Revenue Rights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Transmission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CPS Energy (San Antonio)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Network Model Management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CPS Energy (San Antonio)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Basic Training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May 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Energy Plaza (Dallas)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LCRA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201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LCRA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Basic Training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Transmission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July 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CenterPoint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Energy (Houston)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55626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3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Nodal Outreach Program Overview Statistics</a:t>
            </a: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 smtClean="0">
              <a:latin typeface="Arial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510" y="1660080"/>
            <a:ext cx="8462290" cy="481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85800" y="7620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Statistics were compiled after the completion of the Outreach Site Visits.  Below are statistics representing the type of Market Participants visited and their locations: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Nodal Outreach Program Overview Statistics</a:t>
            </a:r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86400" y="6457950"/>
            <a:ext cx="32766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 smtClean="0">
              <a:latin typeface="Arial" charset="0"/>
            </a:endParaRP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8382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2000" b="1" dirty="0"/>
              <a:t>     </a:t>
            </a:r>
            <a:endParaRPr lang="en-US" kern="0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b="1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</a:endParaRP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are the percentages of each topic selected:</a:t>
            </a:r>
            <a:endParaRPr lang="en-US" dirty="0"/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8143" y="1295400"/>
            <a:ext cx="1031794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Outreach Program Overview Statistics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633858" name="Rectangle 4"/>
          <p:cNvSpPr>
            <a:spLocks noGrp="1" noChangeArrowheads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905000"/>
          <a:ext cx="6324600" cy="259080"/>
        </p:xfrm>
        <a:graphic>
          <a:graphicData uri="http://schemas.openxmlformats.org/drawingml/2006/table">
            <a:tbl>
              <a:tblPr/>
              <a:tblGrid>
                <a:gridCol w="1581150"/>
                <a:gridCol w="1581150"/>
                <a:gridCol w="1581150"/>
                <a:gridCol w="1581150"/>
              </a:tblGrid>
              <a:tr h="259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ndara"/>
                          <a:ea typeface="Times New Roman"/>
                          <a:cs typeface="Times New Roman"/>
                        </a:rPr>
                        <a:t>4 – Strongly Agree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944" marR="639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ndara"/>
                          <a:ea typeface="Times New Roman"/>
                          <a:cs typeface="Times New Roman"/>
                        </a:rPr>
                        <a:t>3 – Agree 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944" marR="639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ndara"/>
                          <a:ea typeface="Times New Roman"/>
                          <a:cs typeface="Times New Roman"/>
                        </a:rPr>
                        <a:t>2 – Disagree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944" marR="639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ndara"/>
                          <a:ea typeface="Times New Roman"/>
                          <a:cs typeface="Times New Roman"/>
                        </a:rPr>
                        <a:t>1 – Strongly Disagree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944" marR="639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52400" y="843170"/>
            <a:ext cx="6629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Market participants received an evaluation to complete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Each question was given a response regarding the meeting objectives, based on a </a:t>
            </a:r>
            <a:r>
              <a:rPr lang="en-US" dirty="0" err="1" smtClean="0"/>
              <a:t>Likert</a:t>
            </a:r>
            <a:r>
              <a:rPr lang="en-US" dirty="0" smtClean="0"/>
              <a:t> scale: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</a:rPr>
              <a:t>		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791200"/>
            <a:ext cx="7315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Not all participants returned evaluations or answered every question.</a:t>
            </a:r>
          </a:p>
          <a:p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2209800"/>
            <a:ext cx="803620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6858000" y="990600"/>
            <a:ext cx="2286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“Provided a great and much needed tool for ERCOT to interface with MPs to answer questions and form needed task lists.  Thank all of you for this opportunity.” </a:t>
            </a:r>
          </a:p>
          <a:p>
            <a:endParaRPr lang="en-US" sz="1400" i="1" dirty="0" smtClean="0"/>
          </a:p>
          <a:p>
            <a:r>
              <a:rPr lang="en-US" sz="1400" i="1" dirty="0" smtClean="0"/>
              <a:t>“The program was not geared toward a QSE like [us], but rather the generation community”</a:t>
            </a:r>
          </a:p>
          <a:p>
            <a:endParaRPr lang="en-US" sz="1400" i="1" dirty="0" smtClean="0"/>
          </a:p>
          <a:p>
            <a:r>
              <a:rPr lang="en-US" sz="1400" i="1" dirty="0" smtClean="0"/>
              <a:t>“Today’s presentation and Q&amp;A was a great eye opener.  We have done a lot of work in preparing for Nodal, but today’s presentation clearly shows the gaps between where we are and where we need to be throughout 2010.” </a:t>
            </a:r>
          </a:p>
          <a:p>
            <a:endParaRPr lang="en-US" sz="1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Market Participant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19800" y="6457950"/>
            <a:ext cx="27432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914398"/>
          <a:ext cx="8763001" cy="5162791"/>
        </p:xfrm>
        <a:graphic>
          <a:graphicData uri="http://schemas.openxmlformats.org/drawingml/2006/table">
            <a:tbl>
              <a:tblPr/>
              <a:tblGrid>
                <a:gridCol w="1143000"/>
                <a:gridCol w="1067487"/>
                <a:gridCol w="631568"/>
                <a:gridCol w="687431"/>
                <a:gridCol w="575705"/>
                <a:gridCol w="631568"/>
                <a:gridCol w="631568"/>
                <a:gridCol w="947351"/>
                <a:gridCol w="1125507"/>
                <a:gridCol w="1321816"/>
              </a:tblGrid>
              <a:tr h="3455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6853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MP3 Market Submissions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Successful submission of RT and DAM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81/84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 Qualified (includes QSEs with Load Resources).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Amber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94.3%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181/192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 qualified.  Below 95% threshold for overall GREEN.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MP6 Telemetry Compliance with Nodal Protocols 3.10.7.5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State Estimator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completed.  3501/3502 SE points provided (99.6%).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SCED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completed.  7621/7629 SCED points provided (99.1%).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Green/White only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0.3%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99.7%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TSP telemetry per ICCP Handbook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submitted.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No schedule for AMBER/RED scores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1/17 TSPs completed, all other TSPs are in review by ERCOT.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~94%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TSP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CB and LD points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provided.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MP11 Resource Registration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Decision Making Authority form submitted, and GENMAP validated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153/157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Resources completed.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8 April 2010</a:t>
            </a:r>
            <a:endParaRPr lang="en-US" dirty="0" smtClean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479425" y="1095375"/>
            <a:ext cx="8229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Program Status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Market Readiness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Follow-Up </a:t>
            </a:r>
            <a:r>
              <a:rPr lang="en-US" sz="2000" b="1" dirty="0" smtClean="0"/>
              <a:t>Discussion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Market Participant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57950"/>
            <a:ext cx="28194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5" y="835547"/>
          <a:ext cx="8686806" cy="5243448"/>
        </p:xfrm>
        <a:graphic>
          <a:graphicData uri="http://schemas.openxmlformats.org/drawingml/2006/table">
            <a:tbl>
              <a:tblPr/>
              <a:tblGrid>
                <a:gridCol w="1342507"/>
                <a:gridCol w="789710"/>
                <a:gridCol w="552797"/>
                <a:gridCol w="789710"/>
                <a:gridCol w="673031"/>
                <a:gridCol w="590505"/>
                <a:gridCol w="552797"/>
                <a:gridCol w="868681"/>
                <a:gridCol w="1122627"/>
                <a:gridCol w="1404441"/>
              </a:tblGrid>
              <a:tr h="416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825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MP14-C TSP Model Validation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Network Model data validated by TSP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17/28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have submitted model validation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e-mails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 ERCOT.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MP15-A Real-time 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Weekly average of daily SCED submissions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75/79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above 95% weekly average for SCED submissions.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MP15-B CRR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64/70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 qualified.  Greater than 5% overall RED.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99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Green/White Only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57/79 QSERs with adequate participation.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997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Green/White Only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48.4%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 out of 192 QSEs with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adequate participation.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99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MP20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Outage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Scheduler Connectivity 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of OS transactions.  AMBER/RED scores light up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4/13/2010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after OS window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closes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74/78 QSERS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.02%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18/25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qualified.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Market Participant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395" y="835547"/>
          <a:ext cx="8686806" cy="1678879"/>
        </p:xfrm>
        <a:graphic>
          <a:graphicData uri="http://schemas.openxmlformats.org/drawingml/2006/table">
            <a:tbl>
              <a:tblPr/>
              <a:tblGrid>
                <a:gridCol w="1342507"/>
                <a:gridCol w="789710"/>
                <a:gridCol w="552797"/>
                <a:gridCol w="789710"/>
                <a:gridCol w="673031"/>
                <a:gridCol w="590505"/>
                <a:gridCol w="552797"/>
                <a:gridCol w="868681"/>
                <a:gridCol w="1122627"/>
                <a:gridCol w="1404441"/>
              </a:tblGrid>
              <a:tr h="416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627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Green/White only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AMBER/RED scores light up 5/5/2010 after May bid window closes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49/70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March or April Auctions or Allocations.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ERCOT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715000" y="6457950"/>
            <a:ext cx="30480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9" y="914402"/>
          <a:ext cx="8839201" cy="5221459"/>
        </p:xfrm>
        <a:graphic>
          <a:graphicData uri="http://schemas.openxmlformats.org/drawingml/2006/table">
            <a:tbl>
              <a:tblPr/>
              <a:tblGrid>
                <a:gridCol w="1229691"/>
                <a:gridCol w="1026856"/>
                <a:gridCol w="608506"/>
                <a:gridCol w="1081019"/>
                <a:gridCol w="2367643"/>
                <a:gridCol w="2525486"/>
              </a:tblGrid>
              <a:tr h="404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Metric Name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Current Score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Applies to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Percentage (if applicable)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Primary Criteria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Notes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791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E1 ERCOT Staff Completes Training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Training plans must be adhered to for highly impacted departments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out of 15 highly impacted departments are up to date with their training plans.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9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E9 Develop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Nodal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Procedures developed 1 month prior an to the appropriate Market Trials Phase and/or procedures exercised in the current Market Trials phase.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MT4 and MT5 are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now developed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the MT3 procedures were exercised during MT3 as scheduled.  MT4 procedures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target to be exercised by the end of MT4.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MO4 Verify SCED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</a:p>
                    <a:p>
                      <a:pPr algn="ctr" fontAlgn="b"/>
                      <a:endParaRPr lang="en-US" sz="8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 of the successful SCED executions passed the post-execution price validations for the given reporting period.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the 3/23 – 4/5 period,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there were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4,048 *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SCED intervals with no price validation error flags.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4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MO5 Generate 6 Months of LMPs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Greater than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of the SCED executions produced and posted LMPs for the given reporting period.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For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the 3/23 – 4/5 period,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3,887 out of 4,052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SCED runs with LMP posted correctly.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86200" y="6121400"/>
            <a:ext cx="52645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 Discrepancy between SCED and PVT runs due to missing input data during PVT testing.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Metrics Roadmap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934200" y="1047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>
                <a:solidFill>
                  <a:schemeClr val="bg1"/>
                </a:solidFill>
              </a:rPr>
              <a:t>PURPLE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934200" y="333375"/>
            <a:ext cx="661989" cy="20002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/>
              <a:t>ORANGE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20000" y="95250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and Design Confirmed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7620000" y="31795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subject to change, design in progress</a:t>
            </a:r>
            <a:endParaRPr lang="en-US" sz="800" dirty="0"/>
          </a:p>
        </p:txBody>
      </p:sp>
      <p:graphicFrame>
        <p:nvGraphicFramePr>
          <p:cNvPr id="57" name="Content Placeholder 4"/>
          <p:cNvGraphicFramePr>
            <a:graphicFrameLocks noChangeAspect="1"/>
          </p:cNvGraphicFramePr>
          <p:nvPr/>
        </p:nvGraphicFramePr>
        <p:xfrm>
          <a:off x="176213" y="592138"/>
          <a:ext cx="8815387" cy="5656262"/>
        </p:xfrm>
        <a:graphic>
          <a:graphicData uri="http://schemas.openxmlformats.org/presentationml/2006/ole">
            <p:oleObj spid="_x0000_s51202" name="Acrobat Document" r:id="rId3" imgW="11016000" imgH="7128000" progId="AcroExch.Document.7">
              <p:embed/>
            </p:oleObj>
          </a:graphicData>
        </a:graphic>
      </p:graphicFrame>
      <p:sp>
        <p:nvSpPr>
          <p:cNvPr id="58" name="Rectangle 57"/>
          <p:cNvSpPr/>
          <p:nvPr/>
        </p:nvSpPr>
        <p:spPr bwMode="auto">
          <a:xfrm>
            <a:off x="2057399" y="762000"/>
            <a:ext cx="538051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3276600" y="3267075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MP16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085975" y="262890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MP20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457324" y="1119188"/>
            <a:ext cx="51883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447800" y="76200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MP6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428749" y="5153025"/>
            <a:ext cx="557267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MP11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57438" y="516255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MP14C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446213" y="539115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E9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446213" y="5629275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E1</a:t>
            </a:r>
          </a:p>
        </p:txBody>
      </p:sp>
      <p:sp>
        <p:nvSpPr>
          <p:cNvPr id="74" name="Rectangle 87"/>
          <p:cNvSpPr>
            <a:spLocks noChangeArrowheads="1"/>
          </p:cNvSpPr>
          <p:nvPr/>
        </p:nvSpPr>
        <p:spPr bwMode="auto">
          <a:xfrm>
            <a:off x="3276599" y="11080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N2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276599" y="1876425"/>
            <a:ext cx="59569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CRR3</a:t>
            </a:r>
          </a:p>
        </p:txBody>
      </p:sp>
      <p:sp>
        <p:nvSpPr>
          <p:cNvPr id="77" name="Rectangle 91"/>
          <p:cNvSpPr>
            <a:spLocks noChangeArrowheads="1"/>
          </p:cNvSpPr>
          <p:nvPr/>
        </p:nvSpPr>
        <p:spPr bwMode="auto">
          <a:xfrm>
            <a:off x="3276600" y="762000"/>
            <a:ext cx="547659" cy="20002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EMO6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52637" y="1104900"/>
            <a:ext cx="557267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MO4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2686049" y="1095375"/>
            <a:ext cx="514031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MO5</a:t>
            </a:r>
          </a:p>
        </p:txBody>
      </p:sp>
      <p:sp>
        <p:nvSpPr>
          <p:cNvPr id="80" name="Rectangle 94"/>
          <p:cNvSpPr>
            <a:spLocks noChangeArrowheads="1"/>
          </p:cNvSpPr>
          <p:nvPr/>
        </p:nvSpPr>
        <p:spPr bwMode="auto">
          <a:xfrm>
            <a:off x="5781674" y="45243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CO1</a:t>
            </a:r>
          </a:p>
        </p:txBody>
      </p:sp>
      <p:sp>
        <p:nvSpPr>
          <p:cNvPr id="81" name="Rectangle 95"/>
          <p:cNvSpPr>
            <a:spLocks noChangeArrowheads="1"/>
          </p:cNvSpPr>
          <p:nvPr/>
        </p:nvSpPr>
        <p:spPr bwMode="auto">
          <a:xfrm>
            <a:off x="5143499" y="42862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CO2</a:t>
            </a:r>
          </a:p>
        </p:txBody>
      </p:sp>
      <p:sp>
        <p:nvSpPr>
          <p:cNvPr id="82" name="Rectangle 96"/>
          <p:cNvSpPr>
            <a:spLocks noChangeArrowheads="1"/>
          </p:cNvSpPr>
          <p:nvPr/>
        </p:nvSpPr>
        <p:spPr bwMode="auto">
          <a:xfrm>
            <a:off x="5119687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CO3</a:t>
            </a:r>
          </a:p>
        </p:txBody>
      </p:sp>
      <p:sp>
        <p:nvSpPr>
          <p:cNvPr id="83" name="Rectangle 97"/>
          <p:cNvSpPr>
            <a:spLocks noChangeArrowheads="1"/>
          </p:cNvSpPr>
          <p:nvPr/>
        </p:nvSpPr>
        <p:spPr bwMode="auto">
          <a:xfrm>
            <a:off x="5781674" y="42957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CO4</a:t>
            </a:r>
          </a:p>
        </p:txBody>
      </p:sp>
      <p:sp>
        <p:nvSpPr>
          <p:cNvPr id="84" name="Rectangle 98"/>
          <p:cNvSpPr>
            <a:spLocks noChangeArrowheads="1"/>
          </p:cNvSpPr>
          <p:nvPr/>
        </p:nvSpPr>
        <p:spPr bwMode="auto">
          <a:xfrm>
            <a:off x="4491037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CO5</a:t>
            </a:r>
          </a:p>
        </p:txBody>
      </p:sp>
      <p:sp>
        <p:nvSpPr>
          <p:cNvPr id="85" name="Rectangle 99"/>
          <p:cNvSpPr>
            <a:spLocks noChangeArrowheads="1"/>
          </p:cNvSpPr>
          <p:nvPr/>
        </p:nvSpPr>
        <p:spPr bwMode="auto">
          <a:xfrm>
            <a:off x="4491037" y="42862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CO6</a:t>
            </a:r>
          </a:p>
        </p:txBody>
      </p:sp>
      <p:sp>
        <p:nvSpPr>
          <p:cNvPr id="86" name="Rectangle 100"/>
          <p:cNvSpPr>
            <a:spLocks noChangeArrowheads="1"/>
          </p:cNvSpPr>
          <p:nvPr/>
        </p:nvSpPr>
        <p:spPr bwMode="auto">
          <a:xfrm>
            <a:off x="5148262" y="45148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CO7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3876674" y="3886200"/>
            <a:ext cx="59569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CO8</a:t>
            </a:r>
          </a:p>
        </p:txBody>
      </p:sp>
      <p:sp>
        <p:nvSpPr>
          <p:cNvPr id="88" name="Rectangle 102"/>
          <p:cNvSpPr>
            <a:spLocks noChangeArrowheads="1"/>
          </p:cNvSpPr>
          <p:nvPr/>
        </p:nvSpPr>
        <p:spPr bwMode="auto">
          <a:xfrm>
            <a:off x="5738812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CO9</a:t>
            </a:r>
          </a:p>
        </p:txBody>
      </p:sp>
      <p:sp>
        <p:nvSpPr>
          <p:cNvPr id="89" name="Rectangle 103"/>
          <p:cNvSpPr>
            <a:spLocks noChangeArrowheads="1"/>
          </p:cNvSpPr>
          <p:nvPr/>
        </p:nvSpPr>
        <p:spPr bwMode="auto">
          <a:xfrm>
            <a:off x="5740399" y="36576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C10</a:t>
            </a:r>
          </a:p>
        </p:txBody>
      </p:sp>
      <p:sp>
        <p:nvSpPr>
          <p:cNvPr id="90" name="Rectangle 104"/>
          <p:cNvSpPr>
            <a:spLocks noChangeArrowheads="1"/>
          </p:cNvSpPr>
          <p:nvPr/>
        </p:nvSpPr>
        <p:spPr bwMode="auto">
          <a:xfrm>
            <a:off x="4523096" y="51403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E7</a:t>
            </a:r>
          </a:p>
        </p:txBody>
      </p:sp>
      <p:sp>
        <p:nvSpPr>
          <p:cNvPr id="91" name="Rectangle 105"/>
          <p:cNvSpPr>
            <a:spLocks noChangeArrowheads="1"/>
          </p:cNvSpPr>
          <p:nvPr/>
        </p:nvSpPr>
        <p:spPr bwMode="auto">
          <a:xfrm>
            <a:off x="4523096" y="56007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E11</a:t>
            </a:r>
          </a:p>
        </p:txBody>
      </p:sp>
      <p:sp>
        <p:nvSpPr>
          <p:cNvPr id="92" name="Rectangle 106"/>
          <p:cNvSpPr>
            <a:spLocks noChangeArrowheads="1"/>
          </p:cNvSpPr>
          <p:nvPr/>
        </p:nvSpPr>
        <p:spPr bwMode="auto">
          <a:xfrm>
            <a:off x="5783240" y="492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E12</a:t>
            </a:r>
          </a:p>
        </p:txBody>
      </p:sp>
      <p:sp>
        <p:nvSpPr>
          <p:cNvPr id="93" name="Rectangle 107"/>
          <p:cNvSpPr>
            <a:spLocks noChangeArrowheads="1"/>
          </p:cNvSpPr>
          <p:nvPr/>
        </p:nvSpPr>
        <p:spPr bwMode="auto">
          <a:xfrm>
            <a:off x="4572000" y="1104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EMO2</a:t>
            </a:r>
          </a:p>
        </p:txBody>
      </p:sp>
      <p:sp>
        <p:nvSpPr>
          <p:cNvPr id="94" name="Rectangle 108"/>
          <p:cNvSpPr>
            <a:spLocks noChangeArrowheads="1"/>
          </p:cNvSpPr>
          <p:nvPr/>
        </p:nvSpPr>
        <p:spPr bwMode="auto">
          <a:xfrm>
            <a:off x="4495800" y="2628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EMO3</a:t>
            </a:r>
          </a:p>
        </p:txBody>
      </p:sp>
      <p:sp>
        <p:nvSpPr>
          <p:cNvPr id="95" name="Rectangle 109"/>
          <p:cNvSpPr>
            <a:spLocks noChangeArrowheads="1"/>
          </p:cNvSpPr>
          <p:nvPr/>
        </p:nvSpPr>
        <p:spPr bwMode="auto">
          <a:xfrm>
            <a:off x="5195888" y="1104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EMO8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829425" y="42910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C1-C10</a:t>
            </a:r>
          </a:p>
        </p:txBody>
      </p:sp>
      <p:sp>
        <p:nvSpPr>
          <p:cNvPr id="98" name="Rectangle 112"/>
          <p:cNvSpPr>
            <a:spLocks noChangeArrowheads="1"/>
          </p:cNvSpPr>
          <p:nvPr/>
        </p:nvSpPr>
        <p:spPr bwMode="auto">
          <a:xfrm>
            <a:off x="5818496" y="1107744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EMO13</a:t>
            </a:r>
          </a:p>
        </p:txBody>
      </p:sp>
      <p:sp>
        <p:nvSpPr>
          <p:cNvPr id="99" name="Rectangle 113"/>
          <p:cNvSpPr>
            <a:spLocks noChangeArrowheads="1"/>
          </p:cNvSpPr>
          <p:nvPr/>
        </p:nvSpPr>
        <p:spPr bwMode="auto">
          <a:xfrm>
            <a:off x="5743575" y="32766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 MO7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8429625" y="4943475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CRR4</a:t>
            </a:r>
          </a:p>
        </p:txBody>
      </p:sp>
      <p:sp>
        <p:nvSpPr>
          <p:cNvPr id="101" name="Rectangle 115"/>
          <p:cNvSpPr>
            <a:spLocks noChangeArrowheads="1"/>
          </p:cNvSpPr>
          <p:nvPr/>
        </p:nvSpPr>
        <p:spPr bwMode="auto">
          <a:xfrm>
            <a:off x="6829425" y="4062413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E5</a:t>
            </a:r>
          </a:p>
        </p:txBody>
      </p:sp>
      <p:sp>
        <p:nvSpPr>
          <p:cNvPr id="102" name="Rectangle 116"/>
          <p:cNvSpPr>
            <a:spLocks noChangeArrowheads="1"/>
          </p:cNvSpPr>
          <p:nvPr/>
        </p:nvSpPr>
        <p:spPr bwMode="auto">
          <a:xfrm>
            <a:off x="7772400" y="4759325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IMM1</a:t>
            </a:r>
          </a:p>
        </p:txBody>
      </p:sp>
      <p:sp>
        <p:nvSpPr>
          <p:cNvPr id="103" name="Rectangle 117"/>
          <p:cNvSpPr>
            <a:spLocks noChangeArrowheads="1"/>
          </p:cNvSpPr>
          <p:nvPr/>
        </p:nvSpPr>
        <p:spPr bwMode="auto">
          <a:xfrm>
            <a:off x="7772400" y="4302125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R0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829425" y="45196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6829425" y="47482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1447800" y="1876425"/>
            <a:ext cx="566875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MP15B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1457324" y="3257550"/>
            <a:ext cx="51883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08" name="Rectangle 122"/>
          <p:cNvSpPr>
            <a:spLocks noChangeArrowheads="1"/>
          </p:cNvSpPr>
          <p:nvPr/>
        </p:nvSpPr>
        <p:spPr bwMode="auto">
          <a:xfrm>
            <a:off x="3933825" y="7620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EMO9</a:t>
            </a:r>
            <a:endParaRPr lang="en-US" sz="800" dirty="0"/>
          </a:p>
        </p:txBody>
      </p:sp>
      <p:sp>
        <p:nvSpPr>
          <p:cNvPr id="109" name="Rectangle 123"/>
          <p:cNvSpPr>
            <a:spLocks noChangeArrowheads="1"/>
          </p:cNvSpPr>
          <p:nvPr/>
        </p:nvSpPr>
        <p:spPr bwMode="auto">
          <a:xfrm>
            <a:off x="4523096" y="492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E3</a:t>
            </a:r>
          </a:p>
        </p:txBody>
      </p:sp>
      <p:sp>
        <p:nvSpPr>
          <p:cNvPr id="110" name="Rectangle 124"/>
          <p:cNvSpPr>
            <a:spLocks noChangeArrowheads="1"/>
          </p:cNvSpPr>
          <p:nvPr/>
        </p:nvSpPr>
        <p:spPr bwMode="auto">
          <a:xfrm>
            <a:off x="4524684" y="53689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E10</a:t>
            </a:r>
          </a:p>
        </p:txBody>
      </p:sp>
      <p:sp>
        <p:nvSpPr>
          <p:cNvPr id="111" name="Rectangle 125"/>
          <p:cNvSpPr>
            <a:spLocks noChangeArrowheads="1"/>
          </p:cNvSpPr>
          <p:nvPr/>
        </p:nvSpPr>
        <p:spPr bwMode="auto">
          <a:xfrm>
            <a:off x="7772400" y="452755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R1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5783239" y="5638800"/>
            <a:ext cx="538051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MP17</a:t>
            </a:r>
          </a:p>
        </p:txBody>
      </p:sp>
      <p:sp>
        <p:nvSpPr>
          <p:cNvPr id="113" name="Rectangle 109"/>
          <p:cNvSpPr>
            <a:spLocks noChangeArrowheads="1"/>
          </p:cNvSpPr>
          <p:nvPr/>
        </p:nvSpPr>
        <p:spPr bwMode="auto">
          <a:xfrm>
            <a:off x="5810250" y="7620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EMO7</a:t>
            </a:r>
            <a:endParaRPr lang="en-US" sz="800" dirty="0"/>
          </a:p>
        </p:txBody>
      </p:sp>
      <p:sp>
        <p:nvSpPr>
          <p:cNvPr id="114" name="Rectangle 122"/>
          <p:cNvSpPr>
            <a:spLocks noChangeArrowheads="1"/>
          </p:cNvSpPr>
          <p:nvPr/>
        </p:nvSpPr>
        <p:spPr bwMode="auto">
          <a:xfrm>
            <a:off x="3935623" y="5334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EMO1</a:t>
            </a:r>
            <a:endParaRPr lang="en-US" sz="800" dirty="0"/>
          </a:p>
        </p:txBody>
      </p:sp>
      <p:cxnSp>
        <p:nvCxnSpPr>
          <p:cNvPr id="62" name="Straight Connector 61"/>
          <p:cNvCxnSpPr/>
          <p:nvPr/>
        </p:nvCxnSpPr>
        <p:spPr bwMode="auto">
          <a:xfrm rot="16200000" flipH="1">
            <a:off x="742949" y="3257549"/>
            <a:ext cx="5191125" cy="28575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122"/>
          <p:cNvSpPr>
            <a:spLocks noChangeArrowheads="1"/>
          </p:cNvSpPr>
          <p:nvPr/>
        </p:nvSpPr>
        <p:spPr bwMode="auto">
          <a:xfrm>
            <a:off x="3933825" y="111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N1</a:t>
            </a:r>
          </a:p>
        </p:txBody>
      </p:sp>
      <p:sp>
        <p:nvSpPr>
          <p:cNvPr id="115" name="Rectangle 108"/>
          <p:cNvSpPr>
            <a:spLocks noChangeArrowheads="1"/>
          </p:cNvSpPr>
          <p:nvPr/>
        </p:nvSpPr>
        <p:spPr bwMode="auto">
          <a:xfrm>
            <a:off x="4495800" y="32004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MO3</a:t>
            </a:r>
            <a:endParaRPr lang="en-US" sz="800" dirty="0"/>
          </a:p>
        </p:txBody>
      </p:sp>
      <p:sp>
        <p:nvSpPr>
          <p:cNvPr id="117" name="Date Placeholder 1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118" name="Footer Placeholder 1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Arial Black" pitchFamily="34" charset="0"/>
              </a:rPr>
              <a:t>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Arial Black" pitchFamily="34" charset="0"/>
              </a:rPr>
              <a:t>Appendix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Nodal Program Risks &amp; Issues: Definitions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562600"/>
          </a:xfrm>
        </p:spPr>
        <p:txBody>
          <a:bodyPr/>
          <a:lstStyle/>
          <a:p>
            <a:pPr marL="457200" indent="-457200">
              <a:buNone/>
            </a:pPr>
            <a:r>
              <a:rPr lang="en-US" sz="1800" dirty="0" smtClean="0"/>
              <a:t>Definitions for Category, Probability and Severity of Risks &amp; Issues: </a:t>
            </a:r>
          </a:p>
          <a:p>
            <a:pPr marL="457200" indent="-457200">
              <a:buNone/>
            </a:pPr>
            <a:endParaRPr lang="en-US" sz="1050" dirty="0" smtClean="0"/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Category</a:t>
            </a:r>
          </a:p>
          <a:p>
            <a:pPr marL="857250" lvl="1" indent="-457200"/>
            <a:r>
              <a:rPr lang="en-US" sz="1600" u="sng" dirty="0" smtClean="0"/>
              <a:t>Scope </a:t>
            </a:r>
            <a:r>
              <a:rPr lang="en-US" sz="1600" dirty="0" smtClean="0"/>
              <a:t>: Will require a scope change</a:t>
            </a:r>
            <a:endParaRPr lang="en-US" sz="1600" dirty="0" smtClean="0">
              <a:cs typeface="Times New Roman" pitchFamily="18" charset="0"/>
            </a:endParaRPr>
          </a:p>
          <a:p>
            <a:pPr marL="857250" lvl="1" indent="-457200"/>
            <a:r>
              <a:rPr lang="en-US" sz="1600" u="sng" dirty="0" smtClean="0"/>
              <a:t>Schedule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schedule change</a:t>
            </a:r>
          </a:p>
          <a:p>
            <a:pPr marL="857250" lvl="1" indent="-457200"/>
            <a:r>
              <a:rPr lang="en-US" sz="1600" u="sng" dirty="0" smtClean="0"/>
              <a:t>Budget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budget change</a:t>
            </a:r>
            <a:endParaRPr lang="en-US" sz="1600" dirty="0" smtClean="0">
              <a:latin typeface="Arial" pitchFamily="34" charset="0"/>
            </a:endParaRPr>
          </a:p>
          <a:p>
            <a:pPr marL="457200" indent="-457200"/>
            <a:endParaRPr lang="en-US" sz="1600" dirty="0" smtClean="0">
              <a:latin typeface="Arial" pitchFamily="34" charset="0"/>
            </a:endParaRPr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Probability</a:t>
            </a:r>
          </a:p>
          <a:p>
            <a:pPr marL="857250" lvl="1" indent="-457200"/>
            <a:r>
              <a:rPr lang="en-US" sz="1600" u="sng" dirty="0" smtClean="0"/>
              <a:t>High</a:t>
            </a:r>
            <a:r>
              <a:rPr lang="en-US" sz="1600" dirty="0" smtClean="0"/>
              <a:t> : Probability to occur is ≥ 90%; perceived impact would require a C</a:t>
            </a:r>
            <a:r>
              <a:rPr lang="en-US" sz="1600" dirty="0" smtClean="0">
                <a:cs typeface="Times New Roman" pitchFamily="18" charset="0"/>
              </a:rPr>
              <a:t>hange Request over the next 1-3 months</a:t>
            </a:r>
          </a:p>
          <a:p>
            <a:pPr marL="857250" lvl="1" indent="-457200"/>
            <a:r>
              <a:rPr lang="en-US" sz="1600" u="sng" dirty="0" smtClean="0"/>
              <a:t>Medium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Probability to occur is between 31 – 89%; perceived impact would require a Change Request over the next 4 -10 months</a:t>
            </a:r>
          </a:p>
          <a:p>
            <a:pPr marL="857250" lvl="1" indent="-457200"/>
            <a:r>
              <a:rPr lang="en-US" sz="1600" u="sng" dirty="0" smtClean="0"/>
              <a:t>Low</a:t>
            </a:r>
            <a:r>
              <a:rPr lang="en-US" sz="1600" dirty="0" smtClean="0"/>
              <a:t>: Probability to occur is ≤ 30 %; n</a:t>
            </a:r>
            <a:r>
              <a:rPr lang="en-US" sz="1600" dirty="0" smtClean="0">
                <a:cs typeface="Times New Roman" pitchFamily="18" charset="0"/>
              </a:rPr>
              <a:t>ot expected to require a Change Request</a:t>
            </a:r>
            <a:endParaRPr lang="en-US" sz="1600" dirty="0" smtClean="0"/>
          </a:p>
          <a:p>
            <a:pPr marL="457200" indent="-457200"/>
            <a:endParaRPr lang="en-US" sz="1600" dirty="0" smtClean="0">
              <a:cs typeface="Times New Roman" pitchFamily="18" charset="0"/>
            </a:endParaRPr>
          </a:p>
          <a:p>
            <a:pPr marL="457200" indent="-457200"/>
            <a:r>
              <a:rPr lang="en-US" sz="1600" dirty="0" smtClean="0">
                <a:cs typeface="Times New Roman" pitchFamily="18" charset="0"/>
              </a:rPr>
              <a:t>Severity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High</a:t>
            </a:r>
            <a:r>
              <a:rPr lang="en-US" sz="1600" dirty="0" smtClean="0">
                <a:cs typeface="Times New Roman" pitchFamily="18" charset="0"/>
              </a:rPr>
              <a:t>: Milestone impact, or budget impact  &gt;$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Medium</a:t>
            </a:r>
            <a:r>
              <a:rPr lang="en-US" sz="1600" dirty="0" smtClean="0">
                <a:cs typeface="Times New Roman" pitchFamily="18" charset="0"/>
              </a:rPr>
              <a:t>: Milestone impact - but expected to be mitigated, or budget impact between $0 - 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Low</a:t>
            </a:r>
            <a:r>
              <a:rPr lang="en-US" sz="1600" dirty="0" smtClean="0">
                <a:cs typeface="Times New Roman" pitchFamily="18" charset="0"/>
              </a:rPr>
              <a:t>:</a:t>
            </a:r>
            <a:r>
              <a:rPr lang="en-US" sz="1600" dirty="0" smtClean="0"/>
              <a:t> No milestone impact, or no budget impact</a:t>
            </a:r>
          </a:p>
          <a:p>
            <a:pPr marL="457200" indent="-45720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799"/>
            <a:ext cx="9144000" cy="558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4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624644" name="Date Placeholder 2"/>
          <p:cNvSpPr>
            <a:spLocks noGrp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0" y="152400"/>
            <a:ext cx="9144000" cy="5334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2000" kern="0" dirty="0">
                <a:latin typeface="+mj-lt"/>
                <a:ea typeface="+mj-ea"/>
                <a:cs typeface="+mj-cs"/>
              </a:rPr>
              <a:t>Nodal Systems </a:t>
            </a:r>
            <a:r>
              <a:rPr lang="en-US" sz="2000" kern="0" dirty="0" smtClean="0">
                <a:latin typeface="+mj-lt"/>
                <a:ea typeface="+mj-ea"/>
                <a:cs typeface="+mj-cs"/>
              </a:rPr>
              <a:t>Blueprint - Market Trials  - Phase 4 </a:t>
            </a:r>
            <a:r>
              <a:rPr lang="en-US" sz="2000" kern="0" dirty="0" smtClean="0">
                <a:latin typeface="+mj-lt"/>
              </a:rPr>
              <a:t>- April 1st </a:t>
            </a:r>
            <a:endParaRPr lang="en-US" sz="2000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9" descr="skyscraper.png"/>
          <p:cNvPicPr>
            <a:picLocks noChangeAspect="1"/>
          </p:cNvPicPr>
          <p:nvPr/>
        </p:nvPicPr>
        <p:blipFill>
          <a:blip r:embed="rId4" cstate="print"/>
          <a:srcRect r="28030" b="50455"/>
          <a:stretch>
            <a:fillRect/>
          </a:stretch>
        </p:blipFill>
        <p:spPr bwMode="auto">
          <a:xfrm>
            <a:off x="6858000" y="914401"/>
            <a:ext cx="2286000" cy="532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236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8 April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22 Days until Phase 5: Full Functionality</a:t>
            </a:r>
          </a:p>
          <a:p>
            <a:pPr algn="ctr"/>
            <a:r>
              <a:rPr lang="en-US" b="1" dirty="0" smtClean="0"/>
              <a:t>0 Items Impacting Go-Live Date</a:t>
            </a:r>
            <a:endParaRPr lang="en-US" b="1" dirty="0"/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88276"/>
            <a:ext cx="5562600" cy="460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236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4648200" cy="51054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>
              <a:lnSpc>
                <a:spcPct val="90000"/>
              </a:lnSpc>
              <a:buNone/>
            </a:pPr>
            <a:endParaRPr lang="en-US" sz="1400" dirty="0" smtClean="0"/>
          </a:p>
          <a:p>
            <a:pPr algn="ctr">
              <a:lnSpc>
                <a:spcPct val="90000"/>
              </a:lnSpc>
              <a:buNone/>
            </a:pPr>
            <a:r>
              <a:rPr lang="en-US" sz="1600" u="sng" dirty="0" smtClean="0"/>
              <a:t>Achievements within Market Trials: </a:t>
            </a:r>
            <a:endParaRPr lang="en-US" sz="1600" b="0" dirty="0" smtClean="0"/>
          </a:p>
          <a:p>
            <a:pPr>
              <a:lnSpc>
                <a:spcPct val="90000"/>
              </a:lnSpc>
            </a:pPr>
            <a:r>
              <a:rPr lang="en-US" sz="1400" b="0" dirty="0" smtClean="0"/>
              <a:t>Market Trials has been running for 10 weeks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Market Question topics have shifted from qualifications and participation questions to stability and operational inquiries</a:t>
            </a:r>
            <a:endParaRPr lang="en-US" sz="12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Phase 2.1: Market </a:t>
            </a:r>
            <a:r>
              <a:rPr lang="en-US" sz="1400" dirty="0" smtClean="0"/>
              <a:t>Connectivity</a:t>
            </a:r>
            <a:endParaRPr lang="en-US" sz="12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Qualifications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95% of the QSEs have qualified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99% of network model has been validated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CRR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Two </a:t>
            </a:r>
            <a:r>
              <a:rPr lang="en-US" sz="1200" dirty="0" smtClean="0"/>
              <a:t>monthly CRR auctions have been run and invoiced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Phase 3.0: Real Time Markets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Six month LMP analysis started on March </a:t>
            </a:r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The $2,250 cap on prices has </a:t>
            </a:r>
            <a:r>
              <a:rPr lang="en-US" sz="1200" dirty="0" smtClean="0"/>
              <a:t>only been reached a few times since 03/04/10</a:t>
            </a:r>
            <a:endParaRPr lang="en-US" sz="1200" baseline="300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Phase </a:t>
            </a:r>
            <a:r>
              <a:rPr lang="en-US" sz="1400" dirty="0" smtClean="0"/>
              <a:t>4.0: </a:t>
            </a:r>
            <a:r>
              <a:rPr lang="en-US" sz="1400" dirty="0" smtClean="0"/>
              <a:t>DAM </a:t>
            </a:r>
            <a:r>
              <a:rPr lang="en-US" sz="1400" dirty="0" smtClean="0"/>
              <a:t>/ </a:t>
            </a:r>
            <a:r>
              <a:rPr lang="en-US" sz="1400" dirty="0" smtClean="0"/>
              <a:t>RUC</a:t>
            </a:r>
            <a:endParaRPr lang="en-US" sz="1400" dirty="0" smtClean="0"/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Two DAM Market Trials have been completed</a:t>
            </a:r>
            <a:endParaRPr lang="en-US" sz="1200" baseline="30000" dirty="0" smtClean="0"/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Running twice a week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Strong </a:t>
            </a:r>
            <a:r>
              <a:rPr lang="en-US" sz="1200" dirty="0" smtClean="0"/>
              <a:t>participation from the Market Participants (</a:t>
            </a:r>
            <a:r>
              <a:rPr lang="en-US" sz="1200" dirty="0" smtClean="0"/>
              <a:t>150 QSEs on Tuesday)</a:t>
            </a:r>
            <a:endParaRPr lang="en-US" sz="1200" dirty="0" smtClean="0"/>
          </a:p>
          <a:p>
            <a:pPr marL="742950" lvl="2" indent="-342900">
              <a:lnSpc>
                <a:spcPct val="90000"/>
              </a:lnSpc>
              <a:buNone/>
            </a:pPr>
            <a:endParaRPr lang="en-US" sz="1000" baseline="30000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8 April 2010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22 Days until Phase 5: Full Functionality</a:t>
            </a:r>
          </a:p>
          <a:p>
            <a:pPr algn="ctr"/>
            <a:r>
              <a:rPr lang="en-US" sz="2000" b="1" dirty="0" smtClean="0"/>
              <a:t>Market Quality Testing and Operational Readiness</a:t>
            </a:r>
            <a:endParaRPr lang="en-US" sz="20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800600" y="1143000"/>
            <a:ext cx="434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5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b="1" u="sng" kern="0" dirty="0" smtClean="0"/>
              <a:t>Upcoming Milestones for Market </a:t>
            </a:r>
            <a:r>
              <a:rPr lang="en-US" sz="1600" b="1" u="sng" kern="0" dirty="0" smtClean="0"/>
              <a:t>Trials</a:t>
            </a:r>
            <a:r>
              <a:rPr lang="en-US" sz="1600" b="1" u="sng" kern="0" dirty="0" smtClean="0"/>
              <a:t>: 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DRUC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DAM Settlement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Reporting support for DAM/RUC/SAS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Phase </a:t>
            </a:r>
            <a:r>
              <a:rPr lang="en-US" sz="1400" dirty="0" smtClean="0">
                <a:latin typeface="+mn-lt"/>
              </a:rPr>
              <a:t>5: Full Functionality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CMM Module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DAM / RUC 5x/wk</a:t>
            </a: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168 HR Test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System Cut-Over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400" dirty="0" smtClean="0">
              <a:latin typeface="+mn-lt"/>
            </a:endParaRPr>
          </a:p>
          <a:p>
            <a:pPr marL="27432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236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9144000" cy="48768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 marL="274320" eaLnBrk="1" hangingPunct="1"/>
            <a:r>
              <a:rPr lang="en-US" dirty="0" smtClean="0"/>
              <a:t>Market Trials 4.0: DAM/RUC:</a:t>
            </a:r>
          </a:p>
          <a:p>
            <a:pPr marL="548640" lvl="1" eaLnBrk="1" hangingPunct="1"/>
            <a:r>
              <a:rPr lang="en-US" sz="1800" dirty="0" smtClean="0"/>
              <a:t>Thursday April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, for Operating Day Friday April 2</a:t>
            </a:r>
            <a:r>
              <a:rPr lang="en-US" sz="1800" baseline="30000" dirty="0" smtClean="0"/>
              <a:t>nd</a:t>
            </a:r>
            <a:endParaRPr lang="en-US" sz="1800" dirty="0" smtClean="0"/>
          </a:p>
          <a:p>
            <a:pPr marL="822960" lvl="2" eaLnBrk="1" hangingPunct="1"/>
            <a:r>
              <a:rPr lang="en-US" sz="1600" dirty="0" smtClean="0"/>
              <a:t>112 QSEs participated in the first DAM / 100% Self Arranged</a:t>
            </a:r>
          </a:p>
          <a:p>
            <a:pPr marL="822960" lvl="2" eaLnBrk="1" hangingPunct="1"/>
            <a:r>
              <a:rPr lang="en-US" sz="1600" dirty="0" smtClean="0"/>
              <a:t>MWs ranged from 21,000 - 24,800/Hr </a:t>
            </a:r>
          </a:p>
          <a:p>
            <a:pPr marL="822960" lvl="2" eaLnBrk="1" hangingPunct="1"/>
            <a:r>
              <a:rPr lang="en-US" sz="1600" dirty="0" smtClean="0"/>
              <a:t>Prices ranged from $24.60 - $36.06/Hr</a:t>
            </a:r>
            <a:endParaRPr lang="en-US" sz="1800" dirty="0" smtClean="0"/>
          </a:p>
          <a:p>
            <a:pPr marL="548640" lvl="1" eaLnBrk="1" hangingPunct="1"/>
            <a:endParaRPr lang="en-US" sz="1800" dirty="0" smtClean="0"/>
          </a:p>
          <a:p>
            <a:pPr marL="548640" lvl="1" eaLnBrk="1" hangingPunct="1"/>
            <a:r>
              <a:rPr lang="en-US" sz="1800" dirty="0" smtClean="0"/>
              <a:t>Tuesday April 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for Operating Day Wednesday April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</a:p>
          <a:p>
            <a:pPr marL="822960" lvl="2" eaLnBrk="1" hangingPunct="1"/>
            <a:r>
              <a:rPr lang="en-US" sz="1600" dirty="0" smtClean="0"/>
              <a:t>80% Forecasted Load / 50% Self-Arranged</a:t>
            </a:r>
          </a:p>
          <a:p>
            <a:pPr marL="822960" lvl="2" eaLnBrk="1" hangingPunct="1"/>
            <a:r>
              <a:rPr lang="en-US" sz="1600" dirty="0" smtClean="0"/>
              <a:t>150 QSEs participated in the first DAM</a:t>
            </a:r>
          </a:p>
          <a:p>
            <a:pPr marL="822960" lvl="2" eaLnBrk="1" hangingPunct="1"/>
            <a:r>
              <a:rPr lang="en-US" sz="1600" dirty="0" smtClean="0"/>
              <a:t>MWs ranged from 19,738 - 22,860/Hr </a:t>
            </a:r>
          </a:p>
          <a:p>
            <a:pPr marL="822960" lvl="2" eaLnBrk="1" hangingPunct="1"/>
            <a:r>
              <a:rPr lang="en-US" sz="1600" dirty="0" smtClean="0"/>
              <a:t>Prices ranged from $21.79 - $29.00/Hr</a:t>
            </a:r>
          </a:p>
          <a:p>
            <a:pPr marL="548640" lvl="1" eaLnBrk="1" hangingPunct="1"/>
            <a:endParaRPr lang="en-US" sz="1800" dirty="0" smtClean="0"/>
          </a:p>
          <a:p>
            <a:pPr marL="548640" lvl="1" eaLnBrk="1" hangingPunct="1"/>
            <a:r>
              <a:rPr lang="en-US" sz="1800" dirty="0" smtClean="0"/>
              <a:t>Thursday April 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for Operating Day Friday April 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</a:p>
          <a:p>
            <a:pPr marL="822960" lvl="2" eaLnBrk="1" hangingPunct="1"/>
            <a:r>
              <a:rPr lang="en-US" sz="1600" dirty="0" smtClean="0"/>
              <a:t>120% Forecasted </a:t>
            </a:r>
            <a:r>
              <a:rPr lang="en-US" sz="1600" dirty="0" smtClean="0"/>
              <a:t>Load</a:t>
            </a:r>
          </a:p>
          <a:p>
            <a:pPr marL="822960" lvl="2" eaLnBrk="1" hangingPunct="1"/>
            <a:r>
              <a:rPr lang="en-US" sz="1600" dirty="0" smtClean="0"/>
              <a:t>Submissions ended at 10am</a:t>
            </a:r>
            <a:endParaRPr lang="en-US" sz="1600" dirty="0" smtClean="0"/>
          </a:p>
          <a:p>
            <a:pPr marL="548640" lvl="1" eaLnBrk="1" hangingPunct="1">
              <a:buNone/>
            </a:pPr>
            <a:endParaRPr lang="en-US" sz="1800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8 April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DAM Awards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067800" cy="528638"/>
          </a:xfrm>
        </p:spPr>
        <p:txBody>
          <a:bodyPr/>
          <a:lstStyle/>
          <a:p>
            <a:pPr eaLnBrk="1" hangingPunct="1"/>
            <a:r>
              <a:rPr lang="en-US" dirty="0" smtClean="0"/>
              <a:t>Market Trials Phase 4 – DAM: Schedule/Key Dates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4864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1800" dirty="0" smtClean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914400"/>
          <a:ext cx="8839200" cy="5243849"/>
        </p:xfrm>
        <a:graphic>
          <a:graphicData uri="http://schemas.openxmlformats.org/drawingml/2006/table">
            <a:tbl>
              <a:tblPr/>
              <a:tblGrid>
                <a:gridCol w="1601180"/>
                <a:gridCol w="1308491"/>
                <a:gridCol w="1308491"/>
                <a:gridCol w="1559858"/>
                <a:gridCol w="1353255"/>
                <a:gridCol w="1707925"/>
              </a:tblGrid>
              <a:tr h="106989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Week 1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Week 2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Week 3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Week 4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Week 5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4/1/2010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4/6/2010 &amp; 4/8/2010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4/13/2010 &amp; 4/15/2010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4/20/2010 &amp; 4/22/2010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4/27/2010 &amp; </a:t>
                      </a:r>
                      <a:endParaRPr lang="en-US" sz="1300" b="1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4/29/2010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DAM / RUC / SASM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Objective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Connectivity / Execution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AS co-optimization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Network constrained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solution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DAM + DRUC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DAM + DRUC + HRUC + SASM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Network Constraints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Self-Arranged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AS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Requested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50%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50%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Actual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Actual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Load Bid MW Requested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forecasted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forecasted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Virtual Bids / Offers 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transactions totaling 50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transactions totaling 50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10 transactions totaling 100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10 transactions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/ 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10 transactions/QSE/hr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PTP Obligations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 (unless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the bid represents QSE's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load)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NOIE CRR Offers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DRUC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HRUC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Limited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SASM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Yes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 April 2010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638800" y="6457950"/>
            <a:ext cx="31242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Integrated Nodal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Technical Advisory Committee</a:t>
            </a:r>
            <a:endParaRPr lang="en-US" dirty="0">
              <a:latin typeface="Arial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8 April 2010</a:t>
            </a:r>
            <a:endParaRPr lang="en-US" dirty="0">
              <a:latin typeface="Arial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2820"/>
            <a:ext cx="9144000" cy="561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2010 Market Trials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 April 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2800" y="3397984"/>
            <a:ext cx="1524000" cy="16312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latin typeface="Palatino Linotype" pitchFamily="18" charset="0"/>
                <a:cs typeface="Times New Roman" pitchFamily="18" charset="0"/>
              </a:rPr>
              <a:t>Phase 4: DAM/RUC: 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Post CRR Model for May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OS scripted scenarios 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DAM x2/wk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Reporting support for  DAM/RUC/SAS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May Auction for CRR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DAM / RT settlement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RUC x2/wk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periodic HRUC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OS integration</a:t>
            </a:r>
            <a:endParaRPr lang="en-US" sz="900" dirty="0">
              <a:latin typeface="Palatino Linotyp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Program Milestone Schedule Mitigation</a:t>
            </a:r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86400" y="6457950"/>
            <a:ext cx="3276600" cy="457200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Technical Advisory Committee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8 April 2010</a:t>
            </a:r>
            <a:endParaRPr lang="en-US" dirty="0" smtClean="0">
              <a:latin typeface="Arial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8382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2000" b="1" dirty="0"/>
              <a:t>     Phase </a:t>
            </a:r>
            <a:r>
              <a:rPr lang="en-US" sz="2000" b="1" dirty="0" smtClean="0"/>
              <a:t>5: </a:t>
            </a:r>
            <a:r>
              <a:rPr lang="en-US" sz="2000" b="1" i="1" u="sng" kern="0" dirty="0" smtClean="0"/>
              <a:t>Full Functionality</a:t>
            </a:r>
          </a:p>
          <a:p>
            <a:pPr marL="342900" lvl="0" indent="-342900"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600" b="1" i="1" kern="0" dirty="0" smtClean="0"/>
              <a:t>Integration Testing has been mitigated back on schedule: No Impact on Go-Live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dirty="0" smtClean="0"/>
              <a:t>Scope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End to end integration testing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Begin HRUC/SASM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Daylight Savings time change verification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Phase 5 performance verification</a:t>
            </a:r>
          </a:p>
          <a:p>
            <a:pPr marL="1200150" lvl="2" indent="-285750" eaLnBrk="0" hangingPunct="0">
              <a:spcBef>
                <a:spcPct val="20000"/>
              </a:spcBef>
              <a:defRPr/>
            </a:pPr>
            <a:endParaRPr lang="en-US" b="1" dirty="0" smtClean="0"/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dirty="0" smtClean="0"/>
              <a:t>Green Status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Mitigation has brought the milestone back to schedule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Full scope of milestone still under review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Some functionality may come online after milestone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kern="0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kern="0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b="1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</a:endParaRP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4800" y="914400"/>
            <a:ext cx="228600" cy="228600"/>
          </a:xfrm>
          <a:prstGeom prst="round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8622</TotalTime>
  <Words>2666</Words>
  <Application>Microsoft Office PowerPoint</Application>
  <PresentationFormat>On-screen Show (4:3)</PresentationFormat>
  <Paragraphs>763</Paragraphs>
  <Slides>27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Custom Design</vt:lpstr>
      <vt:lpstr>Acrobat Document</vt:lpstr>
      <vt:lpstr>Nodal Program Update</vt:lpstr>
      <vt:lpstr>Agenda</vt:lpstr>
      <vt:lpstr>236 Days to Go-Live</vt:lpstr>
      <vt:lpstr>236 Days to Go-Live</vt:lpstr>
      <vt:lpstr>236 Days to Go-Live</vt:lpstr>
      <vt:lpstr>Market Trials Phase 4 – DAM: Schedule/Key Dates</vt:lpstr>
      <vt:lpstr>Integrated Nodal Timeline – Go-Live December 1st, 2010</vt:lpstr>
      <vt:lpstr>2010 Market Trials Timeline – Go-Live December 1st, 2010</vt:lpstr>
      <vt:lpstr>Program Milestone Schedule Mitigation</vt:lpstr>
      <vt:lpstr>Nodal Defects Trends - High Priority  (Must Fix Before Go-Live)</vt:lpstr>
      <vt:lpstr>Nodal Program Risks &amp; Issues</vt:lpstr>
      <vt:lpstr>Market Readiness </vt:lpstr>
      <vt:lpstr>Participant Readiness Touch Points</vt:lpstr>
      <vt:lpstr>Next 60-days of Classes and Settlement Workshops</vt:lpstr>
      <vt:lpstr>Next 60-days of Classes and Settlement Workshops (continued)</vt:lpstr>
      <vt:lpstr>Nodal Outreach Program Overview Statistics</vt:lpstr>
      <vt:lpstr>Nodal Outreach Program Overview Statistics</vt:lpstr>
      <vt:lpstr>Nodal Outreach Program Overview Statistics</vt:lpstr>
      <vt:lpstr>Active Market Participant Metrics</vt:lpstr>
      <vt:lpstr>Active Market Participant Metrics</vt:lpstr>
      <vt:lpstr>Active Market Participant Metrics</vt:lpstr>
      <vt:lpstr>Active ERCOT Metrics</vt:lpstr>
      <vt:lpstr>Metrics Roadmap</vt:lpstr>
      <vt:lpstr>Slide 24</vt:lpstr>
      <vt:lpstr>Slide 25</vt:lpstr>
      <vt:lpstr>Nodal Program Risks &amp; Issues: Definitions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Bohart</cp:lastModifiedBy>
  <cp:revision>390</cp:revision>
  <dcterms:created xsi:type="dcterms:W3CDTF">2005-04-21T14:28:35Z</dcterms:created>
  <dcterms:modified xsi:type="dcterms:W3CDTF">2010-04-08T14:39:10Z</dcterms:modified>
</cp:coreProperties>
</file>