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458" r:id="rId2"/>
    <p:sldId id="459" r:id="rId3"/>
    <p:sldId id="513" r:id="rId4"/>
    <p:sldId id="514" r:id="rId5"/>
    <p:sldId id="515" r:id="rId6"/>
    <p:sldId id="516" r:id="rId7"/>
    <p:sldId id="517" r:id="rId8"/>
    <p:sldId id="520" r:id="rId9"/>
    <p:sldId id="518" r:id="rId10"/>
    <p:sldId id="519" r:id="rId11"/>
    <p:sldId id="512" r:id="rId12"/>
    <p:sldId id="470" r:id="rId13"/>
    <p:sldId id="506" r:id="rId14"/>
    <p:sldId id="507" r:id="rId15"/>
    <p:sldId id="523" r:id="rId16"/>
    <p:sldId id="528" r:id="rId17"/>
    <p:sldId id="529" r:id="rId18"/>
    <p:sldId id="530" r:id="rId19"/>
    <p:sldId id="531" r:id="rId20"/>
    <p:sldId id="527" r:id="rId21"/>
    <p:sldId id="481" r:id="rId22"/>
    <p:sldId id="500" r:id="rId23"/>
    <p:sldId id="510" r:id="rId24"/>
    <p:sldId id="521" r:id="rId2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44" autoAdjust="0"/>
  </p:normalViewPr>
  <p:slideViewPr>
    <p:cSldViewPr>
      <p:cViewPr>
        <p:scale>
          <a:sx n="75" d="100"/>
          <a:sy n="75" d="100"/>
        </p:scale>
        <p:origin x="-1020" y="-72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kdecuir\Desktop\MARKET%20TRIALS%20SLIDES%20FOR%20SCOTT\MARKET%20TRIALS%20ISSUES%20TRACKING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Market Participant Inbound Questions</a:t>
            </a:r>
          </a:p>
        </c:rich>
      </c:tx>
      <c:layout>
        <c:manualLayout>
          <c:xMode val="edge"/>
          <c:yMode val="edge"/>
          <c:x val="0.22288861364239648"/>
          <c:y val="4.3243235063113165E-2"/>
        </c:manualLayout>
      </c:layout>
    </c:title>
    <c:plotArea>
      <c:layout>
        <c:manualLayout>
          <c:layoutTarget val="inner"/>
          <c:xMode val="edge"/>
          <c:yMode val="edge"/>
          <c:x val="9.8156978973135772E-2"/>
          <c:y val="0.15800005644455734"/>
          <c:w val="0.82452180836945965"/>
          <c:h val="0.61053914843295576"/>
        </c:manualLayout>
      </c:layout>
      <c:barChart>
        <c:barDir val="col"/>
        <c:grouping val="clustered"/>
        <c:ser>
          <c:idx val="0"/>
          <c:order val="0"/>
          <c:cat>
            <c:numRef>
              <c:f>'Daily Count'!$B$10:$B$18</c:f>
              <c:numCache>
                <c:formatCode>m/d/yyyy</c:formatCode>
                <c:ptCount val="9"/>
                <c:pt idx="1">
                  <c:v>40248</c:v>
                </c:pt>
                <c:pt idx="2">
                  <c:v>40247</c:v>
                </c:pt>
                <c:pt idx="3">
                  <c:v>40246</c:v>
                </c:pt>
                <c:pt idx="4">
                  <c:v>40245</c:v>
                </c:pt>
                <c:pt idx="5">
                  <c:v>40242</c:v>
                </c:pt>
                <c:pt idx="6">
                  <c:v>40241</c:v>
                </c:pt>
                <c:pt idx="7">
                  <c:v>40240</c:v>
                </c:pt>
              </c:numCache>
            </c:numRef>
          </c:cat>
          <c:val>
            <c:numRef>
              <c:f>'Daily Count'!$C$10:$C$18</c:f>
              <c:numCache>
                <c:formatCode>General</c:formatCode>
                <c:ptCount val="9"/>
                <c:pt idx="1">
                  <c:v>10</c:v>
                </c:pt>
                <c:pt idx="2">
                  <c:v>21</c:v>
                </c:pt>
                <c:pt idx="3">
                  <c:v>20</c:v>
                </c:pt>
                <c:pt idx="4">
                  <c:v>16</c:v>
                </c:pt>
                <c:pt idx="5">
                  <c:v>21</c:v>
                </c:pt>
                <c:pt idx="6">
                  <c:v>20</c:v>
                </c:pt>
                <c:pt idx="7">
                  <c:v>8</c:v>
                </c:pt>
              </c:numCache>
            </c:numRef>
          </c:val>
        </c:ser>
        <c:gapWidth val="194"/>
        <c:axId val="132694016"/>
        <c:axId val="135007616"/>
      </c:barChart>
      <c:catAx>
        <c:axId val="132694016"/>
        <c:scaling>
          <c:orientation val="maxMin"/>
        </c:scaling>
        <c:axPos val="b"/>
        <c:numFmt formatCode="mm/dd" sourceLinked="0"/>
        <c:tickLblPos val="nextTo"/>
        <c:txPr>
          <a:bodyPr rot="5400000" vert="horz"/>
          <a:lstStyle/>
          <a:p>
            <a:pPr>
              <a:defRPr sz="900"/>
            </a:pPr>
            <a:endParaRPr lang="en-US"/>
          </a:p>
        </c:txPr>
        <c:crossAx val="135007616"/>
        <c:crosses val="autoZero"/>
        <c:lblAlgn val="ctr"/>
        <c:lblOffset val="100"/>
        <c:tickLblSkip val="1"/>
        <c:tickMarkSkip val="1"/>
      </c:catAx>
      <c:valAx>
        <c:axId val="135007616"/>
        <c:scaling>
          <c:orientation val="minMax"/>
        </c:scaling>
        <c:axPos val="l"/>
        <c:majorGridlines/>
        <c:numFmt formatCode="General" sourceLinked="1"/>
        <c:tickLblPos val="nextTo"/>
        <c:crossAx val="132694016"/>
        <c:crosses val="max"/>
        <c:crossBetween val="midCat"/>
      </c:valAx>
      <c:spPr>
        <a:noFill/>
        <a:ln w="63500">
          <a:noFill/>
        </a:ln>
      </c:spPr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2"/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1D3D7C-EC87-48B6-BAC0-56E7BF5BEDB2}" type="doc">
      <dgm:prSet loTypeId="urn:microsoft.com/office/officeart/2005/8/layout/funnel1" loCatId="relationship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3E8C0AE7-95B3-4BC2-B858-C2CE8155F16E}">
      <dgm:prSet custT="1"/>
      <dgm:spPr/>
      <dgm:t>
        <a:bodyPr/>
        <a:lstStyle/>
        <a:p>
          <a:pPr rtl="0"/>
          <a:r>
            <a:rPr lang="en-US" sz="1400" b="1" dirty="0" smtClean="0"/>
            <a:t>37 Site Visits</a:t>
          </a:r>
          <a:endParaRPr lang="en-US" sz="1400" dirty="0"/>
        </a:p>
      </dgm:t>
    </dgm:pt>
    <dgm:pt modelId="{90F26CB9-2F22-4B7C-B027-0EBDD05E18B0}" type="parTrans" cxnId="{8C0DF985-0A6F-4E60-BF50-71F9816B4B19}">
      <dgm:prSet/>
      <dgm:spPr/>
      <dgm:t>
        <a:bodyPr/>
        <a:lstStyle/>
        <a:p>
          <a:endParaRPr lang="en-US" sz="1100"/>
        </a:p>
      </dgm:t>
    </dgm:pt>
    <dgm:pt modelId="{95683C32-C1D9-4569-8BE0-E59918AE593C}" type="sibTrans" cxnId="{8C0DF985-0A6F-4E60-BF50-71F9816B4B19}">
      <dgm:prSet/>
      <dgm:spPr/>
      <dgm:t>
        <a:bodyPr/>
        <a:lstStyle/>
        <a:p>
          <a:endParaRPr lang="en-US" sz="1100"/>
        </a:p>
      </dgm:t>
    </dgm:pt>
    <dgm:pt modelId="{9A289160-3DED-4F71-AB30-5490BFF3F019}">
      <dgm:prSet custT="1"/>
      <dgm:spPr/>
      <dgm:t>
        <a:bodyPr/>
        <a:lstStyle/>
        <a:p>
          <a:pPr rtl="0"/>
          <a:r>
            <a:rPr lang="en-US" sz="1200" b="1" dirty="0" smtClean="0"/>
            <a:t>96% Generation</a:t>
          </a:r>
          <a:endParaRPr lang="en-US" sz="1200" dirty="0"/>
        </a:p>
      </dgm:t>
    </dgm:pt>
    <dgm:pt modelId="{16F600B0-44FB-4EB1-83B7-BBD497CC6630}" type="parTrans" cxnId="{484F43E4-638C-438C-86E7-FA2109F48D6F}">
      <dgm:prSet/>
      <dgm:spPr/>
      <dgm:t>
        <a:bodyPr/>
        <a:lstStyle/>
        <a:p>
          <a:endParaRPr lang="en-US" sz="1100"/>
        </a:p>
      </dgm:t>
    </dgm:pt>
    <dgm:pt modelId="{0B1B9EBD-0820-4824-B766-1801963F8988}" type="sibTrans" cxnId="{484F43E4-638C-438C-86E7-FA2109F48D6F}">
      <dgm:prSet/>
      <dgm:spPr/>
      <dgm:t>
        <a:bodyPr/>
        <a:lstStyle/>
        <a:p>
          <a:endParaRPr lang="en-US" sz="1100"/>
        </a:p>
      </dgm:t>
    </dgm:pt>
    <dgm:pt modelId="{284004B5-6E87-4D93-948F-BF2FFE165217}">
      <dgm:prSet custT="1"/>
      <dgm:spPr/>
      <dgm:t>
        <a:bodyPr/>
        <a:lstStyle/>
        <a:p>
          <a:pPr rtl="0"/>
          <a:r>
            <a:rPr lang="en-US" sz="1200" b="1" dirty="0" smtClean="0"/>
            <a:t>92% Load</a:t>
          </a:r>
          <a:endParaRPr lang="en-US" sz="1200" dirty="0"/>
        </a:p>
      </dgm:t>
    </dgm:pt>
    <dgm:pt modelId="{C5CC523A-EB30-4981-B23F-4BBB18F8ABD1}" type="parTrans" cxnId="{6EE3CAC0-B285-4C6A-9872-A3B50D5A6DFC}">
      <dgm:prSet/>
      <dgm:spPr/>
      <dgm:t>
        <a:bodyPr/>
        <a:lstStyle/>
        <a:p>
          <a:endParaRPr lang="en-US" sz="1100"/>
        </a:p>
      </dgm:t>
    </dgm:pt>
    <dgm:pt modelId="{6D8B9EEE-0784-41D4-B999-4CD58E5CA098}" type="sibTrans" cxnId="{6EE3CAC0-B285-4C6A-9872-A3B50D5A6DFC}">
      <dgm:prSet/>
      <dgm:spPr/>
      <dgm:t>
        <a:bodyPr/>
        <a:lstStyle/>
        <a:p>
          <a:endParaRPr lang="en-US" sz="1100"/>
        </a:p>
      </dgm:t>
    </dgm:pt>
    <dgm:pt modelId="{CA846C24-5425-44A0-81C1-3BA3E7FBA150}">
      <dgm:prSet custT="1"/>
      <dgm:spPr/>
      <dgm:t>
        <a:bodyPr/>
        <a:lstStyle/>
        <a:p>
          <a:pPr rtl="0"/>
          <a:r>
            <a:rPr lang="en-US" sz="1400" b="1" dirty="0" smtClean="0"/>
            <a:t>5 Additional training workshops identified</a:t>
          </a:r>
          <a:endParaRPr lang="en-US" sz="1400" dirty="0"/>
        </a:p>
      </dgm:t>
    </dgm:pt>
    <dgm:pt modelId="{D6AF6CB0-A095-47D3-9B18-499081D6D288}" type="parTrans" cxnId="{06E9A830-720C-4903-AFF3-9C208934D3C5}">
      <dgm:prSet/>
      <dgm:spPr/>
      <dgm:t>
        <a:bodyPr/>
        <a:lstStyle/>
        <a:p>
          <a:endParaRPr lang="en-US" sz="1100"/>
        </a:p>
      </dgm:t>
    </dgm:pt>
    <dgm:pt modelId="{54FE9023-9416-493F-8E5D-C0889953016B}" type="sibTrans" cxnId="{06E9A830-720C-4903-AFF3-9C208934D3C5}">
      <dgm:prSet/>
      <dgm:spPr/>
      <dgm:t>
        <a:bodyPr/>
        <a:lstStyle/>
        <a:p>
          <a:endParaRPr lang="en-US" sz="1100"/>
        </a:p>
      </dgm:t>
    </dgm:pt>
    <dgm:pt modelId="{3C665C34-A166-42D3-9116-E26BC5EA970C}">
      <dgm:prSet custT="1"/>
      <dgm:spPr/>
      <dgm:t>
        <a:bodyPr/>
        <a:lstStyle/>
        <a:p>
          <a:pPr marL="403225" indent="-174625" rtl="0"/>
          <a:r>
            <a:rPr lang="en-US" sz="1400" dirty="0" smtClean="0"/>
            <a:t>Wind</a:t>
          </a:r>
          <a:endParaRPr lang="en-US" sz="1400" dirty="0"/>
        </a:p>
      </dgm:t>
    </dgm:pt>
    <dgm:pt modelId="{C13E9F6A-0216-4DA1-88FB-C540CF982F14}" type="parTrans" cxnId="{6763EA3B-C3EA-42F6-8B60-A0E4366EB08C}">
      <dgm:prSet/>
      <dgm:spPr/>
      <dgm:t>
        <a:bodyPr/>
        <a:lstStyle/>
        <a:p>
          <a:endParaRPr lang="en-US" sz="1100"/>
        </a:p>
      </dgm:t>
    </dgm:pt>
    <dgm:pt modelId="{DF5DCBDC-CD8A-4C2A-B3AE-4A30D4A46DE8}" type="sibTrans" cxnId="{6763EA3B-C3EA-42F6-8B60-A0E4366EB08C}">
      <dgm:prSet/>
      <dgm:spPr/>
      <dgm:t>
        <a:bodyPr/>
        <a:lstStyle/>
        <a:p>
          <a:endParaRPr lang="en-US" sz="1100"/>
        </a:p>
      </dgm:t>
    </dgm:pt>
    <dgm:pt modelId="{262958EA-143C-42A3-A791-4C196440ADF8}">
      <dgm:prSet custT="1"/>
      <dgm:spPr/>
      <dgm:t>
        <a:bodyPr/>
        <a:lstStyle/>
        <a:p>
          <a:pPr marL="403225" indent="-174625" rtl="0"/>
          <a:r>
            <a:rPr lang="en-US" sz="1400" dirty="0" smtClean="0"/>
            <a:t>Credit</a:t>
          </a:r>
          <a:endParaRPr lang="en-US" sz="1400" dirty="0"/>
        </a:p>
      </dgm:t>
    </dgm:pt>
    <dgm:pt modelId="{B1AE328C-35A7-46DD-B751-4D159DF00746}" type="parTrans" cxnId="{ED533035-A357-4139-A4B4-C584F9A4D009}">
      <dgm:prSet/>
      <dgm:spPr/>
      <dgm:t>
        <a:bodyPr/>
        <a:lstStyle/>
        <a:p>
          <a:endParaRPr lang="en-US" sz="1100"/>
        </a:p>
      </dgm:t>
    </dgm:pt>
    <dgm:pt modelId="{52BD5D89-A9BF-4655-B788-045156994C4B}" type="sibTrans" cxnId="{ED533035-A357-4139-A4B4-C584F9A4D009}">
      <dgm:prSet/>
      <dgm:spPr/>
      <dgm:t>
        <a:bodyPr/>
        <a:lstStyle/>
        <a:p>
          <a:endParaRPr lang="en-US" sz="1100"/>
        </a:p>
      </dgm:t>
    </dgm:pt>
    <dgm:pt modelId="{F1262E56-96BE-483B-A1C8-7D06E109BF8B}">
      <dgm:prSet custT="1"/>
      <dgm:spPr/>
      <dgm:t>
        <a:bodyPr/>
        <a:lstStyle/>
        <a:p>
          <a:pPr marL="403225" indent="-174625" rtl="0"/>
          <a:r>
            <a:rPr lang="en-US" sz="1400" dirty="0" smtClean="0"/>
            <a:t>Retail</a:t>
          </a:r>
          <a:endParaRPr lang="en-US" sz="1400" dirty="0"/>
        </a:p>
      </dgm:t>
    </dgm:pt>
    <dgm:pt modelId="{2AD47029-687E-4908-97A6-D5AF5183EF37}" type="parTrans" cxnId="{2097DFE1-7A06-4DAE-80C5-27AAA80DC69F}">
      <dgm:prSet/>
      <dgm:spPr/>
      <dgm:t>
        <a:bodyPr/>
        <a:lstStyle/>
        <a:p>
          <a:endParaRPr lang="en-US" sz="1100"/>
        </a:p>
      </dgm:t>
    </dgm:pt>
    <dgm:pt modelId="{6DA57561-2D49-45C1-9DD2-D3778BB66ECE}" type="sibTrans" cxnId="{2097DFE1-7A06-4DAE-80C5-27AAA80DC69F}">
      <dgm:prSet/>
      <dgm:spPr/>
      <dgm:t>
        <a:bodyPr/>
        <a:lstStyle/>
        <a:p>
          <a:endParaRPr lang="en-US" sz="1100"/>
        </a:p>
      </dgm:t>
    </dgm:pt>
    <dgm:pt modelId="{8EEED1D9-BA00-470D-A9EB-9A6483827E2D}">
      <dgm:prSet custT="1"/>
      <dgm:spPr/>
      <dgm:t>
        <a:bodyPr/>
        <a:lstStyle/>
        <a:p>
          <a:pPr marL="403225" indent="-174625" rtl="0"/>
          <a:r>
            <a:rPr lang="en-US" sz="1400" dirty="0" smtClean="0"/>
            <a:t>Combined Cycle</a:t>
          </a:r>
          <a:endParaRPr lang="en-US" sz="1400" dirty="0"/>
        </a:p>
      </dgm:t>
    </dgm:pt>
    <dgm:pt modelId="{C13C50AC-0812-4477-B9D1-72493E2FDA1A}" type="parTrans" cxnId="{6407212C-CEB3-4621-826B-DC0AB024462D}">
      <dgm:prSet/>
      <dgm:spPr/>
      <dgm:t>
        <a:bodyPr/>
        <a:lstStyle/>
        <a:p>
          <a:endParaRPr lang="en-US" sz="1100"/>
        </a:p>
      </dgm:t>
    </dgm:pt>
    <dgm:pt modelId="{77C2AC41-A486-4266-8D9E-421B238BADE1}" type="sibTrans" cxnId="{6407212C-CEB3-4621-826B-DC0AB024462D}">
      <dgm:prSet/>
      <dgm:spPr/>
      <dgm:t>
        <a:bodyPr/>
        <a:lstStyle/>
        <a:p>
          <a:endParaRPr lang="en-US" sz="1100"/>
        </a:p>
      </dgm:t>
    </dgm:pt>
    <dgm:pt modelId="{C7D722B4-4792-4BBD-B00A-C8DD0E0FFD28}">
      <dgm:prSet custT="1"/>
      <dgm:spPr/>
      <dgm:t>
        <a:bodyPr/>
        <a:lstStyle/>
        <a:p>
          <a:pPr marL="403225" indent="-174625" rtl="0"/>
          <a:r>
            <a:rPr lang="en-US" sz="1400" dirty="0" smtClean="0"/>
            <a:t>Ancillary Services</a:t>
          </a:r>
          <a:endParaRPr lang="en-US" sz="1400" dirty="0"/>
        </a:p>
      </dgm:t>
    </dgm:pt>
    <dgm:pt modelId="{476F2769-D9E6-414A-A76B-8DCB91ECF082}" type="parTrans" cxnId="{E36AAD69-491B-4629-B50D-60C7047D2A32}">
      <dgm:prSet/>
      <dgm:spPr/>
      <dgm:t>
        <a:bodyPr/>
        <a:lstStyle/>
        <a:p>
          <a:endParaRPr lang="en-US" sz="1100"/>
        </a:p>
      </dgm:t>
    </dgm:pt>
    <dgm:pt modelId="{E54BF1CF-2338-4E99-9B83-334CB9F1D9FB}" type="sibTrans" cxnId="{E36AAD69-491B-4629-B50D-60C7047D2A32}">
      <dgm:prSet/>
      <dgm:spPr/>
      <dgm:t>
        <a:bodyPr/>
        <a:lstStyle/>
        <a:p>
          <a:endParaRPr lang="en-US" sz="1100"/>
        </a:p>
      </dgm:t>
    </dgm:pt>
    <dgm:pt modelId="{A411CB5B-8527-4EBA-9BAE-3E35871C66BF}" type="pres">
      <dgm:prSet presAssocID="{061D3D7C-EC87-48B6-BAC0-56E7BF5BEDB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349154-307F-4FF2-90FF-94AEB240ED69}" type="pres">
      <dgm:prSet presAssocID="{061D3D7C-EC87-48B6-BAC0-56E7BF5BEDB2}" presName="ellipse" presStyleLbl="trBgShp" presStyleIdx="0" presStyleCnt="1"/>
      <dgm:spPr/>
    </dgm:pt>
    <dgm:pt modelId="{3C74E414-D5D1-4A50-B156-AF2E21942A09}" type="pres">
      <dgm:prSet presAssocID="{061D3D7C-EC87-48B6-BAC0-56E7BF5BEDB2}" presName="arrow1" presStyleLbl="fgShp" presStyleIdx="0" presStyleCnt="1"/>
      <dgm:spPr/>
    </dgm:pt>
    <dgm:pt modelId="{2FA14C99-623D-455B-BADA-CC939E91687E}" type="pres">
      <dgm:prSet presAssocID="{061D3D7C-EC87-48B6-BAC0-56E7BF5BEDB2}" presName="rectangle" presStyleLbl="revTx" presStyleIdx="0" presStyleCnt="1" custScaleX="129032" custLinFactNeighborX="-62366" custLinFactNeighborY="1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61F6A4-DCF3-4A25-A6D9-DAB58A7F6228}" type="pres">
      <dgm:prSet presAssocID="{9A289160-3DED-4F71-AB30-5490BFF3F01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F3A8F5-A9AD-43ED-B4BA-3D2ABDF16E2F}" type="pres">
      <dgm:prSet presAssocID="{284004B5-6E87-4D93-948F-BF2FFE165217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49CD52-7B4B-4513-9F70-1E1C5E8BF736}" type="pres">
      <dgm:prSet presAssocID="{CA846C24-5425-44A0-81C1-3BA3E7FBA15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358691-2755-48F0-885C-FF56B89DDE30}" type="pres">
      <dgm:prSet presAssocID="{061D3D7C-EC87-48B6-BAC0-56E7BF5BEDB2}" presName="funnel" presStyleLbl="trAlignAcc1" presStyleIdx="0" presStyleCnt="1"/>
      <dgm:spPr/>
    </dgm:pt>
  </dgm:ptLst>
  <dgm:cxnLst>
    <dgm:cxn modelId="{912305AB-4E1D-4D82-82BB-F010D0E3017F}" type="presOf" srcId="{F1262E56-96BE-483B-A1C8-7D06E109BF8B}" destId="{2FA14C99-623D-455B-BADA-CC939E91687E}" srcOrd="0" destOrd="3" presId="urn:microsoft.com/office/officeart/2005/8/layout/funnel1"/>
    <dgm:cxn modelId="{62A6D745-C671-4C27-9330-722BDBD71F9B}" type="presOf" srcId="{3E8C0AE7-95B3-4BC2-B858-C2CE8155F16E}" destId="{F549CD52-7B4B-4513-9F70-1E1C5E8BF736}" srcOrd="0" destOrd="0" presId="urn:microsoft.com/office/officeart/2005/8/layout/funnel1"/>
    <dgm:cxn modelId="{E36AAD69-491B-4629-B50D-60C7047D2A32}" srcId="{CA846C24-5425-44A0-81C1-3BA3E7FBA150}" destId="{C7D722B4-4792-4BBD-B00A-C8DD0E0FFD28}" srcOrd="4" destOrd="0" parTransId="{476F2769-D9E6-414A-A76B-8DCB91ECF082}" sibTransId="{E54BF1CF-2338-4E99-9B83-334CB9F1D9FB}"/>
    <dgm:cxn modelId="{34087C9B-60C6-4C96-B197-356D2BB312CC}" type="presOf" srcId="{C7D722B4-4792-4BBD-B00A-C8DD0E0FFD28}" destId="{2FA14C99-623D-455B-BADA-CC939E91687E}" srcOrd="0" destOrd="5" presId="urn:microsoft.com/office/officeart/2005/8/layout/funnel1"/>
    <dgm:cxn modelId="{484F43E4-638C-438C-86E7-FA2109F48D6F}" srcId="{061D3D7C-EC87-48B6-BAC0-56E7BF5BEDB2}" destId="{9A289160-3DED-4F71-AB30-5490BFF3F019}" srcOrd="1" destOrd="0" parTransId="{16F600B0-44FB-4EB1-83B7-BBD497CC6630}" sibTransId="{0B1B9EBD-0820-4824-B766-1801963F8988}"/>
    <dgm:cxn modelId="{06E9A830-720C-4903-AFF3-9C208934D3C5}" srcId="{061D3D7C-EC87-48B6-BAC0-56E7BF5BEDB2}" destId="{CA846C24-5425-44A0-81C1-3BA3E7FBA150}" srcOrd="3" destOrd="0" parTransId="{D6AF6CB0-A095-47D3-9B18-499081D6D288}" sibTransId="{54FE9023-9416-493F-8E5D-C0889953016B}"/>
    <dgm:cxn modelId="{A84EFCB0-0313-43CD-917E-FE44F06B46AE}" type="presOf" srcId="{CA846C24-5425-44A0-81C1-3BA3E7FBA150}" destId="{2FA14C99-623D-455B-BADA-CC939E91687E}" srcOrd="0" destOrd="0" presId="urn:microsoft.com/office/officeart/2005/8/layout/funnel1"/>
    <dgm:cxn modelId="{ED533035-A357-4139-A4B4-C584F9A4D009}" srcId="{CA846C24-5425-44A0-81C1-3BA3E7FBA150}" destId="{262958EA-143C-42A3-A791-4C196440ADF8}" srcOrd="1" destOrd="0" parTransId="{B1AE328C-35A7-46DD-B751-4D159DF00746}" sibTransId="{52BD5D89-A9BF-4655-B788-045156994C4B}"/>
    <dgm:cxn modelId="{53E956F1-2E87-4A87-AB28-2E167E2DDFCF}" type="presOf" srcId="{3C665C34-A166-42D3-9116-E26BC5EA970C}" destId="{2FA14C99-623D-455B-BADA-CC939E91687E}" srcOrd="0" destOrd="1" presId="urn:microsoft.com/office/officeart/2005/8/layout/funnel1"/>
    <dgm:cxn modelId="{6407212C-CEB3-4621-826B-DC0AB024462D}" srcId="{CA846C24-5425-44A0-81C1-3BA3E7FBA150}" destId="{8EEED1D9-BA00-470D-A9EB-9A6483827E2D}" srcOrd="3" destOrd="0" parTransId="{C13C50AC-0812-4477-B9D1-72493E2FDA1A}" sibTransId="{77C2AC41-A486-4266-8D9E-421B238BADE1}"/>
    <dgm:cxn modelId="{2A90501E-5B37-4225-A2EB-4FEBB2C4037D}" type="presOf" srcId="{061D3D7C-EC87-48B6-BAC0-56E7BF5BEDB2}" destId="{A411CB5B-8527-4EBA-9BAE-3E35871C66BF}" srcOrd="0" destOrd="0" presId="urn:microsoft.com/office/officeart/2005/8/layout/funnel1"/>
    <dgm:cxn modelId="{E584B424-9BB8-4B69-A6FE-3EA488AD6349}" type="presOf" srcId="{9A289160-3DED-4F71-AB30-5490BFF3F019}" destId="{6AF3A8F5-A9AD-43ED-B4BA-3D2ABDF16E2F}" srcOrd="0" destOrd="0" presId="urn:microsoft.com/office/officeart/2005/8/layout/funnel1"/>
    <dgm:cxn modelId="{00BBD5DC-D9AC-4552-999D-3A2A35381363}" type="presOf" srcId="{262958EA-143C-42A3-A791-4C196440ADF8}" destId="{2FA14C99-623D-455B-BADA-CC939E91687E}" srcOrd="0" destOrd="2" presId="urn:microsoft.com/office/officeart/2005/8/layout/funnel1"/>
    <dgm:cxn modelId="{2097DFE1-7A06-4DAE-80C5-27AAA80DC69F}" srcId="{CA846C24-5425-44A0-81C1-3BA3E7FBA150}" destId="{F1262E56-96BE-483B-A1C8-7D06E109BF8B}" srcOrd="2" destOrd="0" parTransId="{2AD47029-687E-4908-97A6-D5AF5183EF37}" sibTransId="{6DA57561-2D49-45C1-9DD2-D3778BB66ECE}"/>
    <dgm:cxn modelId="{6EE3CAC0-B285-4C6A-9872-A3B50D5A6DFC}" srcId="{061D3D7C-EC87-48B6-BAC0-56E7BF5BEDB2}" destId="{284004B5-6E87-4D93-948F-BF2FFE165217}" srcOrd="2" destOrd="0" parTransId="{C5CC523A-EB30-4981-B23F-4BBB18F8ABD1}" sibTransId="{6D8B9EEE-0784-41D4-B999-4CD58E5CA098}"/>
    <dgm:cxn modelId="{8C0DF985-0A6F-4E60-BF50-71F9816B4B19}" srcId="{061D3D7C-EC87-48B6-BAC0-56E7BF5BEDB2}" destId="{3E8C0AE7-95B3-4BC2-B858-C2CE8155F16E}" srcOrd="0" destOrd="0" parTransId="{90F26CB9-2F22-4B7C-B027-0EBDD05E18B0}" sibTransId="{95683C32-C1D9-4569-8BE0-E59918AE593C}"/>
    <dgm:cxn modelId="{6763EA3B-C3EA-42F6-8B60-A0E4366EB08C}" srcId="{CA846C24-5425-44A0-81C1-3BA3E7FBA150}" destId="{3C665C34-A166-42D3-9116-E26BC5EA970C}" srcOrd="0" destOrd="0" parTransId="{C13E9F6A-0216-4DA1-88FB-C540CF982F14}" sibTransId="{DF5DCBDC-CD8A-4C2A-B3AE-4A30D4A46DE8}"/>
    <dgm:cxn modelId="{D297F2DE-72C7-451A-8167-62787585EF25}" type="presOf" srcId="{8EEED1D9-BA00-470D-A9EB-9A6483827E2D}" destId="{2FA14C99-623D-455B-BADA-CC939E91687E}" srcOrd="0" destOrd="4" presId="urn:microsoft.com/office/officeart/2005/8/layout/funnel1"/>
    <dgm:cxn modelId="{312B7C91-4F0A-4418-8596-C6A95D28AF49}" type="presOf" srcId="{284004B5-6E87-4D93-948F-BF2FFE165217}" destId="{9461F6A4-DCF3-4A25-A6D9-DAB58A7F6228}" srcOrd="0" destOrd="0" presId="urn:microsoft.com/office/officeart/2005/8/layout/funnel1"/>
    <dgm:cxn modelId="{0169E9FD-9A5A-4DE7-95A6-85BA511B888D}" type="presParOf" srcId="{A411CB5B-8527-4EBA-9BAE-3E35871C66BF}" destId="{56349154-307F-4FF2-90FF-94AEB240ED69}" srcOrd="0" destOrd="0" presId="urn:microsoft.com/office/officeart/2005/8/layout/funnel1"/>
    <dgm:cxn modelId="{D5638BC5-58F9-4B32-A2AB-BF03E4D12DD4}" type="presParOf" srcId="{A411CB5B-8527-4EBA-9BAE-3E35871C66BF}" destId="{3C74E414-D5D1-4A50-B156-AF2E21942A09}" srcOrd="1" destOrd="0" presId="urn:microsoft.com/office/officeart/2005/8/layout/funnel1"/>
    <dgm:cxn modelId="{60190635-44F2-4545-BCF6-D44F300D1A74}" type="presParOf" srcId="{A411CB5B-8527-4EBA-9BAE-3E35871C66BF}" destId="{2FA14C99-623D-455B-BADA-CC939E91687E}" srcOrd="2" destOrd="0" presId="urn:microsoft.com/office/officeart/2005/8/layout/funnel1"/>
    <dgm:cxn modelId="{57A791DB-00B6-46B6-AF88-240C8E2AFA44}" type="presParOf" srcId="{A411CB5B-8527-4EBA-9BAE-3E35871C66BF}" destId="{9461F6A4-DCF3-4A25-A6D9-DAB58A7F6228}" srcOrd="3" destOrd="0" presId="urn:microsoft.com/office/officeart/2005/8/layout/funnel1"/>
    <dgm:cxn modelId="{85259AD2-2091-47C4-B65A-9DB71B22C477}" type="presParOf" srcId="{A411CB5B-8527-4EBA-9BAE-3E35871C66BF}" destId="{6AF3A8F5-A9AD-43ED-B4BA-3D2ABDF16E2F}" srcOrd="4" destOrd="0" presId="urn:microsoft.com/office/officeart/2005/8/layout/funnel1"/>
    <dgm:cxn modelId="{807F9B50-11E4-4066-8095-2BE22B9ED043}" type="presParOf" srcId="{A411CB5B-8527-4EBA-9BAE-3E35871C66BF}" destId="{F549CD52-7B4B-4513-9F70-1E1C5E8BF736}" srcOrd="5" destOrd="0" presId="urn:microsoft.com/office/officeart/2005/8/layout/funnel1"/>
    <dgm:cxn modelId="{7AD588D5-6EC4-4A62-9547-92EEF46B50C4}" type="presParOf" srcId="{A411CB5B-8527-4EBA-9BAE-3E35871C66BF}" destId="{A4358691-2755-48F0-885C-FF56B89DDE3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349154-307F-4FF2-90FF-94AEB240ED69}">
      <dsp:nvSpPr>
        <dsp:cNvPr id="0" name=""/>
        <dsp:cNvSpPr/>
      </dsp:nvSpPr>
      <dsp:spPr>
        <a:xfrm>
          <a:off x="2204370" y="191928"/>
          <a:ext cx="3809047" cy="1322832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4E414-D5D1-4A50-B156-AF2E21942A09}">
      <dsp:nvSpPr>
        <dsp:cNvPr id="0" name=""/>
        <dsp:cNvSpPr/>
      </dsp:nvSpPr>
      <dsp:spPr>
        <a:xfrm>
          <a:off x="3745706" y="3431095"/>
          <a:ext cx="738187" cy="472439"/>
        </a:xfrm>
        <a:prstGeom prst="down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A14C99-623D-455B-BADA-CC939E91687E}">
      <dsp:nvSpPr>
        <dsp:cNvPr id="0" name=""/>
        <dsp:cNvSpPr/>
      </dsp:nvSpPr>
      <dsp:spPr>
        <a:xfrm>
          <a:off x="0" y="3810004"/>
          <a:ext cx="4571990" cy="885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5 Additional training workshops identified</a:t>
          </a:r>
          <a:endParaRPr lang="en-US" sz="1400" kern="1200" dirty="0"/>
        </a:p>
        <a:p>
          <a:pPr marL="403225" lvl="1" indent="-174625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Wind</a:t>
          </a:r>
          <a:endParaRPr lang="en-US" sz="1400" kern="1200" dirty="0"/>
        </a:p>
        <a:p>
          <a:pPr marL="403225" lvl="1" indent="-174625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Credit</a:t>
          </a:r>
          <a:endParaRPr lang="en-US" sz="1400" kern="1200" dirty="0"/>
        </a:p>
        <a:p>
          <a:pPr marL="403225" lvl="1" indent="-174625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Retail</a:t>
          </a:r>
          <a:endParaRPr lang="en-US" sz="1400" kern="1200" dirty="0"/>
        </a:p>
        <a:p>
          <a:pPr marL="403225" lvl="1" indent="-174625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Combined Cycle</a:t>
          </a:r>
          <a:endParaRPr lang="en-US" sz="1400" kern="1200" dirty="0"/>
        </a:p>
        <a:p>
          <a:pPr marL="403225" lvl="1" indent="-174625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Ancillary Services</a:t>
          </a:r>
          <a:endParaRPr lang="en-US" sz="1400" kern="1200" dirty="0"/>
        </a:p>
      </dsp:txBody>
      <dsp:txXfrm>
        <a:off x="0" y="3810004"/>
        <a:ext cx="4571990" cy="885825"/>
      </dsp:txXfrm>
    </dsp:sp>
    <dsp:sp modelId="{9461F6A4-DCF3-4A25-A6D9-DAB58A7F6228}">
      <dsp:nvSpPr>
        <dsp:cNvPr id="0" name=""/>
        <dsp:cNvSpPr/>
      </dsp:nvSpPr>
      <dsp:spPr>
        <a:xfrm>
          <a:off x="3589210" y="1616925"/>
          <a:ext cx="1328737" cy="132873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92% Load</a:t>
          </a:r>
          <a:endParaRPr lang="en-US" sz="1200" kern="1200" dirty="0"/>
        </a:p>
      </dsp:txBody>
      <dsp:txXfrm>
        <a:off x="3589210" y="1616925"/>
        <a:ext cx="1328737" cy="1328737"/>
      </dsp:txXfrm>
    </dsp:sp>
    <dsp:sp modelId="{6AF3A8F5-A9AD-43ED-B4BA-3D2ABDF16E2F}">
      <dsp:nvSpPr>
        <dsp:cNvPr id="0" name=""/>
        <dsp:cNvSpPr/>
      </dsp:nvSpPr>
      <dsp:spPr>
        <a:xfrm>
          <a:off x="2638424" y="620077"/>
          <a:ext cx="1328737" cy="132873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96% Generation</a:t>
          </a:r>
          <a:endParaRPr lang="en-US" sz="1200" kern="1200" dirty="0"/>
        </a:p>
      </dsp:txBody>
      <dsp:txXfrm>
        <a:off x="2638424" y="620077"/>
        <a:ext cx="1328737" cy="1328737"/>
      </dsp:txXfrm>
    </dsp:sp>
    <dsp:sp modelId="{F549CD52-7B4B-4513-9F70-1E1C5E8BF736}">
      <dsp:nvSpPr>
        <dsp:cNvPr id="0" name=""/>
        <dsp:cNvSpPr/>
      </dsp:nvSpPr>
      <dsp:spPr>
        <a:xfrm>
          <a:off x="3996689" y="298818"/>
          <a:ext cx="1328737" cy="132873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37 Site Visits</a:t>
          </a:r>
          <a:endParaRPr lang="en-US" sz="1400" kern="1200" dirty="0"/>
        </a:p>
      </dsp:txBody>
      <dsp:txXfrm>
        <a:off x="3996689" y="298818"/>
        <a:ext cx="1328737" cy="1328737"/>
      </dsp:txXfrm>
    </dsp:sp>
    <dsp:sp modelId="{A4358691-2755-48F0-885C-FF56B89DDE30}">
      <dsp:nvSpPr>
        <dsp:cNvPr id="0" name=""/>
        <dsp:cNvSpPr/>
      </dsp:nvSpPr>
      <dsp:spPr>
        <a:xfrm>
          <a:off x="2047874" y="29527"/>
          <a:ext cx="4133849" cy="3307079"/>
        </a:xfrm>
        <a:prstGeom prst="funnel">
          <a:avLst/>
        </a:prstGeom>
        <a:solidFill>
          <a:schemeClr val="dk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0.84144</cdr:y>
    </cdr:from>
    <cdr:to>
      <cdr:x>1</cdr:x>
      <cdr:y>0.89189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448176"/>
          <a:ext cx="678180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0.07865</cdr:x>
      <cdr:y>0.83784</cdr:y>
    </cdr:from>
    <cdr:to>
      <cdr:x>0.9368</cdr:x>
      <cdr:y>0.8955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33400" y="4429126"/>
          <a:ext cx="5819775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C86E9F34-AA71-4B55-B351-582A0031BA93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72FA21C5-56C1-44A6-A079-302B9572B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E3D929-98C8-4E17-93F9-222E2EB2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9845F-F883-4D35-86A7-93FD2AF56AC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93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9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4A2D1-860A-4E8F-BD5D-680D865AB02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A48D8-1B54-4F17-BDB7-9AE96BA4C788}" type="slidenum">
              <a:rPr lang="en-US" smtClean="0">
                <a:latin typeface="Arial" charset="0"/>
              </a:rPr>
              <a:pPr/>
              <a:t>23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56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25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B4C3BD-F0F7-4C3C-A7F2-AF29789E18F3}" type="slidenum">
              <a:rPr lang="en-US" smtClean="0"/>
              <a:pPr/>
              <a:t>24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B1D02-1120-4F42-9F50-562EB4F8ECE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970338" y="8829676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62" tIns="46582" rIns="93162" bIns="46582" anchor="b"/>
          <a:lstStyle/>
          <a:p>
            <a:pPr algn="r"/>
            <a:fld id="{74CCC6BD-89B0-4AA5-BADB-A1F6A4233D07}" type="slidenum">
              <a:rPr lang="en-US" sz="1200"/>
              <a:pPr algn="r"/>
              <a:t>2</a:t>
            </a:fld>
            <a:endParaRPr lang="en-US" sz="1200" dirty="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62" tIns="46582" rIns="93162" bIns="4658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Market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Market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94B58-C141-4A78-91D1-A21856A5E15F}" type="slidenum">
              <a:rPr lang="en-US" smtClean="0">
                <a:latin typeface="Arial" charset="0"/>
              </a:rPr>
              <a:pPr/>
              <a:t>6</a:t>
            </a:fld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Callout for Go-Live cutover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Weekly progression</a:t>
            </a:r>
            <a:r>
              <a:rPr lang="en-US" baseline="0" dirty="0" smtClean="0"/>
              <a:t> of DAM. </a:t>
            </a:r>
          </a:p>
          <a:p>
            <a:r>
              <a:rPr lang="en-US" baseline="0" dirty="0" smtClean="0"/>
              <a:t>Self Arranged Ancillary Services</a:t>
            </a:r>
          </a:p>
          <a:p>
            <a:r>
              <a:rPr lang="en-US" baseline="0" dirty="0" smtClean="0"/>
              <a:t>Min/Max MWs requested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2E8DAC-6BA4-4710-95AC-36066316AE9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95E4-FFD6-4524-8F68-00D041A24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71C4-D1DC-4246-9991-AEBCED05D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2BE4-48FE-4B2C-9ABA-E301E8646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D40B7-50F2-4D42-8863-B54E11CA5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3F2C-3042-4167-8C30-E294131C2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DDB-C31F-4C1B-B2BA-EC28B5231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9E9F6-49F5-4114-A362-305DADBA0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94A4-2AE7-42F0-BA7D-E21611228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11B0-0250-40B1-B28C-08004C5F8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CF0AE-3F7E-4BE2-82B8-85241F812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137BB1-540C-479D-8F2C-E75F6EA92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9EB81D-DC81-4F7F-BC0A-688AEE598DC6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Nodal Program Update</a:t>
            </a:r>
            <a:endParaRPr lang="en-US" sz="2400" dirty="0" smtClean="0"/>
          </a:p>
        </p:txBody>
      </p:sp>
      <p:sp>
        <p:nvSpPr>
          <p:cNvPr id="7171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Jason Iacobucci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Nodal Program Manager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Technical Advisory Committee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4 March 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1"/>
            <a:ext cx="7999413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Defects Trends - High Priority </a:t>
            </a:r>
            <a:br>
              <a:rPr lang="en-US" dirty="0" smtClean="0"/>
            </a:br>
            <a:r>
              <a:rPr lang="en-US" dirty="0" smtClean="0"/>
              <a:t>(Must Fix Before Go-Live)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3379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152400" y="2286000"/>
            <a:ext cx="259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Open defects on a downward trend   </a:t>
            </a:r>
            <a:endParaRPr lang="en-US" sz="20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Program Risks &amp; Issues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633858" name="Rectangle 4"/>
          <p:cNvSpPr>
            <a:spLocks noGrp="1" noChangeArrowheads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1" y="746760"/>
          <a:ext cx="8991599" cy="542544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209799"/>
                <a:gridCol w="855518"/>
                <a:gridCol w="744683"/>
                <a:gridCol w="838199"/>
                <a:gridCol w="914401"/>
                <a:gridCol w="761999"/>
                <a:gridCol w="2667000"/>
              </a:tblGrid>
              <a:tr h="42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Risk/Issue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Impacted Milestone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Target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Category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Probability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Severity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Interaction Operating Level Agreements (OLAs)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Need to determine operating level agreements associated with market interactions to assist ERCOT in establishing operational thresholds: 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Network Model Load Frequency 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DAM Sizing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CRR sizing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April/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4 OLA definitions complete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5 OLA definitions in progress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NATF and NDSWG heavily involved in issue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10,000 / 10,000 submissions achieved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200,000 submissions total; ERCOT presented comparable sizing to NATF on 03/02/10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Inadequate Backup for ICCP Failure: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Protocol Language does not allow ERCOT to use State Estimator results as a backup input to SCED, LFC, &amp; NSA processes in the event of an ICCP failure from both sources of Resource Status.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April/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Schedule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submitting NPRR language for consideration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impact to systems anticipated based on Impact Analysis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Integration Testing - Risk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Continued risk around technology delivery of business systems integration due to complexity and continuing maturing of application and data dependencies.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Schedule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4 On track; planning complete, execution in progress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5 final planning in progress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Vikki Gates</a:t>
            </a:r>
          </a:p>
          <a:p>
            <a:r>
              <a:rPr lang="en-US" dirty="0" smtClean="0"/>
              <a:t>Readiness &amp; Transformation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 Readiness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1066800" y="838200"/>
            <a:ext cx="7924800" cy="22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2010</a:t>
            </a:r>
            <a:endParaRPr lang="en-US" sz="1600" dirty="0"/>
          </a:p>
        </p:txBody>
      </p:sp>
      <p:sp>
        <p:nvSpPr>
          <p:cNvPr id="6983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Participant Readiness Touch Points</a:t>
            </a:r>
          </a:p>
        </p:txBody>
      </p:sp>
      <p:sp>
        <p:nvSpPr>
          <p:cNvPr id="69837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9800" y="6457950"/>
            <a:ext cx="27432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698372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13716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" y="13716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" y="16764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9913" y="3429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3400" y="4572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61722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8379" name="TextBox 23"/>
          <p:cNvSpPr txBox="1">
            <a:spLocks noChangeArrowheads="1"/>
          </p:cNvSpPr>
          <p:nvPr/>
        </p:nvSpPr>
        <p:spPr bwMode="auto">
          <a:xfrm>
            <a:off x="-152400" y="13684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Meetings</a:t>
            </a:r>
          </a:p>
        </p:txBody>
      </p:sp>
      <p:sp>
        <p:nvSpPr>
          <p:cNvPr id="698380" name="TextBox 24"/>
          <p:cNvSpPr txBox="1">
            <a:spLocks noChangeArrowheads="1"/>
          </p:cNvSpPr>
          <p:nvPr/>
        </p:nvSpPr>
        <p:spPr bwMode="auto">
          <a:xfrm>
            <a:off x="-152400" y="23590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Training</a:t>
            </a:r>
          </a:p>
        </p:txBody>
      </p:sp>
      <p:sp>
        <p:nvSpPr>
          <p:cNvPr id="698381" name="TextBox 25"/>
          <p:cNvSpPr txBox="1">
            <a:spLocks noChangeArrowheads="1"/>
          </p:cNvSpPr>
          <p:nvPr/>
        </p:nvSpPr>
        <p:spPr bwMode="auto">
          <a:xfrm>
            <a:off x="0" y="36576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Outreach</a:t>
            </a:r>
          </a:p>
        </p:txBody>
      </p:sp>
      <p:sp>
        <p:nvSpPr>
          <p:cNvPr id="698382" name="TextBox 27"/>
          <p:cNvSpPr txBox="1">
            <a:spLocks noChangeArrowheads="1"/>
          </p:cNvSpPr>
          <p:nvPr/>
        </p:nvSpPr>
        <p:spPr bwMode="auto">
          <a:xfrm>
            <a:off x="0" y="465772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Market trials</a:t>
            </a:r>
          </a:p>
        </p:txBody>
      </p:sp>
      <p:sp>
        <p:nvSpPr>
          <p:cNvPr id="56" name="Round Same Side Corner Rectangle 55"/>
          <p:cNvSpPr/>
          <p:nvPr/>
        </p:nvSpPr>
        <p:spPr>
          <a:xfrm>
            <a:off x="70104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June</a:t>
            </a:r>
            <a:endParaRPr lang="en-US" sz="1300" dirty="0"/>
          </a:p>
        </p:txBody>
      </p:sp>
      <p:sp>
        <p:nvSpPr>
          <p:cNvPr id="94" name="Round Same Side Corner Rectangle 93"/>
          <p:cNvSpPr/>
          <p:nvPr/>
        </p:nvSpPr>
        <p:spPr>
          <a:xfrm>
            <a:off x="50292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May</a:t>
            </a:r>
            <a:endParaRPr lang="en-US" sz="1300" dirty="0"/>
          </a:p>
        </p:txBody>
      </p:sp>
      <p:sp>
        <p:nvSpPr>
          <p:cNvPr id="104" name="Round Same Side Corner Rectangle 103"/>
          <p:cNvSpPr/>
          <p:nvPr/>
        </p:nvSpPr>
        <p:spPr>
          <a:xfrm>
            <a:off x="30480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April</a:t>
            </a:r>
            <a:endParaRPr lang="en-US" sz="1300" dirty="0"/>
          </a:p>
        </p:txBody>
      </p:sp>
      <p:sp>
        <p:nvSpPr>
          <p:cNvPr id="107" name="Round Same Side Corner Rectangle 106"/>
          <p:cNvSpPr/>
          <p:nvPr/>
        </p:nvSpPr>
        <p:spPr>
          <a:xfrm>
            <a:off x="10668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March</a:t>
            </a:r>
            <a:endParaRPr lang="en-US" sz="1300" dirty="0"/>
          </a:p>
        </p:txBody>
      </p:sp>
      <p:cxnSp>
        <p:nvCxnSpPr>
          <p:cNvPr id="108" name="Straight Connector 107"/>
          <p:cNvCxnSpPr/>
          <p:nvPr/>
        </p:nvCxnSpPr>
        <p:spPr>
          <a:xfrm rot="5400000">
            <a:off x="65532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614362" y="3738563"/>
            <a:ext cx="486727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2596356" y="3739357"/>
            <a:ext cx="48656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4533900" y="3695700"/>
            <a:ext cx="4953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98417" name="TextBox 135"/>
          <p:cNvSpPr txBox="1">
            <a:spLocks noChangeArrowheads="1"/>
          </p:cNvSpPr>
          <p:nvPr/>
        </p:nvSpPr>
        <p:spPr bwMode="auto">
          <a:xfrm>
            <a:off x="1066800" y="16764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LSE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Basic Training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Generation 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CRR – instructor-led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Settlement Workshop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Operations Seminar</a:t>
            </a:r>
          </a:p>
        </p:txBody>
      </p:sp>
      <p:pic>
        <p:nvPicPr>
          <p:cNvPr id="698419" name="Picture 5" descr="MilestoneInProgres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425" y="28194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8420" name="TextBox 121"/>
          <p:cNvSpPr txBox="1">
            <a:spLocks noChangeArrowheads="1"/>
          </p:cNvSpPr>
          <p:nvPr/>
        </p:nvSpPr>
        <p:spPr bwMode="auto">
          <a:xfrm>
            <a:off x="10668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3/2</a:t>
            </a:r>
            <a:endParaRPr lang="en-US" sz="1400" dirty="0"/>
          </a:p>
        </p:txBody>
      </p:sp>
      <p:sp>
        <p:nvSpPr>
          <p:cNvPr id="698421" name="TextBox 115"/>
          <p:cNvSpPr txBox="1">
            <a:spLocks noChangeArrowheads="1"/>
          </p:cNvSpPr>
          <p:nvPr/>
        </p:nvSpPr>
        <p:spPr bwMode="auto">
          <a:xfrm>
            <a:off x="1066800" y="4538008"/>
            <a:ext cx="2133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Weekly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Phase 3 </a:t>
            </a:r>
            <a:r>
              <a:rPr lang="en-US" sz="1400" dirty="0" smtClean="0"/>
              <a:t>Execution</a:t>
            </a:r>
          </a:p>
          <a:p>
            <a:pPr marL="117475" lvl="1" indent="-117475">
              <a:buFont typeface="Arial" charset="0"/>
              <a:buChar char="•"/>
              <a:defRPr/>
            </a:pPr>
            <a:r>
              <a:rPr lang="en-US" sz="1400" dirty="0" smtClean="0">
                <a:latin typeface="Arial" pitchFamily="34" charset="0"/>
              </a:rPr>
              <a:t>Phase 4 Handbooks</a:t>
            </a:r>
          </a:p>
          <a:p>
            <a:pPr marL="287338" lvl="1" indent="-169863">
              <a:buFont typeface="Arial" charset="0"/>
              <a:buChar char="•"/>
              <a:defRPr/>
            </a:pPr>
            <a:r>
              <a:rPr lang="en-US" sz="1100" i="1" dirty="0" smtClean="0">
                <a:latin typeface="Arial" pitchFamily="34" charset="0"/>
              </a:rPr>
              <a:t>Updates to prior handbooks</a:t>
            </a:r>
          </a:p>
          <a:p>
            <a:pPr marL="119063" lvl="1" indent="-119063">
              <a:buFont typeface="Arial" charset="0"/>
              <a:buChar char="•"/>
              <a:defRPr/>
            </a:pPr>
            <a:r>
              <a:rPr lang="en-US" sz="1400" dirty="0" smtClean="0">
                <a:latin typeface="Arial" pitchFamily="34" charset="0"/>
              </a:rPr>
              <a:t>LFC individual QSE tests</a:t>
            </a:r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698422" name="TextBox 112"/>
          <p:cNvSpPr txBox="1">
            <a:spLocks noChangeArrowheads="1"/>
          </p:cNvSpPr>
          <p:nvPr/>
        </p:nvSpPr>
        <p:spPr bwMode="auto">
          <a:xfrm>
            <a:off x="1079665" y="3429000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4 site visits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Scheduled Site Visits </a:t>
            </a:r>
            <a:r>
              <a:rPr lang="en-US" sz="1400" dirty="0" smtClean="0"/>
              <a:t>conclude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MRS #3 March 25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49" name="TextBox 112"/>
          <p:cNvSpPr txBox="1">
            <a:spLocks noChangeArrowheads="1"/>
          </p:cNvSpPr>
          <p:nvPr/>
        </p:nvSpPr>
        <p:spPr bwMode="auto">
          <a:xfrm>
            <a:off x="3048000" y="3429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4 metrics launch</a:t>
            </a:r>
            <a:endParaRPr lang="en-US" sz="1400" dirty="0"/>
          </a:p>
        </p:txBody>
      </p:sp>
      <p:sp>
        <p:nvSpPr>
          <p:cNvPr id="51" name="TextBox 115"/>
          <p:cNvSpPr txBox="1">
            <a:spLocks noChangeArrowheads="1"/>
          </p:cNvSpPr>
          <p:nvPr/>
        </p:nvSpPr>
        <p:spPr bwMode="auto">
          <a:xfrm>
            <a:off x="3048000" y="4538008"/>
            <a:ext cx="21336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4 Market Trials initiates</a:t>
            </a:r>
          </a:p>
          <a:p>
            <a:pPr marL="117475" lvl="1" indent="-117475">
              <a:buFont typeface="Arial" charset="0"/>
              <a:buChar char="•"/>
              <a:defRPr/>
            </a:pPr>
            <a:r>
              <a:rPr lang="en-US" sz="1400" dirty="0" smtClean="0"/>
              <a:t>Phase 5 Handbooks</a:t>
            </a:r>
          </a:p>
          <a:p>
            <a:pPr marL="287338" lvl="1" indent="-169863">
              <a:buFont typeface="Arial" charset="0"/>
              <a:buChar char="•"/>
              <a:defRPr/>
            </a:pPr>
            <a:r>
              <a:rPr lang="en-US" sz="1100" i="1" dirty="0" smtClean="0"/>
              <a:t>Updates to prior handbooks</a:t>
            </a:r>
          </a:p>
          <a:p>
            <a:pPr marL="287338" lvl="1" indent="-169863">
              <a:buFont typeface="Arial" charset="0"/>
              <a:buChar char="•"/>
              <a:defRPr/>
            </a:pPr>
            <a:r>
              <a:rPr lang="en-US" sz="1100" i="1" dirty="0" smtClean="0"/>
              <a:t>Credit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52" name="TextBox 121"/>
          <p:cNvSpPr txBox="1">
            <a:spLocks noChangeArrowheads="1"/>
          </p:cNvSpPr>
          <p:nvPr/>
        </p:nvSpPr>
        <p:spPr bwMode="auto">
          <a:xfrm>
            <a:off x="30480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4/6</a:t>
            </a:r>
            <a:endParaRPr lang="en-US" sz="1400" dirty="0"/>
          </a:p>
        </p:txBody>
      </p:sp>
      <p:sp>
        <p:nvSpPr>
          <p:cNvPr id="53" name="TextBox 135"/>
          <p:cNvSpPr txBox="1">
            <a:spLocks noChangeArrowheads="1"/>
          </p:cNvSpPr>
          <p:nvPr/>
        </p:nvSpPr>
        <p:spPr bwMode="auto">
          <a:xfrm>
            <a:off x="3048000" y="1676400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CRR – instructor-led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NMMS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Combined Cycle Workshop</a:t>
            </a:r>
            <a:endParaRPr lang="en-US" sz="1400" dirty="0"/>
          </a:p>
        </p:txBody>
      </p:sp>
      <p:sp>
        <p:nvSpPr>
          <p:cNvPr id="46" name="5-Point Star 45"/>
          <p:cNvSpPr/>
          <p:nvPr/>
        </p:nvSpPr>
        <p:spPr>
          <a:xfrm>
            <a:off x="3070195" y="3022952"/>
            <a:ext cx="15240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CD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121"/>
          <p:cNvSpPr txBox="1">
            <a:spLocks noChangeArrowheads="1"/>
          </p:cNvSpPr>
          <p:nvPr/>
        </p:nvSpPr>
        <p:spPr bwMode="auto">
          <a:xfrm>
            <a:off x="50292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5/4</a:t>
            </a:r>
            <a:endParaRPr lang="en-US" sz="1400" dirty="0"/>
          </a:p>
        </p:txBody>
      </p:sp>
      <p:sp>
        <p:nvSpPr>
          <p:cNvPr id="48" name="TextBox 135"/>
          <p:cNvSpPr txBox="1">
            <a:spLocks noChangeArrowheads="1"/>
          </p:cNvSpPr>
          <p:nvPr/>
        </p:nvSpPr>
        <p:spPr bwMode="auto">
          <a:xfrm>
            <a:off x="5029200" y="16764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CRR – instructor-led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NMMS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</p:txBody>
      </p:sp>
      <p:pic>
        <p:nvPicPr>
          <p:cNvPr id="50" name="Picture 5" descr="MilestoneInProgres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061" y="413136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Box 112"/>
          <p:cNvSpPr txBox="1">
            <a:spLocks noChangeArrowheads="1"/>
          </p:cNvSpPr>
          <p:nvPr/>
        </p:nvSpPr>
        <p:spPr bwMode="auto">
          <a:xfrm>
            <a:off x="5029200" y="3429000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Metrics monitoring</a:t>
            </a:r>
            <a:endParaRPr lang="en-US" sz="1400" dirty="0"/>
          </a:p>
        </p:txBody>
      </p:sp>
      <p:sp>
        <p:nvSpPr>
          <p:cNvPr id="55" name="TextBox 115"/>
          <p:cNvSpPr txBox="1">
            <a:spLocks noChangeArrowheads="1"/>
          </p:cNvSpPr>
          <p:nvPr/>
        </p:nvSpPr>
        <p:spPr bwMode="auto">
          <a:xfrm>
            <a:off x="5029200" y="45720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2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5 Market Trials initiates</a:t>
            </a:r>
            <a:endParaRPr lang="en-US" sz="1400" dirty="0"/>
          </a:p>
          <a:p>
            <a:pPr marL="117475" indent="-117475"/>
            <a:endParaRPr lang="en-US" sz="1400" dirty="0"/>
          </a:p>
        </p:txBody>
      </p:sp>
      <p:sp>
        <p:nvSpPr>
          <p:cNvPr id="44" name="TextBox 121"/>
          <p:cNvSpPr txBox="1">
            <a:spLocks noChangeArrowheads="1"/>
          </p:cNvSpPr>
          <p:nvPr/>
        </p:nvSpPr>
        <p:spPr bwMode="auto">
          <a:xfrm>
            <a:off x="70104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6/1</a:t>
            </a:r>
            <a:endParaRPr lang="en-US" sz="1400" dirty="0"/>
          </a:p>
        </p:txBody>
      </p:sp>
      <p:sp>
        <p:nvSpPr>
          <p:cNvPr id="45" name="TextBox 135"/>
          <p:cNvSpPr txBox="1">
            <a:spLocks noChangeArrowheads="1"/>
          </p:cNvSpPr>
          <p:nvPr/>
        </p:nvSpPr>
        <p:spPr bwMode="auto">
          <a:xfrm>
            <a:off x="7010400" y="16764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LSE 201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Ancillary Service Workshop</a:t>
            </a:r>
            <a:endParaRPr lang="en-US" sz="1400" dirty="0"/>
          </a:p>
        </p:txBody>
      </p:sp>
      <p:sp>
        <p:nvSpPr>
          <p:cNvPr id="58" name="5-Point Star 57"/>
          <p:cNvSpPr/>
          <p:nvPr/>
        </p:nvSpPr>
        <p:spPr>
          <a:xfrm>
            <a:off x="7044266" y="2607734"/>
            <a:ext cx="15240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CD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112"/>
          <p:cNvSpPr txBox="1">
            <a:spLocks noChangeArrowheads="1"/>
          </p:cNvSpPr>
          <p:nvPr/>
        </p:nvSpPr>
        <p:spPr bwMode="auto">
          <a:xfrm>
            <a:off x="7010400" y="3429000"/>
            <a:ext cx="1981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Repeat Retail Workshop (Dallas)</a:t>
            </a:r>
            <a:r>
              <a:rPr lang="en-US" sz="1400" dirty="0"/>
              <a:t> </a:t>
            </a:r>
            <a:r>
              <a:rPr lang="en-US" sz="1400" dirty="0" smtClean="0"/>
              <a:t>–</a:t>
            </a:r>
            <a:r>
              <a:rPr lang="en-US" sz="1400" i="1" dirty="0" smtClean="0"/>
              <a:t>tentative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5 Metrics launch</a:t>
            </a:r>
          </a:p>
        </p:txBody>
      </p:sp>
      <p:sp>
        <p:nvSpPr>
          <p:cNvPr id="60" name="TextBox 115"/>
          <p:cNvSpPr txBox="1">
            <a:spLocks noChangeArrowheads="1"/>
          </p:cNvSpPr>
          <p:nvPr/>
        </p:nvSpPr>
        <p:spPr bwMode="auto">
          <a:xfrm>
            <a:off x="7010400" y="45720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Full market trials functionality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Classes and Settlement Workshops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81000" y="897112"/>
          <a:ext cx="8630713" cy="2910727"/>
        </p:xfrm>
        <a:graphic>
          <a:graphicData uri="http://schemas.openxmlformats.org/drawingml/2006/table">
            <a:tbl>
              <a:tblPr/>
              <a:tblGrid>
                <a:gridCol w="3371089"/>
                <a:gridCol w="1526602"/>
                <a:gridCol w="3733022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Start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LSE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Credit Management Workshop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5-6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Center  - Austin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Generation 201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Calpine (Houston)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Credit Management Workshop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 26-27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Center  - Austin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Nodal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April 26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Tenaska Power Services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Congestion Revenue Rights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April 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Hilton Garden Inn (Dallas)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Credit Management Workshop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3-4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Center  - Austin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57150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2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Outreach Results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81000" y="8382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57950"/>
            <a:ext cx="27432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89929" y="471100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400" b="1" dirty="0" smtClean="0"/>
              <a:t>Most popular topics</a:t>
            </a:r>
          </a:p>
          <a:p>
            <a:pPr lvl="1" indent="-174625">
              <a:buFont typeface="Arial" pitchFamily="34" charset="0"/>
              <a:buChar char="•"/>
            </a:pPr>
            <a:r>
              <a:rPr lang="en-US" sz="1400" dirty="0" smtClean="0"/>
              <a:t>Day Ahead Market</a:t>
            </a:r>
          </a:p>
          <a:p>
            <a:pPr lvl="1" indent="-174625">
              <a:buFont typeface="Arial" pitchFamily="34" charset="0"/>
              <a:buChar char="•"/>
            </a:pPr>
            <a:r>
              <a:rPr lang="en-US" sz="1400" dirty="0" smtClean="0"/>
              <a:t>Real-Time Operations</a:t>
            </a:r>
          </a:p>
          <a:p>
            <a:pPr lvl="1" indent="-174625">
              <a:buFont typeface="Arial" pitchFamily="34" charset="0"/>
              <a:buChar char="•"/>
            </a:pPr>
            <a:r>
              <a:rPr lang="en-US" sz="1400" dirty="0" smtClean="0"/>
              <a:t>Congestion Revenue Rights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Market Participant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19800" y="6457950"/>
            <a:ext cx="27432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914398"/>
          <a:ext cx="8763001" cy="5162791"/>
        </p:xfrm>
        <a:graphic>
          <a:graphicData uri="http://schemas.openxmlformats.org/drawingml/2006/table">
            <a:tbl>
              <a:tblPr/>
              <a:tblGrid>
                <a:gridCol w="1143000"/>
                <a:gridCol w="1067487"/>
                <a:gridCol w="631568"/>
                <a:gridCol w="687431"/>
                <a:gridCol w="575705"/>
                <a:gridCol w="631568"/>
                <a:gridCol w="631568"/>
                <a:gridCol w="947351"/>
                <a:gridCol w="1125507"/>
                <a:gridCol w="1321816"/>
              </a:tblGrid>
              <a:tr h="3455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68530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MP3 Market Submissions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Successful submission of RT and DAM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80/83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 Qualified (includes QSEs with Load Resources).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Amber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94.0%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183/195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 qualified.  Below 95% threshold for overall GREEN.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02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MP6 Telemetry Compliance with Nodal Protocols 3.10.7.5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99.9%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State Estimator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completed.  3501/3502 SE points provided (99.6%).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99.9%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SCED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completed.  7621/7629 SCED points provided (99.1%).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5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Green/White only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0.3%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99.7%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TSP telemetry per ICCP Handbook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submitted.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No schedule for AMBER/RED scores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1/17 TSPs completed, all other TSPs are in review by ERCOT.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~94%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TSP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CB and LD points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provided.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MP11 Resource Registration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97.7%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Decision Making Authority form submitted, and GENMAP validated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151/157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Resources completed.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Market Participant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943600" y="6457950"/>
            <a:ext cx="28194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395" y="835547"/>
          <a:ext cx="8686806" cy="5184253"/>
        </p:xfrm>
        <a:graphic>
          <a:graphicData uri="http://schemas.openxmlformats.org/drawingml/2006/table">
            <a:tbl>
              <a:tblPr/>
              <a:tblGrid>
                <a:gridCol w="1342507"/>
                <a:gridCol w="789710"/>
                <a:gridCol w="552797"/>
                <a:gridCol w="789710"/>
                <a:gridCol w="673031"/>
                <a:gridCol w="590505"/>
                <a:gridCol w="552797"/>
                <a:gridCol w="868681"/>
                <a:gridCol w="1122627"/>
                <a:gridCol w="1404441"/>
              </a:tblGrid>
              <a:tr h="416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825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MP14-C TSP Model Validation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Network Model data validated by TSP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17/22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have submitted model validation e-mail to ERCOT.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MP15-A Real-time Market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Weekly average of daily SCED submissions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77/79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 above 95% weekly average for SCED submissions.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MP15-B CRR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91.4%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64/70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 qualified.  Greater than 5% overall RED.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99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MP20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Outage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Scheduler Connectivity Qualification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of OS transactions.  AMBER/RED scores light up 4/7/2010 after OS window closes.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67/77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17/25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qualified.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7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Green/White only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at least one of the last two auctions or allocations.  AMBER/RED scores light up 5/5/2010 after May bid window closes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49/70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CRRAHs with adequate participation in March or April Auctions or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ERCOT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715000" y="6457950"/>
            <a:ext cx="30480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399" y="914402"/>
          <a:ext cx="8839201" cy="5221459"/>
        </p:xfrm>
        <a:graphic>
          <a:graphicData uri="http://schemas.openxmlformats.org/drawingml/2006/table">
            <a:tbl>
              <a:tblPr/>
              <a:tblGrid>
                <a:gridCol w="1229691"/>
                <a:gridCol w="1026856"/>
                <a:gridCol w="608506"/>
                <a:gridCol w="1081019"/>
                <a:gridCol w="2367643"/>
                <a:gridCol w="2525486"/>
              </a:tblGrid>
              <a:tr h="404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Metric Name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Current Score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Applies to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Percentage (if applicable)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Primary Criteria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Notes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791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E1 ERCOT Staff Completes Training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Training plans must be adhered to for highly impacted departments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 out of 15 highly impacted departments are up to date with their training plans.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9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E9 Develop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Nodal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Red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 developed 1 month prior an exercised in the appropriate Market Trials Phase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156/158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 developed for Market Trials Phase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 (deadline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for completion was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3/1/2010).  111/127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procedures developed for Phase 5 (deadline 4/1/2010).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RED = More than 1 procedure not developed 1 month prior to applicable Market Trials Phase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 Next update 4/7/2010.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9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MO4 Verify SCED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FFFFFF"/>
                          </a:solidFill>
                          <a:latin typeface="+mn-lt"/>
                        </a:rPr>
                        <a:t>Red</a:t>
                      </a:r>
                    </a:p>
                    <a:p>
                      <a:pPr algn="ctr" fontAlgn="b"/>
                      <a:endParaRPr lang="en-US" sz="8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 of the successful SCED executions passed the post-execution price validations for the given reporting period.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3/10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For one interval,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SCED issued wrong LMPs due to prepossessing error. However, the Base Points issued were correct.  Base points and LMPs correct after defect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was fixed and internal rerun.  Next Update 4/7/2010.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24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MO5 Generate 6 Months of LMPs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Greater than  95% of the SCED executions produced and posted LMPs for the given reporting period.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3/8 to 3/22 – 3,966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out 4,035 SCED runs with LMP posted correctly.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Metrics Roadmap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934200" y="104775"/>
            <a:ext cx="661989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>
                <a:solidFill>
                  <a:schemeClr val="bg1"/>
                </a:solidFill>
              </a:rPr>
              <a:t>PURPLE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934200" y="333375"/>
            <a:ext cx="661989" cy="20002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/>
              <a:t>ORANGE</a:t>
            </a: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620000" y="95250"/>
            <a:ext cx="1676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and Design Confirmed</a:t>
            </a:r>
            <a:endParaRPr lang="en-US" sz="800" dirty="0"/>
          </a:p>
        </p:txBody>
      </p:sp>
      <p:sp>
        <p:nvSpPr>
          <p:cNvPr id="67" name="Rectangle 66"/>
          <p:cNvSpPr/>
          <p:nvPr/>
        </p:nvSpPr>
        <p:spPr>
          <a:xfrm>
            <a:off x="7620000" y="317956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subject to change, design in progress</a:t>
            </a:r>
            <a:endParaRPr lang="en-US" sz="800" dirty="0"/>
          </a:p>
        </p:txBody>
      </p:sp>
      <p:graphicFrame>
        <p:nvGraphicFramePr>
          <p:cNvPr id="57" name="Content Placeholder 4"/>
          <p:cNvGraphicFramePr>
            <a:graphicFrameLocks noChangeAspect="1"/>
          </p:cNvGraphicFramePr>
          <p:nvPr/>
        </p:nvGraphicFramePr>
        <p:xfrm>
          <a:off x="176213" y="592138"/>
          <a:ext cx="8815387" cy="5656262"/>
        </p:xfrm>
        <a:graphic>
          <a:graphicData uri="http://schemas.openxmlformats.org/presentationml/2006/ole">
            <p:oleObj spid="_x0000_s51202" name="Acrobat Document" r:id="rId3" imgW="11658600" imgH="7543800" progId="AcroExch.Document.7">
              <p:embed/>
            </p:oleObj>
          </a:graphicData>
        </a:graphic>
      </p:graphicFrame>
      <p:sp>
        <p:nvSpPr>
          <p:cNvPr id="58" name="Rectangle 57"/>
          <p:cNvSpPr/>
          <p:nvPr/>
        </p:nvSpPr>
        <p:spPr bwMode="auto">
          <a:xfrm>
            <a:off x="2057399" y="762000"/>
            <a:ext cx="538051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MP15A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3276600" y="3267075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MP16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085975" y="262890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MP20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457324" y="1119188"/>
            <a:ext cx="51883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1447800" y="76200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MP6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428749" y="5153025"/>
            <a:ext cx="557267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MP11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357438" y="516255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MP14C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446213" y="5391150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E9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446213" y="5629275"/>
            <a:ext cx="54765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E1</a:t>
            </a:r>
          </a:p>
        </p:txBody>
      </p:sp>
      <p:sp>
        <p:nvSpPr>
          <p:cNvPr id="74" name="Rectangle 87"/>
          <p:cNvSpPr>
            <a:spLocks noChangeArrowheads="1"/>
          </p:cNvSpPr>
          <p:nvPr/>
        </p:nvSpPr>
        <p:spPr bwMode="auto">
          <a:xfrm>
            <a:off x="3276599" y="1108075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N2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3276599" y="1876425"/>
            <a:ext cx="59569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CRR3</a:t>
            </a:r>
          </a:p>
        </p:txBody>
      </p:sp>
      <p:sp>
        <p:nvSpPr>
          <p:cNvPr id="77" name="Rectangle 91"/>
          <p:cNvSpPr>
            <a:spLocks noChangeArrowheads="1"/>
          </p:cNvSpPr>
          <p:nvPr/>
        </p:nvSpPr>
        <p:spPr bwMode="auto">
          <a:xfrm>
            <a:off x="3276600" y="762000"/>
            <a:ext cx="547659" cy="20002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EMO6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52637" y="1104900"/>
            <a:ext cx="557267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MO4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2686049" y="1095375"/>
            <a:ext cx="514031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MO5</a:t>
            </a:r>
          </a:p>
        </p:txBody>
      </p:sp>
      <p:sp>
        <p:nvSpPr>
          <p:cNvPr id="80" name="Rectangle 94"/>
          <p:cNvSpPr>
            <a:spLocks noChangeArrowheads="1"/>
          </p:cNvSpPr>
          <p:nvPr/>
        </p:nvSpPr>
        <p:spPr bwMode="auto">
          <a:xfrm>
            <a:off x="5781674" y="4524375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CO1</a:t>
            </a:r>
          </a:p>
        </p:txBody>
      </p:sp>
      <p:sp>
        <p:nvSpPr>
          <p:cNvPr id="81" name="Rectangle 95"/>
          <p:cNvSpPr>
            <a:spLocks noChangeArrowheads="1"/>
          </p:cNvSpPr>
          <p:nvPr/>
        </p:nvSpPr>
        <p:spPr bwMode="auto">
          <a:xfrm>
            <a:off x="5143499" y="428625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CO2</a:t>
            </a:r>
          </a:p>
        </p:txBody>
      </p:sp>
      <p:sp>
        <p:nvSpPr>
          <p:cNvPr id="82" name="Rectangle 96"/>
          <p:cNvSpPr>
            <a:spLocks noChangeArrowheads="1"/>
          </p:cNvSpPr>
          <p:nvPr/>
        </p:nvSpPr>
        <p:spPr bwMode="auto">
          <a:xfrm>
            <a:off x="5119687" y="38862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CO3</a:t>
            </a:r>
          </a:p>
        </p:txBody>
      </p:sp>
      <p:sp>
        <p:nvSpPr>
          <p:cNvPr id="83" name="Rectangle 97"/>
          <p:cNvSpPr>
            <a:spLocks noChangeArrowheads="1"/>
          </p:cNvSpPr>
          <p:nvPr/>
        </p:nvSpPr>
        <p:spPr bwMode="auto">
          <a:xfrm>
            <a:off x="5781674" y="4295775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CO4</a:t>
            </a:r>
          </a:p>
        </p:txBody>
      </p:sp>
      <p:sp>
        <p:nvSpPr>
          <p:cNvPr id="84" name="Rectangle 98"/>
          <p:cNvSpPr>
            <a:spLocks noChangeArrowheads="1"/>
          </p:cNvSpPr>
          <p:nvPr/>
        </p:nvSpPr>
        <p:spPr bwMode="auto">
          <a:xfrm>
            <a:off x="4491037" y="38862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CO5</a:t>
            </a:r>
          </a:p>
        </p:txBody>
      </p:sp>
      <p:sp>
        <p:nvSpPr>
          <p:cNvPr id="85" name="Rectangle 99"/>
          <p:cNvSpPr>
            <a:spLocks noChangeArrowheads="1"/>
          </p:cNvSpPr>
          <p:nvPr/>
        </p:nvSpPr>
        <p:spPr bwMode="auto">
          <a:xfrm>
            <a:off x="4491037" y="428625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CO6</a:t>
            </a:r>
          </a:p>
        </p:txBody>
      </p:sp>
      <p:sp>
        <p:nvSpPr>
          <p:cNvPr id="86" name="Rectangle 100"/>
          <p:cNvSpPr>
            <a:spLocks noChangeArrowheads="1"/>
          </p:cNvSpPr>
          <p:nvPr/>
        </p:nvSpPr>
        <p:spPr bwMode="auto">
          <a:xfrm>
            <a:off x="5148262" y="451485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CO7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3876674" y="3886200"/>
            <a:ext cx="595699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CO8</a:t>
            </a:r>
          </a:p>
        </p:txBody>
      </p:sp>
      <p:sp>
        <p:nvSpPr>
          <p:cNvPr id="88" name="Rectangle 102"/>
          <p:cNvSpPr>
            <a:spLocks noChangeArrowheads="1"/>
          </p:cNvSpPr>
          <p:nvPr/>
        </p:nvSpPr>
        <p:spPr bwMode="auto">
          <a:xfrm>
            <a:off x="5738812" y="38862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CO9</a:t>
            </a:r>
          </a:p>
        </p:txBody>
      </p:sp>
      <p:sp>
        <p:nvSpPr>
          <p:cNvPr id="89" name="Rectangle 103"/>
          <p:cNvSpPr>
            <a:spLocks noChangeArrowheads="1"/>
          </p:cNvSpPr>
          <p:nvPr/>
        </p:nvSpPr>
        <p:spPr bwMode="auto">
          <a:xfrm>
            <a:off x="5740399" y="3657600"/>
            <a:ext cx="59569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C10</a:t>
            </a:r>
          </a:p>
        </p:txBody>
      </p:sp>
      <p:sp>
        <p:nvSpPr>
          <p:cNvPr id="90" name="Rectangle 104"/>
          <p:cNvSpPr>
            <a:spLocks noChangeArrowheads="1"/>
          </p:cNvSpPr>
          <p:nvPr/>
        </p:nvSpPr>
        <p:spPr bwMode="auto">
          <a:xfrm>
            <a:off x="4523096" y="51403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E7</a:t>
            </a:r>
          </a:p>
        </p:txBody>
      </p:sp>
      <p:sp>
        <p:nvSpPr>
          <p:cNvPr id="91" name="Rectangle 105"/>
          <p:cNvSpPr>
            <a:spLocks noChangeArrowheads="1"/>
          </p:cNvSpPr>
          <p:nvPr/>
        </p:nvSpPr>
        <p:spPr bwMode="auto">
          <a:xfrm>
            <a:off x="4523096" y="5600700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E11</a:t>
            </a:r>
          </a:p>
        </p:txBody>
      </p:sp>
      <p:sp>
        <p:nvSpPr>
          <p:cNvPr id="92" name="Rectangle 106"/>
          <p:cNvSpPr>
            <a:spLocks noChangeArrowheads="1"/>
          </p:cNvSpPr>
          <p:nvPr/>
        </p:nvSpPr>
        <p:spPr bwMode="auto">
          <a:xfrm>
            <a:off x="5783240" y="49244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E12</a:t>
            </a:r>
          </a:p>
        </p:txBody>
      </p:sp>
      <p:sp>
        <p:nvSpPr>
          <p:cNvPr id="93" name="Rectangle 107"/>
          <p:cNvSpPr>
            <a:spLocks noChangeArrowheads="1"/>
          </p:cNvSpPr>
          <p:nvPr/>
        </p:nvSpPr>
        <p:spPr bwMode="auto">
          <a:xfrm>
            <a:off x="4572000" y="11049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EMO2</a:t>
            </a:r>
          </a:p>
        </p:txBody>
      </p:sp>
      <p:sp>
        <p:nvSpPr>
          <p:cNvPr id="94" name="Rectangle 108"/>
          <p:cNvSpPr>
            <a:spLocks noChangeArrowheads="1"/>
          </p:cNvSpPr>
          <p:nvPr/>
        </p:nvSpPr>
        <p:spPr bwMode="auto">
          <a:xfrm>
            <a:off x="4495800" y="26289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EMO3</a:t>
            </a:r>
          </a:p>
        </p:txBody>
      </p:sp>
      <p:sp>
        <p:nvSpPr>
          <p:cNvPr id="95" name="Rectangle 109"/>
          <p:cNvSpPr>
            <a:spLocks noChangeArrowheads="1"/>
          </p:cNvSpPr>
          <p:nvPr/>
        </p:nvSpPr>
        <p:spPr bwMode="auto">
          <a:xfrm>
            <a:off x="5195888" y="11049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EMO8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829425" y="4291013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C1-C10</a:t>
            </a:r>
          </a:p>
        </p:txBody>
      </p:sp>
      <p:sp>
        <p:nvSpPr>
          <p:cNvPr id="98" name="Rectangle 112"/>
          <p:cNvSpPr>
            <a:spLocks noChangeArrowheads="1"/>
          </p:cNvSpPr>
          <p:nvPr/>
        </p:nvSpPr>
        <p:spPr bwMode="auto">
          <a:xfrm>
            <a:off x="5818496" y="1107744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EMO13</a:t>
            </a:r>
          </a:p>
        </p:txBody>
      </p:sp>
      <p:sp>
        <p:nvSpPr>
          <p:cNvPr id="99" name="Rectangle 113"/>
          <p:cNvSpPr>
            <a:spLocks noChangeArrowheads="1"/>
          </p:cNvSpPr>
          <p:nvPr/>
        </p:nvSpPr>
        <p:spPr bwMode="auto">
          <a:xfrm>
            <a:off x="5743575" y="32766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 MO7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8429625" y="4943475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CRR4</a:t>
            </a:r>
          </a:p>
        </p:txBody>
      </p:sp>
      <p:sp>
        <p:nvSpPr>
          <p:cNvPr id="101" name="Rectangle 115"/>
          <p:cNvSpPr>
            <a:spLocks noChangeArrowheads="1"/>
          </p:cNvSpPr>
          <p:nvPr/>
        </p:nvSpPr>
        <p:spPr bwMode="auto">
          <a:xfrm>
            <a:off x="6829425" y="4062413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E5</a:t>
            </a:r>
          </a:p>
        </p:txBody>
      </p:sp>
      <p:sp>
        <p:nvSpPr>
          <p:cNvPr id="102" name="Rectangle 116"/>
          <p:cNvSpPr>
            <a:spLocks noChangeArrowheads="1"/>
          </p:cNvSpPr>
          <p:nvPr/>
        </p:nvSpPr>
        <p:spPr bwMode="auto">
          <a:xfrm>
            <a:off x="7772400" y="4759325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IMM1</a:t>
            </a:r>
          </a:p>
        </p:txBody>
      </p:sp>
      <p:sp>
        <p:nvSpPr>
          <p:cNvPr id="103" name="Rectangle 117"/>
          <p:cNvSpPr>
            <a:spLocks noChangeArrowheads="1"/>
          </p:cNvSpPr>
          <p:nvPr/>
        </p:nvSpPr>
        <p:spPr bwMode="auto">
          <a:xfrm>
            <a:off x="7772400" y="4302125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R0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6829425" y="4519613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6829425" y="4748213"/>
            <a:ext cx="5668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1447800" y="1876425"/>
            <a:ext cx="566875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MP15B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1457324" y="3257550"/>
            <a:ext cx="51883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08" name="Rectangle 122"/>
          <p:cNvSpPr>
            <a:spLocks noChangeArrowheads="1"/>
          </p:cNvSpPr>
          <p:nvPr/>
        </p:nvSpPr>
        <p:spPr bwMode="auto">
          <a:xfrm>
            <a:off x="3933825" y="762000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EMO9</a:t>
            </a:r>
            <a:endParaRPr lang="en-US" sz="800" dirty="0"/>
          </a:p>
        </p:txBody>
      </p:sp>
      <p:sp>
        <p:nvSpPr>
          <p:cNvPr id="109" name="Rectangle 123"/>
          <p:cNvSpPr>
            <a:spLocks noChangeArrowheads="1"/>
          </p:cNvSpPr>
          <p:nvPr/>
        </p:nvSpPr>
        <p:spPr bwMode="auto">
          <a:xfrm>
            <a:off x="4523096" y="49244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E3</a:t>
            </a:r>
          </a:p>
        </p:txBody>
      </p:sp>
      <p:sp>
        <p:nvSpPr>
          <p:cNvPr id="110" name="Rectangle 124"/>
          <p:cNvSpPr>
            <a:spLocks noChangeArrowheads="1"/>
          </p:cNvSpPr>
          <p:nvPr/>
        </p:nvSpPr>
        <p:spPr bwMode="auto">
          <a:xfrm>
            <a:off x="4524684" y="53689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E10</a:t>
            </a:r>
          </a:p>
        </p:txBody>
      </p:sp>
      <p:sp>
        <p:nvSpPr>
          <p:cNvPr id="111" name="Rectangle 125"/>
          <p:cNvSpPr>
            <a:spLocks noChangeArrowheads="1"/>
          </p:cNvSpPr>
          <p:nvPr/>
        </p:nvSpPr>
        <p:spPr bwMode="auto">
          <a:xfrm>
            <a:off x="7772400" y="452755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R1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5783239" y="5638800"/>
            <a:ext cx="538051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MP17</a:t>
            </a:r>
          </a:p>
        </p:txBody>
      </p:sp>
      <p:sp>
        <p:nvSpPr>
          <p:cNvPr id="113" name="Rectangle 109"/>
          <p:cNvSpPr>
            <a:spLocks noChangeArrowheads="1"/>
          </p:cNvSpPr>
          <p:nvPr/>
        </p:nvSpPr>
        <p:spPr bwMode="auto">
          <a:xfrm>
            <a:off x="5810250" y="7620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EMO7</a:t>
            </a:r>
            <a:endParaRPr lang="en-US" sz="800" dirty="0"/>
          </a:p>
        </p:txBody>
      </p:sp>
      <p:sp>
        <p:nvSpPr>
          <p:cNvPr id="114" name="Rectangle 122"/>
          <p:cNvSpPr>
            <a:spLocks noChangeArrowheads="1"/>
          </p:cNvSpPr>
          <p:nvPr/>
        </p:nvSpPr>
        <p:spPr bwMode="auto">
          <a:xfrm>
            <a:off x="3935623" y="533400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EMO1</a:t>
            </a:r>
            <a:endParaRPr lang="en-US" sz="800" dirty="0"/>
          </a:p>
        </p:txBody>
      </p:sp>
      <p:cxnSp>
        <p:nvCxnSpPr>
          <p:cNvPr id="62" name="Straight Connector 61"/>
          <p:cNvCxnSpPr/>
          <p:nvPr/>
        </p:nvCxnSpPr>
        <p:spPr bwMode="auto">
          <a:xfrm rot="16200000" flipH="1">
            <a:off x="666750" y="3257549"/>
            <a:ext cx="5191125" cy="28575"/>
          </a:xfrm>
          <a:prstGeom prst="line">
            <a:avLst/>
          </a:prstGeom>
          <a:solidFill>
            <a:srgbClr val="FF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122"/>
          <p:cNvSpPr>
            <a:spLocks noChangeArrowheads="1"/>
          </p:cNvSpPr>
          <p:nvPr/>
        </p:nvSpPr>
        <p:spPr bwMode="auto">
          <a:xfrm>
            <a:off x="3933825" y="1114425"/>
            <a:ext cx="547659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N1</a:t>
            </a:r>
          </a:p>
        </p:txBody>
      </p:sp>
      <p:sp>
        <p:nvSpPr>
          <p:cNvPr id="115" name="Rectangle 108"/>
          <p:cNvSpPr>
            <a:spLocks noChangeArrowheads="1"/>
          </p:cNvSpPr>
          <p:nvPr/>
        </p:nvSpPr>
        <p:spPr bwMode="auto">
          <a:xfrm>
            <a:off x="4495800" y="3200400"/>
            <a:ext cx="5668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MO3</a:t>
            </a:r>
            <a:endParaRPr lang="en-US" sz="800" dirty="0"/>
          </a:p>
        </p:txBody>
      </p:sp>
      <p:sp>
        <p:nvSpPr>
          <p:cNvPr id="117" name="Date Placeholder 1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118" name="Footer Placeholder 1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Technical Advisory Committee</a:t>
            </a:r>
          </a:p>
        </p:txBody>
      </p:sp>
      <p:sp>
        <p:nvSpPr>
          <p:cNvPr id="8195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479425" y="1095375"/>
            <a:ext cx="8229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Program Status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US" sz="2000" b="1" dirty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Market Readiness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Follow-Up </a:t>
            </a:r>
            <a:r>
              <a:rPr lang="en-US" sz="2000" b="1" dirty="0" smtClean="0"/>
              <a:t>Discussion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Up Arrow 12"/>
          <p:cNvSpPr/>
          <p:nvPr/>
        </p:nvSpPr>
        <p:spPr>
          <a:xfrm>
            <a:off x="5791200" y="2514600"/>
            <a:ext cx="533400" cy="533400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4800600" y="2514600"/>
            <a:ext cx="533400" cy="533400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Detail of Procedure Metric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975" y="1066800"/>
            <a:ext cx="83788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Up Arrow Callout 9"/>
          <p:cNvSpPr/>
          <p:nvPr/>
        </p:nvSpPr>
        <p:spPr>
          <a:xfrm>
            <a:off x="3200400" y="2514600"/>
            <a:ext cx="1219200" cy="990600"/>
          </a:xfrm>
          <a:prstGeom prst="upArrowCallo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Due 3/1</a:t>
            </a:r>
            <a:endParaRPr lang="en-US" dirty="0"/>
          </a:p>
        </p:txBody>
      </p:sp>
      <p:sp>
        <p:nvSpPr>
          <p:cNvPr id="11" name="Up Arrow Callout 10"/>
          <p:cNvSpPr/>
          <p:nvPr/>
        </p:nvSpPr>
        <p:spPr>
          <a:xfrm>
            <a:off x="3886200" y="2514600"/>
            <a:ext cx="1219200" cy="1828800"/>
          </a:xfrm>
          <a:prstGeom prst="upArrowCallout">
            <a:avLst>
              <a:gd name="adj1" fmla="val 22285"/>
              <a:gd name="adj2" fmla="val 25000"/>
              <a:gd name="adj3" fmla="val 25000"/>
              <a:gd name="adj4" fmla="val 3375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Due 4/1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Up Arrow Callout 11"/>
          <p:cNvSpPr/>
          <p:nvPr/>
        </p:nvSpPr>
        <p:spPr>
          <a:xfrm>
            <a:off x="4724400" y="2514600"/>
            <a:ext cx="1676400" cy="990600"/>
          </a:xfrm>
          <a:prstGeom prst="upArrowCallou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On Track</a:t>
            </a:r>
            <a:endParaRPr lang="en-US" dirty="0"/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457200" y="2590800"/>
            <a:ext cx="2819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RED = More than 1 procedure not developed 1 month prior to applicable Market Trials Phase.</a:t>
            </a:r>
          </a:p>
          <a:p>
            <a:pPr marL="228600" indent="-228600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Once complete, procedures are scheduled to be exercised in the applicable phase</a:t>
            </a:r>
          </a:p>
          <a:p>
            <a:pPr marL="228600" indent="-228600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Quality review ongoing</a:t>
            </a:r>
            <a:endParaRPr lang="en-US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Arial Black" pitchFamily="34" charset="0"/>
              </a:rPr>
              <a:t>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Arial Black" pitchFamily="34" charset="0"/>
              </a:rPr>
              <a:t>Appendix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Nodal Program Risks &amp; Issues: Definitions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562600"/>
          </a:xfrm>
        </p:spPr>
        <p:txBody>
          <a:bodyPr/>
          <a:lstStyle/>
          <a:p>
            <a:pPr marL="457200" indent="-457200">
              <a:buNone/>
            </a:pPr>
            <a:r>
              <a:rPr lang="en-US" sz="1800" dirty="0" smtClean="0"/>
              <a:t>Definitions for Category, Probability and Severity of Risks &amp; Issues: </a:t>
            </a:r>
          </a:p>
          <a:p>
            <a:pPr marL="457200" indent="-457200">
              <a:buNone/>
            </a:pPr>
            <a:endParaRPr lang="en-US" sz="1050" dirty="0" smtClean="0"/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Category</a:t>
            </a:r>
          </a:p>
          <a:p>
            <a:pPr marL="857250" lvl="1" indent="-457200"/>
            <a:r>
              <a:rPr lang="en-US" sz="1600" u="sng" dirty="0" smtClean="0"/>
              <a:t>Scope </a:t>
            </a:r>
            <a:r>
              <a:rPr lang="en-US" sz="1600" dirty="0" smtClean="0"/>
              <a:t>: Will require a scope change</a:t>
            </a:r>
            <a:endParaRPr lang="en-US" sz="1600" dirty="0" smtClean="0">
              <a:cs typeface="Times New Roman" pitchFamily="18" charset="0"/>
            </a:endParaRPr>
          </a:p>
          <a:p>
            <a:pPr marL="857250" lvl="1" indent="-457200"/>
            <a:r>
              <a:rPr lang="en-US" sz="1600" u="sng" dirty="0" smtClean="0"/>
              <a:t>Schedule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schedule change</a:t>
            </a:r>
          </a:p>
          <a:p>
            <a:pPr marL="857250" lvl="1" indent="-457200"/>
            <a:r>
              <a:rPr lang="en-US" sz="1600" u="sng" dirty="0" smtClean="0"/>
              <a:t>Budget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budget change</a:t>
            </a:r>
            <a:endParaRPr lang="en-US" sz="1600" dirty="0" smtClean="0">
              <a:latin typeface="Arial" pitchFamily="34" charset="0"/>
            </a:endParaRPr>
          </a:p>
          <a:p>
            <a:pPr marL="457200" indent="-457200"/>
            <a:endParaRPr lang="en-US" sz="1600" dirty="0" smtClean="0">
              <a:latin typeface="Arial" pitchFamily="34" charset="0"/>
            </a:endParaRPr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Probability</a:t>
            </a:r>
          </a:p>
          <a:p>
            <a:pPr marL="857250" lvl="1" indent="-457200"/>
            <a:r>
              <a:rPr lang="en-US" sz="1600" u="sng" dirty="0" smtClean="0"/>
              <a:t>High</a:t>
            </a:r>
            <a:r>
              <a:rPr lang="en-US" sz="1600" dirty="0" smtClean="0"/>
              <a:t> : Probability to occur is ≥ 90%; perceived impact would require a C</a:t>
            </a:r>
            <a:r>
              <a:rPr lang="en-US" sz="1600" dirty="0" smtClean="0">
                <a:cs typeface="Times New Roman" pitchFamily="18" charset="0"/>
              </a:rPr>
              <a:t>hange Request over the next 1-3 months</a:t>
            </a:r>
          </a:p>
          <a:p>
            <a:pPr marL="857250" lvl="1" indent="-457200"/>
            <a:r>
              <a:rPr lang="en-US" sz="1600" u="sng" dirty="0" smtClean="0"/>
              <a:t>Medium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Probability to occur is between 31 – 89%; perceived impact would require a Change Request over the next 4 -10 months</a:t>
            </a:r>
          </a:p>
          <a:p>
            <a:pPr marL="857250" lvl="1" indent="-457200"/>
            <a:r>
              <a:rPr lang="en-US" sz="1600" u="sng" dirty="0" smtClean="0"/>
              <a:t>Low</a:t>
            </a:r>
            <a:r>
              <a:rPr lang="en-US" sz="1600" dirty="0" smtClean="0"/>
              <a:t>: Probability to occur is ≤ 30 %; n</a:t>
            </a:r>
            <a:r>
              <a:rPr lang="en-US" sz="1600" dirty="0" smtClean="0">
                <a:cs typeface="Times New Roman" pitchFamily="18" charset="0"/>
              </a:rPr>
              <a:t>ot expected to require a Change Request</a:t>
            </a:r>
            <a:endParaRPr lang="en-US" sz="1600" dirty="0" smtClean="0"/>
          </a:p>
          <a:p>
            <a:pPr marL="457200" indent="-457200"/>
            <a:endParaRPr lang="en-US" sz="1600" dirty="0" smtClean="0">
              <a:cs typeface="Times New Roman" pitchFamily="18" charset="0"/>
            </a:endParaRPr>
          </a:p>
          <a:p>
            <a:pPr marL="457200" indent="-457200"/>
            <a:r>
              <a:rPr lang="en-US" sz="1600" dirty="0" smtClean="0">
                <a:cs typeface="Times New Roman" pitchFamily="18" charset="0"/>
              </a:rPr>
              <a:t>Severity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High</a:t>
            </a:r>
            <a:r>
              <a:rPr lang="en-US" sz="1600" dirty="0" smtClean="0">
                <a:cs typeface="Times New Roman" pitchFamily="18" charset="0"/>
              </a:rPr>
              <a:t>: Milestone impact, or budget impact  &gt;$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Medium</a:t>
            </a:r>
            <a:r>
              <a:rPr lang="en-US" sz="1600" dirty="0" smtClean="0">
                <a:cs typeface="Times New Roman" pitchFamily="18" charset="0"/>
              </a:rPr>
              <a:t>: Milestone impact - but expected to be mitigated, or budget impact between $0 - 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Low</a:t>
            </a:r>
            <a:r>
              <a:rPr lang="en-US" sz="1600" dirty="0" smtClean="0">
                <a:cs typeface="Times New Roman" pitchFamily="18" charset="0"/>
              </a:rPr>
              <a:t>:</a:t>
            </a:r>
            <a:r>
              <a:rPr lang="en-US" sz="1600" dirty="0" smtClean="0"/>
              <a:t> No milestone impact, or no budget impact</a:t>
            </a:r>
          </a:p>
          <a:p>
            <a:pPr marL="457200" indent="-45720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799"/>
            <a:ext cx="9144000" cy="558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4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624644" name="Date Placeholder 2"/>
          <p:cNvSpPr>
            <a:spLocks noGrp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0" y="152400"/>
            <a:ext cx="9144000" cy="5334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2000" kern="0" dirty="0">
                <a:latin typeface="+mj-lt"/>
                <a:ea typeface="+mj-ea"/>
                <a:cs typeface="+mj-cs"/>
              </a:rPr>
              <a:t>Nodal Systems </a:t>
            </a:r>
            <a:r>
              <a:rPr lang="en-US" sz="2000" kern="0" dirty="0" smtClean="0">
                <a:latin typeface="+mj-lt"/>
                <a:ea typeface="+mj-ea"/>
                <a:cs typeface="+mj-cs"/>
              </a:rPr>
              <a:t>Blueprint - Market Trials  - Phase 4 </a:t>
            </a:r>
            <a:r>
              <a:rPr lang="en-US" sz="2000" kern="0" dirty="0" smtClean="0">
                <a:latin typeface="+mj-lt"/>
              </a:rPr>
              <a:t>- April 1st </a:t>
            </a:r>
            <a:endParaRPr lang="en-US" sz="2000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9" descr="skyscraper.png"/>
          <p:cNvPicPr>
            <a:picLocks noChangeAspect="1"/>
          </p:cNvPicPr>
          <p:nvPr/>
        </p:nvPicPr>
        <p:blipFill>
          <a:blip r:embed="rId4" cstate="print"/>
          <a:srcRect r="28030" b="50455"/>
          <a:stretch>
            <a:fillRect/>
          </a:stretch>
        </p:blipFill>
        <p:spPr bwMode="auto">
          <a:xfrm>
            <a:off x="6858000" y="914401"/>
            <a:ext cx="2286000" cy="532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242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0 Items Impacting Go-Live Date</a:t>
            </a:r>
            <a:endParaRPr lang="en-US" b="1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143000"/>
            <a:ext cx="5791200" cy="505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242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3429000"/>
            <a:ext cx="4648200" cy="3733800"/>
          </a:xfrm>
        </p:spPr>
        <p:txBody>
          <a:bodyPr/>
          <a:lstStyle/>
          <a:p>
            <a:pPr eaLnBrk="1" hangingPunct="1"/>
            <a:endParaRPr lang="en-US" sz="500" dirty="0" smtClean="0"/>
          </a:p>
          <a:p>
            <a:pPr>
              <a:lnSpc>
                <a:spcPct val="90000"/>
              </a:lnSpc>
              <a:buNone/>
            </a:pPr>
            <a:endParaRPr lang="en-US" sz="1400" dirty="0" smtClean="0"/>
          </a:p>
          <a:p>
            <a:pPr algn="ctr">
              <a:lnSpc>
                <a:spcPct val="90000"/>
              </a:lnSpc>
              <a:buNone/>
            </a:pPr>
            <a:r>
              <a:rPr lang="en-US" sz="1200" u="sng" dirty="0" smtClean="0"/>
              <a:t>Achievements within M.T. 3.0: </a:t>
            </a:r>
            <a:endParaRPr lang="en-US" sz="1200" b="0" dirty="0" smtClean="0"/>
          </a:p>
          <a:p>
            <a:pPr>
              <a:lnSpc>
                <a:spcPct val="90000"/>
              </a:lnSpc>
            </a:pPr>
            <a:r>
              <a:rPr lang="en-US" sz="1200" b="0" dirty="0" smtClean="0"/>
              <a:t>Market Trials has been running for 8 weeks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200" dirty="0" smtClean="0"/>
              <a:t>Six month LMP analysis started on March 1</a:t>
            </a:r>
            <a:r>
              <a:rPr lang="en-US" sz="1200" baseline="30000" dirty="0" smtClean="0"/>
              <a:t>st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200" dirty="0" smtClean="0"/>
              <a:t>Two monthly CRR auctions have been run and invoiced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200" dirty="0" smtClean="0"/>
              <a:t>90% of network model has been validated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200" dirty="0" smtClean="0"/>
              <a:t>The $2,250 cap on prices has not been reached since 03/04/10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200" dirty="0" smtClean="0"/>
              <a:t>Market Question topics have shifted from qualifications and participation questions </a:t>
            </a:r>
            <a:r>
              <a:rPr lang="en-US" sz="1200" b="0" dirty="0" smtClean="0"/>
              <a:t>to stability and operational inquiries</a:t>
            </a:r>
          </a:p>
          <a:p>
            <a:r>
              <a:rPr lang="en-US" sz="1200" b="0" kern="1200" dirty="0" smtClean="0"/>
              <a:t>Individual unit control test status continue as prep for system wide LFC test in May 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 smtClean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4800601" cy="260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Chart 6"/>
          <p:cNvGraphicFramePr/>
          <p:nvPr/>
        </p:nvGraphicFramePr>
        <p:xfrm>
          <a:off x="4953000" y="1066800"/>
          <a:ext cx="39624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685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Market Trials 3.0 Summary</a:t>
            </a:r>
            <a:endParaRPr lang="en-US" sz="24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800600" y="3429000"/>
            <a:ext cx="4343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5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b="1" u="sng" kern="0" dirty="0" smtClean="0"/>
              <a:t>Issues from M.T. 3.0: 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LMP posting errors caused as a result of EIP configuration error to global application parameter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Invalid LMPs and </a:t>
            </a:r>
            <a:r>
              <a:rPr lang="en-US" sz="1200" dirty="0" err="1" smtClean="0">
                <a:latin typeface="+mn-lt"/>
              </a:rPr>
              <a:t>basepoints</a:t>
            </a:r>
            <a:r>
              <a:rPr lang="en-US" sz="1200" dirty="0" smtClean="0">
                <a:latin typeface="+mn-lt"/>
              </a:rPr>
              <a:t> prices were posted after a failure in SCED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Procedures for DAM Market trials developed 1 month prior the Market trials kickoff were not completed</a:t>
            </a:r>
          </a:p>
          <a:p>
            <a:pPr marL="342900" lvl="1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Flat LMP/Load on Mar 5</a:t>
            </a:r>
            <a:r>
              <a:rPr lang="en-US" sz="1200" baseline="30000" dirty="0" smtClean="0">
                <a:latin typeface="+mn-lt"/>
              </a:rPr>
              <a:t>th</a:t>
            </a:r>
            <a:r>
              <a:rPr lang="en-US" sz="1200" dirty="0" smtClean="0">
                <a:latin typeface="+mn-lt"/>
              </a:rPr>
              <a:t>, 6</a:t>
            </a:r>
            <a:r>
              <a:rPr lang="en-US" sz="1200" baseline="30000" dirty="0" smtClean="0">
                <a:latin typeface="+mn-lt"/>
              </a:rPr>
              <a:t>th</a:t>
            </a:r>
            <a:r>
              <a:rPr lang="en-US" sz="1200" dirty="0" smtClean="0">
                <a:latin typeface="+mn-lt"/>
              </a:rPr>
              <a:t> and 7th due to PI data recorder outage; SCED did operate continuously during this time period</a:t>
            </a:r>
          </a:p>
          <a:p>
            <a:pPr marL="27432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242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5029200" cy="4876800"/>
          </a:xfrm>
        </p:spPr>
        <p:txBody>
          <a:bodyPr/>
          <a:lstStyle/>
          <a:p>
            <a:pPr eaLnBrk="1" hangingPunct="1"/>
            <a:endParaRPr lang="en-US" sz="500" dirty="0" smtClean="0"/>
          </a:p>
          <a:p>
            <a:pPr marL="274320" eaLnBrk="1" hangingPunct="1"/>
            <a:r>
              <a:rPr lang="en-US" dirty="0" smtClean="0"/>
              <a:t>Market Trials 4.0: DAM/RUC</a:t>
            </a:r>
          </a:p>
          <a:p>
            <a:pPr marL="548640" lvl="1" eaLnBrk="1" hangingPunct="1"/>
            <a:r>
              <a:rPr lang="en-US" sz="1800" dirty="0" smtClean="0"/>
              <a:t>Ran Thursday April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, for Operating Day Friday April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</a:t>
            </a:r>
          </a:p>
          <a:p>
            <a:pPr marL="822960" lvl="2" eaLnBrk="1" hangingPunct="1"/>
            <a:r>
              <a:rPr lang="en-US" sz="1600" dirty="0" smtClean="0"/>
              <a:t>Ran from 7am – 10am</a:t>
            </a:r>
          </a:p>
          <a:p>
            <a:pPr marL="822960" lvl="2" eaLnBrk="1" hangingPunct="1"/>
            <a:r>
              <a:rPr lang="en-US" sz="1600" dirty="0" smtClean="0"/>
              <a:t>Submission stats…..</a:t>
            </a:r>
          </a:p>
          <a:p>
            <a:pPr marL="274320" eaLnBrk="1" hangingPunct="1"/>
            <a:r>
              <a:rPr lang="en-US" dirty="0" smtClean="0"/>
              <a:t>Market Trials 5.0: Full Functionality</a:t>
            </a:r>
          </a:p>
          <a:p>
            <a:pPr marL="548640" lvl="1" eaLnBrk="1" hangingPunct="1"/>
            <a:r>
              <a:rPr lang="en-US" sz="1800" dirty="0" smtClean="0"/>
              <a:t>Starting May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</a:t>
            </a:r>
          </a:p>
          <a:p>
            <a:pPr marL="822960" lvl="2" eaLnBrk="1" hangingPunct="1"/>
            <a:r>
              <a:rPr lang="en-US" sz="1600" dirty="0" smtClean="0"/>
              <a:t>Mitigation has brought the milestone back to schedule</a:t>
            </a:r>
          </a:p>
          <a:p>
            <a:pPr marL="1188720" lvl="3" eaLnBrk="1" hangingPunct="1"/>
            <a:r>
              <a:rPr lang="en-US" sz="1600" dirty="0" smtClean="0"/>
              <a:t>Full scope of deliverables under review</a:t>
            </a:r>
          </a:p>
          <a:p>
            <a:pPr marL="274320" eaLnBrk="1" hangingPunct="1"/>
            <a:r>
              <a:rPr lang="en-US" dirty="0" smtClean="0"/>
              <a:t>Market Readiness</a:t>
            </a:r>
          </a:p>
          <a:p>
            <a:pPr marL="548640" lvl="3" eaLnBrk="1" hangingPunct="1"/>
            <a:r>
              <a:rPr lang="en-US" dirty="0" smtClean="0"/>
              <a:t>Outreach sessions completed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8 April 2010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105400" y="1419285"/>
            <a:ext cx="3886200" cy="3693319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Key Takeaways for MPs: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Continued participation in the Real Time and CRR market trials needed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DRUC and settlements of RT/DAM market trials starts on April 19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Market Participants should continue  to take advantage of the market trials to test their systems and procedures for Nodal operations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Market trials balance of the year CRR auction next month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Market Quality Testing &amp; Operational Readiness </a:t>
            </a:r>
          </a:p>
          <a:p>
            <a:pPr algn="ctr"/>
            <a:r>
              <a:rPr lang="en-US" b="1" dirty="0" smtClean="0"/>
              <a:t>0 Items Impacting Go-Live Date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Integrated Nodal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 dirty="0">
              <a:latin typeface="Arial" charset="0"/>
            </a:endParaRP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8 April 2010</a:t>
            </a:r>
            <a:endParaRPr lang="en-US" dirty="0">
              <a:latin typeface="Arial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2820"/>
            <a:ext cx="9144000" cy="561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2010 Market Trials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2800" y="3397984"/>
            <a:ext cx="1524000" cy="16312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latin typeface="Palatino Linotype" pitchFamily="18" charset="0"/>
                <a:cs typeface="Times New Roman" pitchFamily="18" charset="0"/>
              </a:rPr>
              <a:t>Phase 4: DAM/RUC: 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Post CRR Model for May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OS scripted scenarios 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Begin DAM x2/wk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Reporting support for  DAM/RUC/SAS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May Auction for CRR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DAM / RT settlement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Begin RUC x2/wk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Begin periodic HRUC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>
                <a:latin typeface="Palatino Linotype" pitchFamily="18" charset="0"/>
                <a:cs typeface="Times New Roman" pitchFamily="18" charset="0"/>
              </a:rPr>
              <a:t>OS integration</a:t>
            </a:r>
            <a:endParaRPr lang="en-US" sz="900" dirty="0">
              <a:latin typeface="Palatino Linotyp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067800" cy="528638"/>
          </a:xfrm>
        </p:spPr>
        <p:txBody>
          <a:bodyPr/>
          <a:lstStyle/>
          <a:p>
            <a:pPr eaLnBrk="1" hangingPunct="1"/>
            <a:r>
              <a:rPr lang="en-US" dirty="0" smtClean="0"/>
              <a:t>Market Trials Phase 4 – DAM: Schedule/Key Dates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4864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1800" smtClean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914400"/>
          <a:ext cx="8839200" cy="5243849"/>
        </p:xfrm>
        <a:graphic>
          <a:graphicData uri="http://schemas.openxmlformats.org/drawingml/2006/table">
            <a:tbl>
              <a:tblPr/>
              <a:tblGrid>
                <a:gridCol w="1601180"/>
                <a:gridCol w="1308491"/>
                <a:gridCol w="1308491"/>
                <a:gridCol w="1559858"/>
                <a:gridCol w="1353255"/>
                <a:gridCol w="1707925"/>
              </a:tblGrid>
              <a:tr h="106989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Week 1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Week 2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Week 3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Week 4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Week 5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4/1/2010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4/6/2010 &amp; 4/8/2010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4/13/2010 &amp; 4/15/2010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4/20/2010 &amp; 4/22/2010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4/27/2010 &amp; </a:t>
                      </a:r>
                      <a:endParaRPr lang="en-US" sz="1300" b="1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FFFFFF"/>
                          </a:solidFill>
                          <a:latin typeface="+mn-lt"/>
                        </a:rPr>
                        <a:t>4/29/2010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DAM / RUC / SASM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13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Objective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Connectivity / Execution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AS co-optimization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Network constrained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solution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DAM + DRUC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DAM + DRUC + HRUC + SASM</a:t>
                      </a:r>
                    </a:p>
                  </a:txBody>
                  <a:tcPr marL="7133" marR="7133" marT="7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Network Constraints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Included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Included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Included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Self-Arranged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AS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Requested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50%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50%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Actual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Actual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Load Bid MW Requested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80/120% forecasted 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80/120% forecasted 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80/120% 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forecasted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80/120% forecasted 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80/120% </a:t>
                      </a:r>
                      <a:endParaRPr lang="en-US" sz="1300" b="0" i="0" u="none" strike="noStrike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forecasted 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load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Virtual Bids / Offers 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transactions totaling 50 MW/QSE/hr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transactions totaling 50 MW/QSE/hr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Up to 10 transactions totaling 100 MW/QSE/hr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10 transactions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/ 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Up to 10 transactions/QSE/hr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PTP Obligations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Up to 5 bids totaling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MW/QSE/hr (unless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the bid represents QSE's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load)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NOIE CRR Offers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Allocated CRRs only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DRUC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DRUC after each DAM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DRUC after each DAM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DRUC after each DAM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HRUC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Limited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SASM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Yes</a:t>
                      </a:r>
                    </a:p>
                  </a:txBody>
                  <a:tcPr marL="7133" marR="7133" marT="7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April 2010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638800" y="6457950"/>
            <a:ext cx="31242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Program Milestone Schedule Mitigation</a:t>
            </a:r>
          </a:p>
        </p:txBody>
      </p:sp>
      <p:sp>
        <p:nvSpPr>
          <p:cNvPr id="1126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86400" y="6457950"/>
            <a:ext cx="32766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 dirty="0" smtClean="0">
              <a:latin typeface="Arial" charset="0"/>
            </a:endParaRP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8 April 2010</a:t>
            </a:r>
            <a:endParaRPr lang="en-US" dirty="0" smtClean="0">
              <a:latin typeface="Arial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600" y="8382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2000" b="1" dirty="0"/>
              <a:t>     Phase </a:t>
            </a:r>
            <a:r>
              <a:rPr lang="en-US" sz="2000" b="1" dirty="0" smtClean="0"/>
              <a:t>5: </a:t>
            </a:r>
            <a:r>
              <a:rPr lang="en-US" sz="2000" b="1" i="1" u="sng" kern="0" dirty="0" smtClean="0"/>
              <a:t>Full Functionality</a:t>
            </a:r>
          </a:p>
          <a:p>
            <a:pPr marL="342900" lvl="0" indent="-342900"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600" b="1" i="1" kern="0" dirty="0" smtClean="0"/>
              <a:t>Integration Testing has been mitigated back on schedule: No Impact on Go-Live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dirty="0" smtClean="0"/>
              <a:t>Scope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End to end integration testing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Begin HRUC/SASM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Daylight Savings time change verification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Phase 5 performance verification</a:t>
            </a:r>
          </a:p>
          <a:p>
            <a:pPr marL="1200150" lvl="2" indent="-285750" eaLnBrk="0" hangingPunct="0">
              <a:spcBef>
                <a:spcPct val="20000"/>
              </a:spcBef>
              <a:defRPr/>
            </a:pPr>
            <a:endParaRPr lang="en-US" b="1" dirty="0" smtClean="0"/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dirty="0" smtClean="0"/>
              <a:t>Yellow Status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/>
              <a:t>Mitigation has brought the milestone back to schedule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/>
              <a:t>Full scope of milestone still under review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/>
              <a:t>Some functionality may come online after milestone</a:t>
            </a: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kern="0" dirty="0" smtClean="0"/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kern="0" dirty="0" smtClean="0"/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 smtClean="0"/>
          </a:p>
          <a:p>
            <a:pPr marL="685800" lvl="1" indent="-228600" eaLnBrk="0" hangingPunct="0">
              <a:spcBef>
                <a:spcPct val="20000"/>
              </a:spcBef>
              <a:defRPr/>
            </a:pPr>
            <a:endParaRPr lang="en-US" b="1" dirty="0" smtClean="0"/>
          </a:p>
          <a:p>
            <a:pPr marL="685800" lvl="1" indent="-228600" eaLnBrk="0" hangingPunct="0">
              <a:spcBef>
                <a:spcPct val="20000"/>
              </a:spcBef>
              <a:defRPr/>
            </a:pPr>
            <a:endParaRPr lang="en-US" dirty="0" smtClean="0">
              <a:latin typeface="+mn-lt"/>
            </a:endParaRPr>
          </a:p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>
              <a:latin typeface="+mn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4800" y="914400"/>
            <a:ext cx="228600" cy="228600"/>
          </a:xfrm>
          <a:prstGeom prst="round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xas Nodal Powerpoint template 7-5-06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Texas Nodal Powerpoint template 7-5-06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7260</TotalTime>
  <Words>2242</Words>
  <Application>Microsoft Office PowerPoint</Application>
  <PresentationFormat>On-screen Show (4:3)</PresentationFormat>
  <Paragraphs>665</Paragraphs>
  <Slides>24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Custom Design</vt:lpstr>
      <vt:lpstr>Acrobat Document</vt:lpstr>
      <vt:lpstr>Nodal Program Update</vt:lpstr>
      <vt:lpstr>Agenda</vt:lpstr>
      <vt:lpstr>242 Days to Go-Live</vt:lpstr>
      <vt:lpstr>242 Days to Go-Live</vt:lpstr>
      <vt:lpstr>242 Days to Go-Live</vt:lpstr>
      <vt:lpstr>Integrated Nodal Timeline – Go-Live December 1st, 2010</vt:lpstr>
      <vt:lpstr>2010 Market Trials Timeline – Go-Live December 1st, 2010</vt:lpstr>
      <vt:lpstr>Market Trials Phase 4 – DAM: Schedule/Key Dates</vt:lpstr>
      <vt:lpstr>Program Milestone Schedule Mitigation</vt:lpstr>
      <vt:lpstr>Nodal Defects Trends - High Priority  (Must Fix Before Go-Live)</vt:lpstr>
      <vt:lpstr>Nodal Program Risks &amp; Issues</vt:lpstr>
      <vt:lpstr>Market Readiness </vt:lpstr>
      <vt:lpstr>Participant Readiness Touch Points</vt:lpstr>
      <vt:lpstr>Next 60-days of Classes and Settlement Workshops</vt:lpstr>
      <vt:lpstr>Outreach Results</vt:lpstr>
      <vt:lpstr>Active Market Participant Metrics</vt:lpstr>
      <vt:lpstr>Active Market Participant Metrics</vt:lpstr>
      <vt:lpstr>Active ERCOT Metrics</vt:lpstr>
      <vt:lpstr>Metrics Roadmap</vt:lpstr>
      <vt:lpstr>Detail of Procedure Metric</vt:lpstr>
      <vt:lpstr>Slide 21</vt:lpstr>
      <vt:lpstr>Slide 22</vt:lpstr>
      <vt:lpstr>Nodal Program Risks &amp; Issues: Definitions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Jim Bohart</cp:lastModifiedBy>
  <cp:revision>348</cp:revision>
  <dcterms:created xsi:type="dcterms:W3CDTF">2005-04-21T14:28:35Z</dcterms:created>
  <dcterms:modified xsi:type="dcterms:W3CDTF">2010-04-02T18:30:59Z</dcterms:modified>
</cp:coreProperties>
</file>