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9" r:id="rId2"/>
    <p:sldId id="561" r:id="rId3"/>
    <p:sldId id="562" r:id="rId4"/>
    <p:sldId id="563" r:id="rId5"/>
    <p:sldId id="564" r:id="rId6"/>
    <p:sldId id="565" r:id="rId7"/>
    <p:sldId id="566" r:id="rId8"/>
  </p:sldIdLst>
  <p:sldSz cx="9144000" cy="6858000" type="screen4x3"/>
  <p:notesSz cx="70104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03300"/>
    <a:srgbClr val="008000"/>
    <a:srgbClr val="000099"/>
    <a:srgbClr val="0000FF"/>
    <a:srgbClr val="9933FF"/>
    <a:srgbClr val="FF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7" autoAdjust="0"/>
    <p:restoredTop sz="94613" autoAdjust="0"/>
  </p:normalViewPr>
  <p:slideViewPr>
    <p:cSldViewPr>
      <p:cViewPr>
        <p:scale>
          <a:sx n="75" d="100"/>
          <a:sy n="75" d="100"/>
        </p:scale>
        <p:origin x="-990" y="-70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00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400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400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31263"/>
            <a:ext cx="304006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0CE0F8A-BD7D-49CC-A2A9-54F496FA0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00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4006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6425"/>
            <a:ext cx="51371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400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40062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97" tIns="46249" rIns="92497" bIns="4624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AE2988B-1B47-4127-B0CA-DC798C9E2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F3B357-7E53-4177-AA60-3A6B4C38D81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9642B-61AD-4480-A872-0BAFF06BF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23E66-D6C5-4A09-B0AC-D62562350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6870A-018D-46F0-B75B-5986B383B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7DD8E-4E67-4BBA-BD16-2EF4BFBC7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405AB-8A77-468C-AA45-8946A0EFC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E0ACE-A421-4821-9B58-F1AC292C6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2A3EF-AF63-41D1-8635-0DB2DEB21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778E7-E3D4-4F60-93FC-343187EE9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5E050-4262-4390-82CE-725F56BCC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5C8C5-BB59-485D-B5D9-DEE63C890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BAB32-860E-4A70-9555-E34E8413F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1D42F08-B93D-4793-8FBC-7147D2AE9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Copy of Ercot 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152400"/>
            <a:ext cx="18288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228600" y="1143000"/>
            <a:ext cx="8686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204" tIns="39889" rIns="81204" bIns="39889" anchor="ctr"/>
          <a:lstStyle/>
          <a:p>
            <a:pPr algn="l" defTabSz="820738" eaLnBrk="0" hangingPunct="0">
              <a:spcBef>
                <a:spcPct val="50000"/>
              </a:spcBef>
              <a:defRPr/>
            </a:pPr>
            <a:endParaRPr lang="en-US" sz="22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76400"/>
            <a:ext cx="8077200" cy="4419600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>Retail Market Subcommittee</a:t>
            </a:r>
            <a:br>
              <a:rPr lang="en-US" sz="3600" dirty="0" smtClean="0"/>
            </a:br>
            <a:r>
              <a:rPr lang="en-US" sz="3600" smtClean="0"/>
              <a:t>March 10, </a:t>
            </a:r>
            <a:r>
              <a:rPr lang="en-US" sz="3600" dirty="0" smtClean="0"/>
              <a:t>2010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rgbClr val="0000FF"/>
                </a:solidFill>
              </a:rPr>
              <a:t>Performance Measures</a:t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4th</a:t>
            </a:r>
            <a:r>
              <a:rPr lang="en-US" sz="3600" baseline="30000" dirty="0" smtClean="0">
                <a:solidFill>
                  <a:srgbClr val="0000FF"/>
                </a:solidFill>
              </a:rPr>
              <a:t> </a:t>
            </a:r>
            <a:r>
              <a:rPr lang="en-US" sz="3600" dirty="0" smtClean="0">
                <a:solidFill>
                  <a:srgbClr val="0000FF"/>
                </a:solidFill>
              </a:rPr>
              <a:t>Quarter 2010</a:t>
            </a:r>
            <a:br>
              <a:rPr lang="en-US" sz="36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Transaction Comparison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A28470-21F2-444E-87DC-35029BEF930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Rectangle 5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Switches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228600" y="1295396"/>
          <a:ext cx="8686800" cy="4876800"/>
        </p:xfrm>
        <a:graphic>
          <a:graphicData uri="http://schemas.openxmlformats.org/drawingml/2006/table">
            <a:tbl>
              <a:tblPr/>
              <a:tblGrid>
                <a:gridCol w="2737070"/>
                <a:gridCol w="1708243"/>
                <a:gridCol w="1266622"/>
                <a:gridCol w="1708243"/>
                <a:gridCol w="1266622"/>
              </a:tblGrid>
              <a:tr h="290718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PUC #36141 Performance Measures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718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Retail Market Subcommittee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Q4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Q3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Transaction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814_01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175,758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258,159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814_02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12,746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15,611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814_03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162,928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242,395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814_04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163,633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241,487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814_05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163,055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241,135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814_06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132,703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129,678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814_07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121,146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199,780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162,079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243,275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162,040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242,890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867_04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162,766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279,976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F2B3FF-3EEE-423B-8CFF-EF6E2402A64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099" name="Rectangle 5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 Move-In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228600" y="1295396"/>
          <a:ext cx="8686800" cy="4800600"/>
        </p:xfrm>
        <a:graphic>
          <a:graphicData uri="http://schemas.openxmlformats.org/drawingml/2006/table">
            <a:tbl>
              <a:tblPr/>
              <a:tblGrid>
                <a:gridCol w="2737070"/>
                <a:gridCol w="1708243"/>
                <a:gridCol w="1266622"/>
                <a:gridCol w="1708243"/>
                <a:gridCol w="1266622"/>
              </a:tblGrid>
              <a:tr h="286176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PUC #36141 Performance Measures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6176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Retail Market Subcommittee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Q4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Q3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Transaction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814_16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450,420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 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583,682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 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814_17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9,550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17,493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814_03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441,316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566,014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814_04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436,557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555,823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814_05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434,824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554,419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814_06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156,183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190,003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814_07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194,560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264,876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375,822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483,716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375,616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482,813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867_04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421,827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516,562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EAE966-87BA-4D99-A679-F3E129DB77F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Priority Move-In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228600" y="1295396"/>
          <a:ext cx="8686800" cy="4876800"/>
        </p:xfrm>
        <a:graphic>
          <a:graphicData uri="http://schemas.openxmlformats.org/drawingml/2006/table">
            <a:tbl>
              <a:tblPr/>
              <a:tblGrid>
                <a:gridCol w="2737070"/>
                <a:gridCol w="1708243"/>
                <a:gridCol w="1266622"/>
                <a:gridCol w="1708243"/>
                <a:gridCol w="1266622"/>
              </a:tblGrid>
              <a:tr h="290718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PUC #36141 Performance Measures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718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Retail Market Subcommittee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Q4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Q3 2009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Transaction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814_16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132,136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127,865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814_17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4,123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4,522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814_03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127,910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123,259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814_04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127,287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121,811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814_05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126,848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121,518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814_06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58,837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52,991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814_07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50,479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49,162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118,478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116,477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867_02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118,421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116,280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867_04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118,304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112,352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EE4210-54A5-4F96-B502-3F0760727F7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Move-Out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228600" y="1295400"/>
          <a:ext cx="8686800" cy="4648204"/>
        </p:xfrm>
        <a:graphic>
          <a:graphicData uri="http://schemas.openxmlformats.org/drawingml/2006/table">
            <a:tbl>
              <a:tblPr/>
              <a:tblGrid>
                <a:gridCol w="2737070"/>
                <a:gridCol w="1708243"/>
                <a:gridCol w="1266622"/>
                <a:gridCol w="1708243"/>
                <a:gridCol w="1266622"/>
              </a:tblGrid>
              <a:tr h="392254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PUC #36141 Performance Measures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2254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Retail Market Subcommittee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Q4 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Q3 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Transaction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814_24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364,652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428,200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814_24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253,608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293,972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814_25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254,759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291,443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814_25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364,370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423,310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867_03 Received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342,150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390,083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3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962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1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867_03 Sent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1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341,203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3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386,039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3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93" marR="6393" marT="63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78CD9A-CA7F-4AF0-A1A6-8F7059A1EF2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ESI ID Create/Maintain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1295395"/>
          <a:ext cx="8686800" cy="4648204"/>
        </p:xfrm>
        <a:graphic>
          <a:graphicData uri="http://schemas.openxmlformats.org/drawingml/2006/table">
            <a:tbl>
              <a:tblPr/>
              <a:tblGrid>
                <a:gridCol w="2658359"/>
                <a:gridCol w="1908928"/>
                <a:gridCol w="1230198"/>
                <a:gridCol w="1659117"/>
                <a:gridCol w="1230198"/>
              </a:tblGrid>
              <a:tr h="495149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PUC #36141 Performance Measures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149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Retail Market Subcommittee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1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latin typeface="Arial"/>
                        </a:rPr>
                        <a:t>Q4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smtClean="0">
                          <a:solidFill>
                            <a:srgbClr val="FFFFFF"/>
                          </a:solidFill>
                          <a:latin typeface="Arial"/>
                        </a:rPr>
                        <a:t>Q3 </a:t>
                      </a:r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2009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Transaction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Qty 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%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814_20 Create 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31,988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20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44,052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20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814_21 Create 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31,843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43,973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814_20 Maintain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1,189,611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20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741,020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-</a:t>
                      </a: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20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5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814_21 Maintain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600" b="0" i="0" u="none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1,184,668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20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743,846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1E0ACE-A421-4821-9B58-F1AC292C61B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76600" y="3124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9999"/>
            </a:gs>
            <a:gs pos="100000">
              <a:srgbClr val="009999">
                <a:gamma/>
                <a:tint val="49412"/>
                <a:invGamma/>
              </a:srgbClr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FF9933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009999"/>
            </a:gs>
            <a:gs pos="100000">
              <a:srgbClr val="009999">
                <a:gamma/>
                <a:tint val="49412"/>
                <a:invGamma/>
              </a:srgbClr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FF9933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10055</TotalTime>
  <Words>400</Words>
  <Application>Microsoft Office PowerPoint</Application>
  <PresentationFormat>On-screen Show (4:3)</PresentationFormat>
  <Paragraphs>264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Retail Market Subcommittee March 10, 2010  Performance Measures 4th Quarter 2010 Transaction Comparison</vt:lpstr>
      <vt:lpstr>Switches</vt:lpstr>
      <vt:lpstr>Standard Move-In</vt:lpstr>
      <vt:lpstr>Priority Move-In</vt:lpstr>
      <vt:lpstr>Move-Out</vt:lpstr>
      <vt:lpstr>ESI ID Create/Maintain</vt:lpstr>
      <vt:lpstr>Slide 7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MMcCarty</cp:lastModifiedBy>
  <cp:revision>497</cp:revision>
  <cp:lastPrinted>2002-09-24T18:27:58Z</cp:lastPrinted>
  <dcterms:created xsi:type="dcterms:W3CDTF">2002-07-29T21:45:07Z</dcterms:created>
  <dcterms:modified xsi:type="dcterms:W3CDTF">2010-02-25T15:23:35Z</dcterms:modified>
</cp:coreProperties>
</file>