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19" r:id="rId2"/>
    <p:sldId id="561" r:id="rId3"/>
    <p:sldId id="562" r:id="rId4"/>
    <p:sldId id="563" r:id="rId5"/>
    <p:sldId id="564" r:id="rId6"/>
    <p:sldId id="565" r:id="rId7"/>
    <p:sldId id="566" r:id="rId8"/>
  </p:sldIdLst>
  <p:sldSz cx="9144000" cy="6858000" type="screen4x3"/>
  <p:notesSz cx="7010400" cy="92964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800" kern="1200">
        <a:solidFill>
          <a:schemeClr val="tx2"/>
        </a:solidFill>
        <a:latin typeface="Times New Roman" pitchFamily="18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sz="2800" kern="1200">
        <a:solidFill>
          <a:schemeClr val="tx2"/>
        </a:solidFill>
        <a:latin typeface="Times New Roman" pitchFamily="18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sz="2800" kern="1200">
        <a:solidFill>
          <a:schemeClr val="tx2"/>
        </a:solidFill>
        <a:latin typeface="Times New Roman" pitchFamily="18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sz="2800" kern="1200">
        <a:solidFill>
          <a:schemeClr val="tx2"/>
        </a:solidFill>
        <a:latin typeface="Times New Roman" pitchFamily="18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sz="2800" kern="1200">
        <a:solidFill>
          <a:schemeClr val="tx2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2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2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2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2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AEAEA"/>
    <a:srgbClr val="003300"/>
    <a:srgbClr val="008000"/>
    <a:srgbClr val="000099"/>
    <a:srgbClr val="0000FF"/>
    <a:srgbClr val="9933FF"/>
    <a:srgbClr val="FF0000"/>
    <a:srgbClr val="FFFF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347" autoAdjust="0"/>
    <p:restoredTop sz="94613" autoAdjust="0"/>
  </p:normalViewPr>
  <p:slideViewPr>
    <p:cSldViewPr>
      <p:cViewPr>
        <p:scale>
          <a:sx n="75" d="100"/>
          <a:sy n="75" d="100"/>
        </p:scale>
        <p:origin x="-990" y="-702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4006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97" tIns="46249" rIns="92497" bIns="46249" numCol="1" anchor="t" anchorCtr="0" compatLnSpc="1">
            <a:prstTxWarp prst="textNoShape">
              <a:avLst/>
            </a:prstTxWarp>
          </a:bodyPr>
          <a:lstStyle>
            <a:lvl1pPr algn="l" defTabSz="925513">
              <a:defRPr sz="12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0338" y="0"/>
            <a:ext cx="304006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97" tIns="46249" rIns="92497" bIns="46249" numCol="1" anchor="t" anchorCtr="0" compatLnSpc="1">
            <a:prstTxWarp prst="textNoShape">
              <a:avLst/>
            </a:prstTxWarp>
          </a:bodyPr>
          <a:lstStyle>
            <a:lvl1pPr algn="r" defTabSz="925513">
              <a:defRPr sz="12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3040063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97" tIns="46249" rIns="92497" bIns="46249" numCol="1" anchor="b" anchorCtr="0" compatLnSpc="1">
            <a:prstTxWarp prst="textNoShape">
              <a:avLst/>
            </a:prstTxWarp>
          </a:bodyPr>
          <a:lstStyle>
            <a:lvl1pPr algn="l" defTabSz="925513">
              <a:defRPr sz="12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0338" y="8831263"/>
            <a:ext cx="3040062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97" tIns="46249" rIns="92497" bIns="46249" numCol="1" anchor="b" anchorCtr="0" compatLnSpc="1">
            <a:prstTxWarp prst="textNoShape">
              <a:avLst/>
            </a:prstTxWarp>
          </a:bodyPr>
          <a:lstStyle>
            <a:lvl1pPr algn="r" defTabSz="925513">
              <a:defRPr sz="12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60CE0F8A-BD7D-49CC-A2A9-54F496FA034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4006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97" tIns="46249" rIns="92497" bIns="46249" numCol="1" anchor="t" anchorCtr="0" compatLnSpc="1">
            <a:prstTxWarp prst="textNoShape">
              <a:avLst/>
            </a:prstTxWarp>
          </a:bodyPr>
          <a:lstStyle>
            <a:lvl1pPr algn="l" defTabSz="925513">
              <a:defRPr sz="12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338" y="0"/>
            <a:ext cx="304006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97" tIns="46249" rIns="92497" bIns="46249" numCol="1" anchor="t" anchorCtr="0" compatLnSpc="1">
            <a:prstTxWarp prst="textNoShape">
              <a:avLst/>
            </a:prstTxWarp>
          </a:bodyPr>
          <a:lstStyle>
            <a:lvl1pPr algn="r" defTabSz="925513">
              <a:defRPr sz="12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2688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6625" y="4416425"/>
            <a:ext cx="513715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97" tIns="46249" rIns="92497" bIns="4624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3040063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97" tIns="46249" rIns="92497" bIns="46249" numCol="1" anchor="b" anchorCtr="0" compatLnSpc="1">
            <a:prstTxWarp prst="textNoShape">
              <a:avLst/>
            </a:prstTxWarp>
          </a:bodyPr>
          <a:lstStyle>
            <a:lvl1pPr algn="l" defTabSz="925513">
              <a:defRPr sz="12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338" y="8831263"/>
            <a:ext cx="3040062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97" tIns="46249" rIns="92497" bIns="46249" numCol="1" anchor="b" anchorCtr="0" compatLnSpc="1">
            <a:prstTxWarp prst="textNoShape">
              <a:avLst/>
            </a:prstTxWarp>
          </a:bodyPr>
          <a:lstStyle>
            <a:lvl1pPr algn="r" defTabSz="925513">
              <a:defRPr sz="12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3AE2988B-1B47-4127-B0CA-DC798C9E2C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9219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BF3B357-7E53-4177-AA60-3A6B4C38D817}" type="slidenum">
              <a:rPr lang="en-US" smtClean="0"/>
              <a:pPr/>
              <a:t>2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B9642B-61AD-4480-A872-0BAFF06BF62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923E66-D6C5-4A09-B0AC-D62562350C4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304800"/>
            <a:ext cx="19431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304800"/>
            <a:ext cx="56769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E6870A-018D-46F0-B75B-5986B383BD5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917DD8E-4E67-4BBA-BD16-2EF4BFBC7AE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0405AB-8A77-468C-AA45-8946A0EFC40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1E0ACE-A421-4821-9B58-F1AC292C61B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C2A3EF-AF63-41D1-8635-0DB2DEB213E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5778E7-E3D4-4F60-93FC-343187EE96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85E050-4262-4390-82CE-725F56BCC9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75C8C5-BB59-485D-B5D9-DEE63C890D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0BAB32-860E-4A70-9555-E34E8413F15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304800"/>
            <a:ext cx="7772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91D42F08-B93D-4793-8FBC-7147D2AE9D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31" name="Picture 7" descr="Copy of Ercot Logo"/>
          <p:cNvPicPr>
            <a:picLocks noChangeAspect="1" noChangeArrowheads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152400" y="152400"/>
            <a:ext cx="1828800" cy="982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228600" y="1143000"/>
            <a:ext cx="8686800" cy="76200"/>
          </a:xfrm>
          <a:prstGeom prst="rect">
            <a:avLst/>
          </a:prstGeom>
          <a:gradFill rotWithShape="0">
            <a:gsLst>
              <a:gs pos="0">
                <a:srgbClr val="00475E"/>
              </a:gs>
              <a:gs pos="100000">
                <a:srgbClr val="0099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lIns="81204" tIns="39889" rIns="81204" bIns="39889" anchor="ctr"/>
          <a:lstStyle/>
          <a:p>
            <a:pPr algn="l" defTabSz="820738" eaLnBrk="0" hangingPunct="0">
              <a:spcBef>
                <a:spcPct val="50000"/>
              </a:spcBef>
              <a:defRPr/>
            </a:pPr>
            <a:endParaRPr lang="en-US" sz="2200">
              <a:solidFill>
                <a:schemeClr val="tx1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3400" y="1676400"/>
            <a:ext cx="8077200" cy="4419600"/>
          </a:xfrm>
        </p:spPr>
        <p:txBody>
          <a:bodyPr/>
          <a:lstStyle/>
          <a:p>
            <a:pPr algn="ctr" eaLnBrk="1" hangingPunct="1"/>
            <a:r>
              <a:rPr lang="en-US" sz="3600" dirty="0" smtClean="0"/>
              <a:t>Retail Market Subcommittee</a:t>
            </a:r>
            <a:br>
              <a:rPr lang="en-US" sz="3600" dirty="0" smtClean="0"/>
            </a:br>
            <a:r>
              <a:rPr lang="en-US" sz="3600" smtClean="0"/>
              <a:t>March 10, </a:t>
            </a:r>
            <a:r>
              <a:rPr lang="en-US" sz="3600" dirty="0" smtClean="0"/>
              <a:t>2010</a:t>
            </a:r>
            <a:br>
              <a:rPr lang="en-US" sz="3600" dirty="0" smtClean="0"/>
            </a:br>
            <a:r>
              <a:rPr lang="en-US" sz="3600" dirty="0" smtClean="0"/>
              <a:t/>
            </a:r>
            <a:br>
              <a:rPr lang="en-US" sz="3600" dirty="0" smtClean="0"/>
            </a:br>
            <a:r>
              <a:rPr lang="en-US" sz="3600" dirty="0" smtClean="0">
                <a:solidFill>
                  <a:srgbClr val="0000FF"/>
                </a:solidFill>
              </a:rPr>
              <a:t>Performance Measures</a:t>
            </a:r>
            <a:br>
              <a:rPr lang="en-US" sz="3600" dirty="0" smtClean="0">
                <a:solidFill>
                  <a:srgbClr val="0000FF"/>
                </a:solidFill>
              </a:rPr>
            </a:br>
            <a:r>
              <a:rPr lang="en-US" sz="3600" dirty="0" smtClean="0">
                <a:solidFill>
                  <a:srgbClr val="0000FF"/>
                </a:solidFill>
              </a:rPr>
              <a:t>4th</a:t>
            </a:r>
            <a:r>
              <a:rPr lang="en-US" sz="3600" baseline="30000" dirty="0" smtClean="0">
                <a:solidFill>
                  <a:srgbClr val="0000FF"/>
                </a:solidFill>
              </a:rPr>
              <a:t> </a:t>
            </a:r>
            <a:r>
              <a:rPr lang="en-US" sz="3600" dirty="0" smtClean="0">
                <a:solidFill>
                  <a:srgbClr val="0000FF"/>
                </a:solidFill>
              </a:rPr>
              <a:t>Quarter 2010</a:t>
            </a:r>
            <a:br>
              <a:rPr lang="en-US" sz="3600" dirty="0" smtClean="0">
                <a:solidFill>
                  <a:srgbClr val="0000FF"/>
                </a:solidFill>
              </a:rPr>
            </a:br>
            <a:r>
              <a:rPr lang="en-US" sz="3600" dirty="0" smtClean="0">
                <a:solidFill>
                  <a:srgbClr val="0000FF"/>
                </a:solidFill>
              </a:rPr>
              <a:t>Transaction Comparison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6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DCA28470-21F2-444E-87DC-35029BEF9306}" type="slidenum">
              <a:rPr lang="en-US" smtClean="0"/>
              <a:pPr/>
              <a:t>2</a:t>
            </a:fld>
            <a:endParaRPr lang="en-US" smtClean="0"/>
          </a:p>
        </p:txBody>
      </p:sp>
      <p:sp>
        <p:nvSpPr>
          <p:cNvPr id="3075" name="Rectangle 52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Switches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half" idx="2"/>
          </p:nvPr>
        </p:nvGraphicFramePr>
        <p:xfrm>
          <a:off x="228600" y="1295396"/>
          <a:ext cx="8686800" cy="4876800"/>
        </p:xfrm>
        <a:graphic>
          <a:graphicData uri="http://schemas.openxmlformats.org/drawingml/2006/table">
            <a:tbl>
              <a:tblPr/>
              <a:tblGrid>
                <a:gridCol w="2737070"/>
                <a:gridCol w="1708243"/>
                <a:gridCol w="1266622"/>
                <a:gridCol w="1708243"/>
                <a:gridCol w="1266622"/>
              </a:tblGrid>
              <a:tr h="290718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2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PUC #36141 Performance Measures</a:t>
                      </a: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2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90718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Retail Market Subcommittee</a:t>
                      </a:r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Q4 2009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Q3 2009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Transaction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814_01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175,758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13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3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258,159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13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3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814_02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12,746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15,611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814_03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162,928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242,395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814_04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163,633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241,487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814_05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163,055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241,135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814_06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132,703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129,678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814_07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121,146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199,780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867_02 Received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162,079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243,275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867_02 Sent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162,040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242,890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867_04 Sent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162,766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279,976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 dirty="0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Slide Number Placeholder 6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19F2B3FF-3EEE-423B-8CFF-EF6E2402A64C}" type="slidenum">
              <a:rPr lang="en-US" smtClean="0"/>
              <a:pPr/>
              <a:t>3</a:t>
            </a:fld>
            <a:endParaRPr lang="en-US" smtClean="0"/>
          </a:p>
        </p:txBody>
      </p:sp>
      <p:sp>
        <p:nvSpPr>
          <p:cNvPr id="4099" name="Rectangle 52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Standard Move-In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sz="half" idx="2"/>
          </p:nvPr>
        </p:nvGraphicFramePr>
        <p:xfrm>
          <a:off x="228600" y="1295396"/>
          <a:ext cx="8686800" cy="4800600"/>
        </p:xfrm>
        <a:graphic>
          <a:graphicData uri="http://schemas.openxmlformats.org/drawingml/2006/table">
            <a:tbl>
              <a:tblPr/>
              <a:tblGrid>
                <a:gridCol w="2737070"/>
                <a:gridCol w="1708243"/>
                <a:gridCol w="1266622"/>
                <a:gridCol w="1708243"/>
                <a:gridCol w="1266622"/>
              </a:tblGrid>
              <a:tr h="286176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2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PUC #36141 Performance Measures</a:t>
                      </a: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2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86176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Retail Market Subcommittee</a:t>
                      </a:r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Q4 2009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Q3 2009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Transaction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814_16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450,420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 </a:t>
                      </a:r>
                      <a:r>
                        <a:rPr lang="en-US" sz="13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3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583,682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 </a:t>
                      </a:r>
                      <a:r>
                        <a:rPr lang="en-US" sz="13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3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814_17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9,550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17,493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814_03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441,316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566,014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814_04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436,557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555,823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814_05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434,824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554,419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814_06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156,183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190,003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814_07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194,560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264,876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98%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867_02 Received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375,822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FF0000"/>
                          </a:solidFill>
                          <a:latin typeface="Arial"/>
                        </a:rPr>
                        <a:t>98%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483,716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867_02 Sent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375,616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 dirty="0">
                          <a:solidFill>
                            <a:srgbClr val="0000FF"/>
                          </a:solidFill>
                          <a:latin typeface="Arial"/>
                        </a:rPr>
                        <a:t>482,813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2354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867_04 Sent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421,827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516,562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 dirty="0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Number Placeholder 6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0CEAE966-87BA-4D99-A679-F3E129DB77F9}" type="slidenum">
              <a:rPr lang="en-US" smtClean="0"/>
              <a:pPr/>
              <a:t>4</a:t>
            </a:fld>
            <a:endParaRPr lang="en-US" smtClean="0"/>
          </a:p>
        </p:txBody>
      </p:sp>
      <p:sp>
        <p:nvSpPr>
          <p:cNvPr id="512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Priority Move-In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half" idx="2"/>
          </p:nvPr>
        </p:nvGraphicFramePr>
        <p:xfrm>
          <a:off x="228600" y="1295396"/>
          <a:ext cx="8686800" cy="4876800"/>
        </p:xfrm>
        <a:graphic>
          <a:graphicData uri="http://schemas.openxmlformats.org/drawingml/2006/table">
            <a:tbl>
              <a:tblPr/>
              <a:tblGrid>
                <a:gridCol w="2737070"/>
                <a:gridCol w="1708243"/>
                <a:gridCol w="1266622"/>
                <a:gridCol w="1708243"/>
                <a:gridCol w="1266622"/>
              </a:tblGrid>
              <a:tr h="290718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2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PUC #36141 Performance Measures</a:t>
                      </a: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2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90718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Retail Market Subcommittee</a:t>
                      </a:r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Q4 2009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Q3 2009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Transaction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814_16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132,136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127,865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13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3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814_17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4,123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4,522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814_03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127,910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123,259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814_04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127,287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121,811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814_05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126,848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121,518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814_06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58,837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 dirty="0">
                          <a:solidFill>
                            <a:srgbClr val="0000FF"/>
                          </a:solidFill>
                          <a:latin typeface="Arial"/>
                        </a:rPr>
                        <a:t>52,991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814_07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50,479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49,162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97%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867_02 Received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118,478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116,477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867_02 Sent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118,421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116,280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7947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867_04 Sent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118,304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112,352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 dirty="0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Slide Number Placeholder 6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44EE4210-54A5-4F96-B502-3F0760727F7B}" type="slidenum">
              <a:rPr lang="en-US" smtClean="0"/>
              <a:pPr/>
              <a:t>5</a:t>
            </a:fld>
            <a:endParaRPr lang="en-US" smtClean="0"/>
          </a:p>
        </p:txBody>
      </p:sp>
      <p:sp>
        <p:nvSpPr>
          <p:cNvPr id="614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Move-Out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half" idx="2"/>
          </p:nvPr>
        </p:nvGraphicFramePr>
        <p:xfrm>
          <a:off x="228600" y="1295400"/>
          <a:ext cx="8686800" cy="4648204"/>
        </p:xfrm>
        <a:graphic>
          <a:graphicData uri="http://schemas.openxmlformats.org/drawingml/2006/table">
            <a:tbl>
              <a:tblPr/>
              <a:tblGrid>
                <a:gridCol w="2737070"/>
                <a:gridCol w="1708243"/>
                <a:gridCol w="1266622"/>
                <a:gridCol w="1708243"/>
                <a:gridCol w="1266622"/>
              </a:tblGrid>
              <a:tr h="392254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200" b="1" i="0" u="none" strike="noStrike" dirty="0">
                          <a:solidFill>
                            <a:srgbClr val="FFFFFF"/>
                          </a:solidFill>
                          <a:latin typeface="Arial"/>
                        </a:rPr>
                        <a:t>PUC #36141 Performance Measures</a:t>
                      </a: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200" b="1" i="0" u="none" strike="noStrike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92254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Retail Market Subcommittee</a:t>
                      </a:r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82962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  <a:t>Q4 </a:t>
                      </a:r>
                      <a:r>
                        <a:rPr lang="en-US" sz="1100" b="1" i="0" u="none" strike="noStrike" dirty="0">
                          <a:solidFill>
                            <a:srgbClr val="FFFFFF"/>
                          </a:solidFill>
                          <a:latin typeface="Arial"/>
                        </a:rPr>
                        <a:t>2009</a:t>
                      </a:r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1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  <a:t>Q3 </a:t>
                      </a:r>
                      <a:r>
                        <a:rPr lang="en-US" sz="1100" b="1" i="0" u="none" strike="noStrike" dirty="0">
                          <a:solidFill>
                            <a:srgbClr val="FFFFFF"/>
                          </a:solidFill>
                          <a:latin typeface="Arial"/>
                        </a:rPr>
                        <a:t>2009</a:t>
                      </a:r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1" i="0" u="none" strike="noStrike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82962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Transaction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</a:tr>
              <a:tr h="482962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814_24 Received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364,652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13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3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428,200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13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3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82962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814_24 Sent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253,608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293,972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82962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814_25 Received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254,759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291,443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82962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814_25 Sent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364,370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423,310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82962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867_03 Received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342,150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13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3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390,083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13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3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82962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867_03 Sent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341,203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13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386,039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300" b="1" i="0" u="none" strike="noStrike" dirty="0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393" marR="6393" marT="639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Slide Number Placeholder 6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4A78CD9A-CA7F-4AF0-A1A6-8F7059A1EF2B}" type="slidenum">
              <a:rPr lang="en-US" smtClean="0"/>
              <a:pPr/>
              <a:t>6</a:t>
            </a:fld>
            <a:endParaRPr lang="en-US" smtClean="0"/>
          </a:p>
        </p:txBody>
      </p:sp>
      <p:sp>
        <p:nvSpPr>
          <p:cNvPr id="717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ESI ID Create/Maintain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228600" y="1295395"/>
          <a:ext cx="8686800" cy="4648204"/>
        </p:xfrm>
        <a:graphic>
          <a:graphicData uri="http://schemas.openxmlformats.org/drawingml/2006/table">
            <a:tbl>
              <a:tblPr/>
              <a:tblGrid>
                <a:gridCol w="2658359"/>
                <a:gridCol w="1908928"/>
                <a:gridCol w="1230198"/>
                <a:gridCol w="1659117"/>
                <a:gridCol w="1230198"/>
              </a:tblGrid>
              <a:tr h="495149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800" b="1" i="0" u="none" strike="noStrike" dirty="0">
                          <a:solidFill>
                            <a:srgbClr val="FFFFFF"/>
                          </a:solidFill>
                          <a:latin typeface="Arial"/>
                        </a:rPr>
                        <a:t>PUC #36141 Performance Measures</a:t>
                      </a:r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800" b="1" i="0" u="none" strike="noStrike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95149">
                <a:tc gridSpan="5">
                  <a:txBody>
                    <a:bodyPr/>
                    <a:lstStyle/>
                    <a:p>
                      <a:pPr algn="ctr" rtl="0" fontAlgn="b"/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Retail Market Subcommittee</a:t>
                      </a: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1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36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609651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600" b="1" i="0" u="none" strike="noStrike" dirty="0" smtClean="0">
                          <a:solidFill>
                            <a:srgbClr val="FFFFFF"/>
                          </a:solidFill>
                          <a:latin typeface="Arial"/>
                        </a:rPr>
                        <a:t>Q4 </a:t>
                      </a:r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latin typeface="Arial"/>
                        </a:rPr>
                        <a:t>2009</a:t>
                      </a:r>
                      <a:r>
                        <a:rPr lang="en-US" sz="2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1" i="0" u="none" strike="noStrike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b"/>
                      <a:r>
                        <a:rPr lang="en-US" sz="1600" b="1" i="0" u="none" strike="noStrike" smtClean="0">
                          <a:solidFill>
                            <a:srgbClr val="FFFFFF"/>
                          </a:solidFill>
                          <a:latin typeface="Arial"/>
                        </a:rPr>
                        <a:t>Q3 </a:t>
                      </a:r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latin typeface="Arial"/>
                        </a:rPr>
                        <a:t>2009</a:t>
                      </a:r>
                      <a:r>
                        <a:rPr lang="en-US" sz="2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1" i="0" u="none" strike="noStrike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609651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Transaction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 Qty 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%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</a:tr>
              <a:tr h="609651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814_20 Create 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31,988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20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44,052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20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9651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814_21 Create 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31,843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43,973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9651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814_20 Maintain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1,189,611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20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741,020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-</a:t>
                      </a:r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2000" b="1" i="0" u="none" strike="noStrike">
                        <a:solidFill>
                          <a:srgbClr val="0000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9651"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1600" b="0" i="0" u="none" strike="noStrike">
                          <a:solidFill>
                            <a:srgbClr val="FFFFFF"/>
                          </a:solidFill>
                          <a:latin typeface="Arial"/>
                        </a:rPr>
                        <a:t>814_21 Maintain</a:t>
                      </a:r>
                      <a:r>
                        <a:rPr lang="en-US" sz="2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600" b="0" i="0" u="none" strike="noStrike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80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1,184,668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n-US" sz="2000" b="1" i="0" u="none" strike="noStrike">
                          <a:solidFill>
                            <a:srgbClr val="0000FF"/>
                          </a:solidFill>
                          <a:latin typeface="Arial"/>
                        </a:rPr>
                        <a:t>743,846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n-US" sz="2000" b="1" i="0" u="none" strike="noStrike" dirty="0">
                          <a:solidFill>
                            <a:srgbClr val="0000FF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A1E0ACE-A421-4821-9B58-F1AC292C61BF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276600" y="3124200"/>
            <a:ext cx="2438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Questions? 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gradFill rotWithShape="0">
          <a:gsLst>
            <a:gs pos="0">
              <a:srgbClr val="009999"/>
            </a:gs>
            <a:gs pos="100000">
              <a:srgbClr val="009999">
                <a:gamma/>
                <a:tint val="49412"/>
                <a:invGamma/>
              </a:srgbClr>
            </a:gs>
          </a:gsLst>
          <a:lin ang="5400000" scaled="1"/>
        </a:gra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>
          <a:outerShdw dist="35921" dir="2700000" algn="ctr" rotWithShape="0">
            <a:srgbClr val="FF9933"/>
          </a:outerShdw>
        </a:effectLst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0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gradFill rotWithShape="0">
          <a:gsLst>
            <a:gs pos="0">
              <a:srgbClr val="009999"/>
            </a:gs>
            <a:gs pos="100000">
              <a:srgbClr val="009999">
                <a:gamma/>
                <a:tint val="49412"/>
                <a:invGamma/>
              </a:srgbClr>
            </a:gs>
          </a:gsLst>
          <a:lin ang="5400000" scaled="1"/>
        </a:gra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>
          <a:outerShdw dist="35921" dir="2700000" algn="ctr" rotWithShape="0">
            <a:srgbClr val="FF9933"/>
          </a:outerShdw>
        </a:effectLst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0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10055</TotalTime>
  <Words>400</Words>
  <Application>Microsoft Office PowerPoint</Application>
  <PresentationFormat>On-screen Show (4:3)</PresentationFormat>
  <Paragraphs>264</Paragraphs>
  <Slides>7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Default Design</vt:lpstr>
      <vt:lpstr>Retail Market Subcommittee March 10, 2010  Performance Measures 4th Quarter 2010 Transaction Comparison</vt:lpstr>
      <vt:lpstr>Switches</vt:lpstr>
      <vt:lpstr>Standard Move-In</vt:lpstr>
      <vt:lpstr>Priority Move-In</vt:lpstr>
      <vt:lpstr>Move-Out</vt:lpstr>
      <vt:lpstr>ESI ID Create/Maintain</vt:lpstr>
      <vt:lpstr>Slide 7</vt:lpstr>
    </vt:vector>
  </TitlesOfParts>
  <Company>ERCOT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kcotner</dc:creator>
  <cp:lastModifiedBy>MMcCarty</cp:lastModifiedBy>
  <cp:revision>497</cp:revision>
  <cp:lastPrinted>2002-09-24T18:27:58Z</cp:lastPrinted>
  <dcterms:created xsi:type="dcterms:W3CDTF">2002-07-29T21:45:07Z</dcterms:created>
  <dcterms:modified xsi:type="dcterms:W3CDTF">2010-02-25T15:23:35Z</dcterms:modified>
</cp:coreProperties>
</file>

<file path=docProps/thumbnail.jpeg>
</file>