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6" r:id="rId6"/>
    <p:sldId id="267" r:id="rId7"/>
    <p:sldId id="261" r:id="rId8"/>
    <p:sldId id="268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3/1/2010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3/1/2010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3/1/2010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3/1/2010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3/1/2010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3/1/2010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3/1/2010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3/1/2010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sla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SEWG Report to COPS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Jim Galvin- Chair, Settlements and Extract Working Group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</p:spPr>
        <p:txBody>
          <a:bodyPr/>
          <a:lstStyle/>
          <a:p>
            <a:r>
              <a:rPr lang="en-US" dirty="0" smtClean="0"/>
              <a:t>EILS Settlement- Long Term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 period settlements would require an aggregated LRS cut of data over time periods, as well as settled dollars per period for uplift</a:t>
            </a:r>
          </a:p>
          <a:p>
            <a:pPr lvl="1"/>
            <a:r>
              <a:rPr lang="en-US" dirty="0" smtClean="0"/>
              <a:t>This is probably doable, but does add to complexity of additional bill determinants and additional settlement responsibilities</a:t>
            </a:r>
          </a:p>
          <a:p>
            <a:r>
              <a:rPr lang="en-US" dirty="0" smtClean="0"/>
              <a:t>Key issue is the final payments for EILS after performance evaluation</a:t>
            </a:r>
          </a:p>
          <a:p>
            <a:pPr lvl="1"/>
            <a:r>
              <a:rPr lang="en-US" dirty="0" smtClean="0"/>
              <a:t>Would we consider paying EILS capacity based on estimates and charge for failure to perform?</a:t>
            </a:r>
          </a:p>
          <a:p>
            <a:pPr lvl="1"/>
            <a:r>
              <a:rPr lang="en-US" dirty="0" smtClean="0"/>
              <a:t>Table on next slide shows performance over Contract Periods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</p:spPr>
        <p:txBody>
          <a:bodyPr/>
          <a:lstStyle/>
          <a:p>
            <a:r>
              <a:rPr lang="en-US" dirty="0" smtClean="0"/>
              <a:t>EILS Settlement- Long Term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1371600"/>
          </a:xfrm>
        </p:spPr>
        <p:txBody>
          <a:bodyPr/>
          <a:lstStyle/>
          <a:p>
            <a:r>
              <a:rPr lang="en-US" dirty="0" smtClean="0"/>
              <a:t>Summary of performance over Contract Periods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2286002"/>
          <a:ext cx="7620000" cy="3733799"/>
        </p:xfrm>
        <a:graphic>
          <a:graphicData uri="http://schemas.openxmlformats.org/drawingml/2006/table">
            <a:tbl>
              <a:tblPr/>
              <a:tblGrid>
                <a:gridCol w="1335464"/>
                <a:gridCol w="1479485"/>
                <a:gridCol w="1571134"/>
                <a:gridCol w="903402"/>
                <a:gridCol w="2330515"/>
              </a:tblGrid>
              <a:tr h="5088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latin typeface="Arial"/>
                          <a:ea typeface="Calibri"/>
                          <a:cs typeface="Times New Roman"/>
                        </a:rPr>
                        <a:t>EILS CONTRACT PERIOD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Arial"/>
                          <a:ea typeface="Calibri"/>
                          <a:cs typeface="Times New Roman"/>
                        </a:rPr>
                        <a:t> Projected cost based on procurement 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Arial"/>
                          <a:ea typeface="Calibri"/>
                          <a:cs typeface="Times New Roman"/>
                        </a:rPr>
                        <a:t> Final cost after availability adjustments 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Arial"/>
                          <a:ea typeface="Calibri"/>
                          <a:cs typeface="Times New Roman"/>
                        </a:rPr>
                        <a:t>Final % of original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Arial"/>
                          <a:ea typeface="Calibri"/>
                          <a:cs typeface="Times New Roman"/>
                        </a:rPr>
                        <a:t>Notes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7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Feb-May 08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 $ </a:t>
                      </a: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5,340,790.32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 $  5,298,600.17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99.2%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7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June-Sept. 08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 $ </a:t>
                      </a: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6,587,353.32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 $ </a:t>
                      </a: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6,399,048.95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97.1%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7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Oct.08-Jan09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$</a:t>
                      </a:r>
                      <a:r>
                        <a:rPr lang="en-US" sz="1000" baseline="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8,254,801.27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 $  </a:t>
                      </a: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4,940,075.38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59.8%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latin typeface="Arial"/>
                          <a:ea typeface="Calibri"/>
                          <a:cs typeface="Times New Roman"/>
                        </a:rPr>
                        <a:t>Economic downturn caused numerous failures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607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Feb-May 09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 $ </a:t>
                      </a: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4,537,741.43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 $ </a:t>
                      </a: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 4,198,560.87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92.5%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7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June-Sept. 09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 $ </a:t>
                      </a: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6,361,774.13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 $ </a:t>
                      </a: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6,142,071.95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96.5%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7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Oct.09-Jan10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 $ </a:t>
                      </a: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7,789,961.33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 Settlement Apr. 12, 2010 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7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Feb-May 10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$</a:t>
                      </a: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  6,692,995.39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 Settlement ~ Aug. 9, 2010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61" marR="565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EILS Settlement-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SEWG recommends no preference on Miscellaneous Debit/Credit vs. Miscellaneous Invoice</a:t>
            </a:r>
          </a:p>
          <a:p>
            <a:pPr lvl="1"/>
            <a:r>
              <a:rPr lang="en-US" dirty="0" smtClean="0"/>
              <a:t>ERCOT would default to Miscellaneous Invoice and SEWG had no objections</a:t>
            </a:r>
          </a:p>
          <a:p>
            <a:r>
              <a:rPr lang="en-US" dirty="0" smtClean="0"/>
              <a:t>Will continue to evaluate potential long term solution</a:t>
            </a:r>
          </a:p>
          <a:p>
            <a:r>
              <a:rPr lang="en-US" dirty="0" smtClean="0"/>
              <a:t>Need to address how to handle the Transition Contract Period between Zonal and Nodal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ERCOT reported on the Extract and Report issues from the mid December and January</a:t>
            </a:r>
          </a:p>
          <a:p>
            <a:pPr lvl="1"/>
            <a:r>
              <a:rPr lang="en-US" dirty="0" smtClean="0">
                <a:hlinkClick r:id="rId2"/>
              </a:rPr>
              <a:t>http://www.ercot.com/services/sla/</a:t>
            </a:r>
            <a:endParaRPr lang="en-US" dirty="0" smtClean="0"/>
          </a:p>
          <a:p>
            <a:r>
              <a:rPr lang="en-US" sz="2800" dirty="0" smtClean="0"/>
              <a:t>Extract and Report Issues continue to be on the decline, only three incidents in the current period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Nodal Settlement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SEWG was presented with a suggested document that identifies all Nodal settlement algorithms</a:t>
            </a:r>
            <a:endParaRPr lang="en-US" dirty="0"/>
          </a:p>
          <a:p>
            <a:r>
              <a:rPr lang="en-US" dirty="0" smtClean="0"/>
              <a:t>Aside from the calculations, the document identifies the bill determinants and other elements of the calculation that may be critical</a:t>
            </a:r>
          </a:p>
          <a:p>
            <a:r>
              <a:rPr lang="en-US" dirty="0" smtClean="0"/>
              <a:t>SEWG agrees that this is the formal means for drilling deeper into the calculations and data sources necessary for shadow settlement of Nodal</a:t>
            </a:r>
          </a:p>
          <a:p>
            <a:r>
              <a:rPr lang="en-US" dirty="0" smtClean="0"/>
              <a:t>SEWG will utilize this document as the means for providing a draft Nodal Settlements Operating Guide to COPS at year end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UFE Settlement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200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Calvin Opheim presented analysis of UFE during January 2010</a:t>
            </a:r>
          </a:p>
          <a:p>
            <a:r>
              <a:rPr lang="en-US" dirty="0" smtClean="0"/>
              <a:t>Findings identify two primary issues</a:t>
            </a:r>
          </a:p>
          <a:p>
            <a:pPr lvl="1"/>
            <a:r>
              <a:rPr lang="en-US" dirty="0" smtClean="0"/>
              <a:t>Profiling anomalies during significant weather events</a:t>
            </a:r>
          </a:p>
          <a:p>
            <a:pPr lvl="1"/>
            <a:r>
              <a:rPr lang="en-US" dirty="0" smtClean="0"/>
              <a:t>Daily profile discontinuity</a:t>
            </a:r>
          </a:p>
          <a:p>
            <a:r>
              <a:rPr lang="en-US" dirty="0" smtClean="0"/>
              <a:t>Previous periods have seen similar results (January 2008 is the best comparison)</a:t>
            </a:r>
          </a:p>
          <a:p>
            <a:r>
              <a:rPr lang="en-US" dirty="0" smtClean="0"/>
              <a:t>Analysis indicated that AMS meters were higher than the consumption had those meters been profiled</a:t>
            </a:r>
          </a:p>
          <a:p>
            <a:r>
              <a:rPr lang="en-US" dirty="0" smtClean="0"/>
              <a:t>Initial indications are that AMS meters will reduce UFE volatility, not necessarily UFE volumes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UFE Settlement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Analysis was provided on how AMS meters will impact that allocation of UFE</a:t>
            </a:r>
          </a:p>
          <a:p>
            <a:r>
              <a:rPr lang="en-US" dirty="0" smtClean="0"/>
              <a:t>High-level analysis demonstrates that as NIDR meter customers move towards AMS meters, remaining NIDR customers will bear higher allocation of UFE volumes</a:t>
            </a:r>
          </a:p>
          <a:p>
            <a:pPr lvl="1"/>
            <a:r>
              <a:rPr lang="en-US" dirty="0" smtClean="0"/>
              <a:t>UFE allocation factors are currently at 0.1 for Transmission Level IDR, 0.5 for remaining IDR and 1.0 for NIDR</a:t>
            </a:r>
          </a:p>
          <a:p>
            <a:r>
              <a:rPr lang="en-US" dirty="0" smtClean="0"/>
              <a:t>To the point where there are sufficient AMS meters installed, the UFE burden to NIDR does not diminish until 3</a:t>
            </a:r>
            <a:r>
              <a:rPr lang="en-US" baseline="30000" dirty="0" smtClean="0"/>
              <a:t>rd</a:t>
            </a:r>
            <a:r>
              <a:rPr lang="en-US" dirty="0" smtClean="0"/>
              <a:t> quarter 2011</a:t>
            </a:r>
          </a:p>
          <a:p>
            <a:r>
              <a:rPr lang="en-US" dirty="0" smtClean="0"/>
              <a:t>SEWG and PWG will continue to look at this phenomenon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UFE Settlement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PWG and SEWG members discussed the possibility of reviving the UFE Task Force</a:t>
            </a:r>
          </a:p>
          <a:p>
            <a:r>
              <a:rPr lang="en-US" dirty="0" smtClean="0"/>
              <a:t>The suggestion was made that PWG and SEWG work together on portions of their meetings dedicated to UFE issues and analysis</a:t>
            </a:r>
          </a:p>
          <a:p>
            <a:pPr lvl="1"/>
            <a:r>
              <a:rPr lang="en-US" dirty="0" smtClean="0"/>
              <a:t>Members of both groups in attendance seemed to encourage this effort</a:t>
            </a:r>
          </a:p>
          <a:p>
            <a:r>
              <a:rPr lang="en-US" dirty="0" smtClean="0"/>
              <a:t>Details on how this will proceed will be developed by SEWG and PWG leadership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EILS Settlement- Invoice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COPS forwarded to SEWG the task of evaluating ERCOT’s request for handling EILS settlement and invoicing for Nodal</a:t>
            </a:r>
          </a:p>
          <a:p>
            <a:r>
              <a:rPr lang="en-US" dirty="0" smtClean="0"/>
              <a:t>Two options for Nodal Invoicing</a:t>
            </a:r>
          </a:p>
          <a:p>
            <a:pPr lvl="1"/>
            <a:r>
              <a:rPr lang="en-US" dirty="0" smtClean="0"/>
              <a:t>Miscellaneous Debit and Credit Option</a:t>
            </a:r>
          </a:p>
          <a:p>
            <a:pPr lvl="1"/>
            <a:r>
              <a:rPr lang="en-US" dirty="0" smtClean="0"/>
              <a:t>Miscellaneous Invoice Option</a:t>
            </a:r>
          </a:p>
          <a:p>
            <a:r>
              <a:rPr lang="en-US" dirty="0" smtClean="0"/>
              <a:t>Concerns surfaced primarily around the addition of a new invoice and the ability to get the necessary bill determinants in extracts</a:t>
            </a:r>
          </a:p>
          <a:p>
            <a:r>
              <a:rPr lang="en-US" dirty="0" smtClean="0"/>
              <a:t>No consensus from either option from SEWG</a:t>
            </a:r>
          </a:p>
          <a:p>
            <a:r>
              <a:rPr lang="en-US" dirty="0" smtClean="0"/>
              <a:t>ERCOT mentioned that they would default to the Miscellaneous Invoice option and no concerns were voiced on that declaration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EILS Settlement-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After SEWG meeting, ERCOT received more details from EILS expert P. Wattles</a:t>
            </a:r>
          </a:p>
          <a:p>
            <a:r>
              <a:rPr lang="en-US" dirty="0" smtClean="0"/>
              <a:t>According to PUCT Rule 25.507, language under “EILS Payment and Charges” states the following:</a:t>
            </a:r>
          </a:p>
          <a:p>
            <a:pPr lvl="1"/>
            <a:r>
              <a:rPr lang="en-US" sz="2000" dirty="0" smtClean="0"/>
              <a:t>ERCOT shall settle an EILS contract period through payments and charges on a </a:t>
            </a:r>
            <a:r>
              <a:rPr lang="en-US" sz="2000" dirty="0" smtClean="0"/>
              <a:t>settlement statement </a:t>
            </a:r>
            <a:r>
              <a:rPr lang="en-US" sz="2000" dirty="0" smtClean="0"/>
              <a:t>of a single operating day within 70 days following the completion of the EILS </a:t>
            </a:r>
            <a:r>
              <a:rPr lang="en-US" sz="2000" dirty="0" smtClean="0"/>
              <a:t>contract period.</a:t>
            </a:r>
          </a:p>
          <a:p>
            <a:r>
              <a:rPr lang="en-US" dirty="0" smtClean="0"/>
              <a:t>ERCOT believes without change to the rule making, this language indicates the only option would be Miscellaneous Debit/Credit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</p:spPr>
        <p:txBody>
          <a:bodyPr/>
          <a:lstStyle/>
          <a:p>
            <a:r>
              <a:rPr lang="en-US" dirty="0" smtClean="0"/>
              <a:t>EILS Settlement- Long Term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working group discussed possible solutions for a long term settlement strategy for EILS</a:t>
            </a:r>
          </a:p>
          <a:p>
            <a:r>
              <a:rPr lang="en-US" dirty="0" smtClean="0"/>
              <a:t>A desired approach would be to provide EILS as a settlement charge on a daily settlement statement</a:t>
            </a:r>
          </a:p>
          <a:p>
            <a:r>
              <a:rPr lang="en-US" dirty="0" smtClean="0"/>
              <a:t>Challenges to settlement daily:</a:t>
            </a:r>
          </a:p>
          <a:p>
            <a:pPr lvl="1"/>
            <a:r>
              <a:rPr lang="en-US" dirty="0" smtClean="0"/>
              <a:t>Time period settlements</a:t>
            </a:r>
          </a:p>
          <a:p>
            <a:pPr lvl="1"/>
            <a:r>
              <a:rPr lang="en-US" dirty="0" smtClean="0"/>
              <a:t>Complexity of new determinants in settlement</a:t>
            </a:r>
          </a:p>
          <a:p>
            <a:pPr lvl="1"/>
            <a:r>
              <a:rPr lang="en-US" dirty="0" smtClean="0"/>
              <a:t>Performance for final payments to EILS suppliers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129</TotalTime>
  <Words>756</Words>
  <Application>Microsoft Office PowerPoint</Application>
  <PresentationFormat>On-screen Show (4:3)</PresentationFormat>
  <Paragraphs>95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Oriel</vt:lpstr>
      <vt:lpstr>SEWG Report to COPS</vt:lpstr>
      <vt:lpstr>Extract Issues</vt:lpstr>
      <vt:lpstr>Nodal Settlement Algorithms</vt:lpstr>
      <vt:lpstr>UFE Settlement</vt:lpstr>
      <vt:lpstr>UFE Settlement</vt:lpstr>
      <vt:lpstr>UFE Settlement</vt:lpstr>
      <vt:lpstr>EILS Settlement- Invoice</vt:lpstr>
      <vt:lpstr>EILS Settlement- Update</vt:lpstr>
      <vt:lpstr>EILS Settlement- Long Term Solution</vt:lpstr>
      <vt:lpstr>EILS Settlement- Long Term Solution</vt:lpstr>
      <vt:lpstr>EILS Settlement- Long Term Solution</vt:lpstr>
      <vt:lpstr>EILS Settlement- Next Steps</vt:lpstr>
    </vt:vector>
  </TitlesOfParts>
  <Company>Energy Future Holdings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SEWG Report to COPS</dc:title>
  <dc:creator>xqh5</dc:creator>
  <cp:lastModifiedBy>xqh5</cp:lastModifiedBy>
  <cp:revision>28</cp:revision>
  <dcterms:created xsi:type="dcterms:W3CDTF">2010-02-08T17:29:01Z</dcterms:created>
  <dcterms:modified xsi:type="dcterms:W3CDTF">2010-03-01T21:44:12Z</dcterms:modified>
</cp:coreProperties>
</file>