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64" r:id="rId9"/>
    <p:sldId id="265" r:id="rId10"/>
    <p:sldId id="268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B03B-1540-488F-A158-8D7855A00036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1B84F-B02D-4380-80F1-845D0D47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1B84F-B02D-4380-80F1-845D0D47077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 Model and CRR Model inaccuracies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1B84F-B02D-4380-80F1-845D0D47077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Credit lock by 5 pm, entities must have submitted credit limit at that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1B84F-B02D-4380-80F1-845D0D47077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3/5/2010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3/5/2010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3/5/2010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3/5/2010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</a:t>
            </a:r>
            <a:r>
              <a:rPr lang="en-US" dirty="0" smtClean="0"/>
              <a:t>Update to Cops 03-09-2010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 Call CRR 3/5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Upcoming April CRR Auction:</a:t>
            </a:r>
          </a:p>
          <a:p>
            <a:pPr lvl="1"/>
            <a:r>
              <a:rPr lang="en-US" dirty="0" smtClean="0"/>
              <a:t>Monday </a:t>
            </a:r>
            <a:r>
              <a:rPr lang="en-US" dirty="0" smtClean="0"/>
              <a:t>March 8, Bid window opens, normal </a:t>
            </a:r>
            <a:r>
              <a:rPr lang="en-US" dirty="0" smtClean="0"/>
              <a:t>timeline</a:t>
            </a:r>
          </a:p>
          <a:p>
            <a:pPr lvl="1"/>
            <a:r>
              <a:rPr lang="en-US" dirty="0" smtClean="0"/>
              <a:t>Wednesday, March 10 NOIEs </a:t>
            </a:r>
            <a:r>
              <a:rPr lang="en-US" dirty="0" err="1" smtClean="0"/>
              <a:t>reiview</a:t>
            </a:r>
            <a:r>
              <a:rPr lang="en-US" dirty="0" smtClean="0"/>
              <a:t> contract entitlement information</a:t>
            </a:r>
          </a:p>
          <a:p>
            <a:pPr lvl="1"/>
            <a:r>
              <a:rPr lang="en-US" dirty="0" smtClean="0"/>
              <a:t>Thursday, March 11 Bid window for auction closes</a:t>
            </a:r>
          </a:p>
          <a:p>
            <a:pPr lvl="1"/>
            <a:r>
              <a:rPr lang="en-US" dirty="0" smtClean="0"/>
              <a:t>Friday, March 12</a:t>
            </a:r>
          </a:p>
          <a:p>
            <a:pPr lvl="2"/>
            <a:r>
              <a:rPr lang="en-US" dirty="0" smtClean="0"/>
              <a:t>Auction executes	</a:t>
            </a:r>
          </a:p>
          <a:p>
            <a:pPr lvl="2"/>
            <a:r>
              <a:rPr lang="en-US" dirty="0" smtClean="0"/>
              <a:t>Balance of year allocations will be set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PUCT intends to open a docket on Market Open Safeguards for Nodal</a:t>
            </a:r>
          </a:p>
          <a:p>
            <a:pPr lvl="1"/>
            <a:r>
              <a:rPr lang="en-US" dirty="0" smtClean="0"/>
              <a:t>PUCT would like the Stakeholder process to continue with development and testing of Nodal operations</a:t>
            </a:r>
          </a:p>
          <a:p>
            <a:pPr lvl="1"/>
            <a:r>
              <a:rPr lang="en-US" dirty="0" smtClean="0"/>
              <a:t>Docket will allow for discussions and considerations on appropriate safeguards no details yet at this time</a:t>
            </a:r>
          </a:p>
          <a:p>
            <a:r>
              <a:rPr lang="en-US" dirty="0" smtClean="0"/>
              <a:t>NPRR 206 on Credit Requirements is currently in detail design at ERCOT and being evaluated for delivery for post Go-Live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0ZRNYSP1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Qualification Market Trials 3.0:</a:t>
            </a:r>
          </a:p>
          <a:p>
            <a:pPr lvl="1"/>
            <a:r>
              <a:rPr lang="en-US" dirty="0" smtClean="0"/>
              <a:t>256 of 276 QSE’s qualified for MMS Transaction Submittal</a:t>
            </a:r>
          </a:p>
          <a:p>
            <a:pPr lvl="1"/>
            <a:r>
              <a:rPr lang="en-US" dirty="0" smtClean="0"/>
              <a:t>99.9% of Generation qualified</a:t>
            </a:r>
          </a:p>
          <a:p>
            <a:pPr lvl="1"/>
            <a:r>
              <a:rPr lang="en-US" dirty="0" smtClean="0"/>
              <a:t>61 of 76 CRRAH qualified</a:t>
            </a:r>
          </a:p>
          <a:p>
            <a:r>
              <a:rPr lang="en-US" dirty="0" smtClean="0"/>
              <a:t>Market Trials 4.0</a:t>
            </a:r>
          </a:p>
          <a:p>
            <a:pPr lvl="1"/>
            <a:r>
              <a:rPr lang="en-US" dirty="0" smtClean="0"/>
              <a:t>On schedule for April 1 for operating day April 2</a:t>
            </a:r>
          </a:p>
          <a:p>
            <a:r>
              <a:rPr lang="en-US" dirty="0" smtClean="0"/>
              <a:t>Market Trials 5.0</a:t>
            </a:r>
          </a:p>
          <a:p>
            <a:pPr lvl="1"/>
            <a:r>
              <a:rPr lang="en-US" dirty="0" smtClean="0"/>
              <a:t>2-week slippage in schedule, ERCOT optimistic on recovering that time, no change from last report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6-month LMP Analysis</a:t>
            </a:r>
          </a:p>
          <a:p>
            <a:pPr lvl="1"/>
            <a:r>
              <a:rPr lang="en-US" dirty="0" smtClean="0"/>
              <a:t>Began March 1</a:t>
            </a:r>
          </a:p>
          <a:p>
            <a:pPr lvl="1"/>
            <a:r>
              <a:rPr lang="en-US" dirty="0" smtClean="0"/>
              <a:t>Program Team encouraging submittals of offers, only 85% of expected offer curves are  in place, resulting in high LMP’s</a:t>
            </a:r>
          </a:p>
          <a:p>
            <a:r>
              <a:rPr lang="en-US" dirty="0" smtClean="0"/>
              <a:t>Mock CRR Auction for March</a:t>
            </a:r>
          </a:p>
          <a:p>
            <a:pPr lvl="1"/>
            <a:r>
              <a:rPr lang="en-US" dirty="0" smtClean="0"/>
              <a:t>38 market participants participated submitting approximately 9,700 transactions with 3,100 transactions clearing</a:t>
            </a:r>
          </a:p>
          <a:p>
            <a:pPr lvl="1"/>
            <a:r>
              <a:rPr lang="en-US" dirty="0" smtClean="0"/>
              <a:t>April Mock Auction will take place March 8, Program team encouraging more participation and continued work on qualifying CRRAH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Timeline issues (Yellow and Red flagged):</a:t>
            </a:r>
          </a:p>
          <a:p>
            <a:pPr lvl="1"/>
            <a:r>
              <a:rPr lang="en-US" dirty="0" smtClean="0"/>
              <a:t>Market Trials 5.0 still in 2-week time slippage, but confidence is high on recovering the time</a:t>
            </a:r>
          </a:p>
          <a:p>
            <a:pPr lvl="1"/>
            <a:r>
              <a:rPr lang="en-US" dirty="0" smtClean="0"/>
              <a:t>Integrated Credit Management targeted for May-June timeframe </a:t>
            </a:r>
          </a:p>
          <a:p>
            <a:pPr lvl="1"/>
            <a:r>
              <a:rPr lang="en-US" dirty="0" smtClean="0"/>
              <a:t>Phase 5 reports under Nodal Reports section and DAM/RUC 5/week also flagged as yellow based on Market Trials 5.0 slippage</a:t>
            </a:r>
          </a:p>
          <a:p>
            <a:r>
              <a:rPr lang="en-US" dirty="0" smtClean="0"/>
              <a:t>No additional Risk or Issue items added to the Nodal Program Risks and Issues list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review the TAC Nodal Update Presentation and/or the following link for updated available training  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nodal.ercot.com/training/courses/index.html</a:t>
            </a:r>
            <a:endParaRPr lang="en-US" dirty="0" smtClean="0"/>
          </a:p>
          <a:p>
            <a:r>
              <a:rPr lang="en-US" dirty="0" smtClean="0"/>
              <a:t>Attendance at Operations Training has been high and identified as encouraging by the Program team</a:t>
            </a:r>
          </a:p>
          <a:p>
            <a:r>
              <a:rPr lang="en-US" dirty="0" smtClean="0"/>
              <a:t>Outreach programs and Wind and Retail Panel discussions in Houston very successful</a:t>
            </a:r>
          </a:p>
          <a:p>
            <a:r>
              <a:rPr lang="en-US" dirty="0" smtClean="0"/>
              <a:t>Credit Management material has been posted to the Training site, will provide good reference for Credit Management process in Nodal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 upcoming training opportunities</a:t>
            </a:r>
          </a:p>
          <a:p>
            <a:pPr lvl="1"/>
            <a:r>
              <a:rPr lang="en-US" dirty="0" smtClean="0"/>
              <a:t>Complete list of Training in next 60-days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endParaRPr lang="en-US" dirty="0" smtClean="0"/>
          </a:p>
          <a:p>
            <a:pPr lvl="1"/>
            <a:r>
              <a:rPr lang="en-US" dirty="0" smtClean="0"/>
              <a:t>3 courses on RT/RUC Settlement Training available at Dallas (GPL), Austin (ERCOT) and Houston (Calpine)</a:t>
            </a:r>
          </a:p>
          <a:p>
            <a:pPr lvl="1"/>
            <a:r>
              <a:rPr lang="en-US" dirty="0" smtClean="0"/>
              <a:t>Basic Training, Economics of LMP, CRR, LSE, Generation courses also scheduled</a:t>
            </a:r>
          </a:p>
          <a:p>
            <a:r>
              <a:rPr lang="en-US" dirty="0" smtClean="0"/>
              <a:t>ERCOT has completed 25-outreach visits with more scheduled including Wind Panel and Retail Panel scheduled in Houston February 16,17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NATF Updates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Start-up Costs for RMR units and inclusion of RMR in DAM and DARUC</a:t>
            </a:r>
          </a:p>
          <a:p>
            <a:r>
              <a:rPr lang="en-US" dirty="0" smtClean="0"/>
              <a:t>Frequency of updating the Network Model</a:t>
            </a:r>
          </a:p>
          <a:p>
            <a:pPr lvl="1"/>
            <a:r>
              <a:rPr lang="en-US" dirty="0" smtClean="0"/>
              <a:t>Investigating with ERCOT appropriate frequency</a:t>
            </a:r>
          </a:p>
          <a:p>
            <a:r>
              <a:rPr lang="en-US" dirty="0" smtClean="0"/>
              <a:t>NSRS, discussion going to WMS on the thought that there will be more NSRS in Nodal</a:t>
            </a:r>
          </a:p>
          <a:p>
            <a:r>
              <a:rPr lang="en-US" dirty="0" smtClean="0"/>
              <a:t>Questions regarding more detail on what should be included in the COP regarding “expected operating conditions</a:t>
            </a:r>
          </a:p>
          <a:p>
            <a:pPr lvl="1"/>
            <a:r>
              <a:rPr lang="en-US" dirty="0" smtClean="0"/>
              <a:t>Questions to the IMM have prompted NATF to look at original stakeholder intentions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 Call RT/LFC 3/5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CRR – April Auction open next week.</a:t>
            </a:r>
          </a:p>
          <a:p>
            <a:pPr lvl="0"/>
            <a:r>
              <a:rPr lang="en-US" dirty="0" smtClean="0"/>
              <a:t>DAM testing begins in April</a:t>
            </a:r>
          </a:p>
          <a:p>
            <a:pPr lvl="0"/>
            <a:r>
              <a:rPr lang="en-US" dirty="0" smtClean="0"/>
              <a:t>LMP test dates for entire market – based on Phase 5 Handbook- will be in May and July mid to late month</a:t>
            </a:r>
          </a:p>
          <a:p>
            <a:pPr lvl="0"/>
            <a:r>
              <a:rPr lang="en-US" dirty="0" smtClean="0"/>
              <a:t>Some offer curves are being rejected due to wrong FIP and FOP prices…MPs need to be more diligent with prices</a:t>
            </a:r>
          </a:p>
          <a:p>
            <a:pPr lvl="0"/>
            <a:r>
              <a:rPr lang="en-US" dirty="0" smtClean="0"/>
              <a:t>In RTM, they are seeing some intervals at $2250 especially in the morning peak hours.  This was worse than last week.</a:t>
            </a:r>
          </a:p>
          <a:p>
            <a:pPr lvl="0"/>
            <a:r>
              <a:rPr lang="en-US" dirty="0" smtClean="0"/>
              <a:t>QSE’s need to do better job of monitoring their </a:t>
            </a:r>
            <a:r>
              <a:rPr lang="en-US" dirty="0" smtClean="0"/>
              <a:t>3POs </a:t>
            </a:r>
            <a:r>
              <a:rPr lang="en-US" dirty="0" smtClean="0"/>
              <a:t>for quality and accuracy</a:t>
            </a:r>
          </a:p>
          <a:p>
            <a:pPr lvl="0"/>
            <a:r>
              <a:rPr lang="en-US" dirty="0" smtClean="0"/>
              <a:t>Some offer curves are not fully extended between LSL and HSL…therefore ERCOT must fill 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Trials Call CRR 3/5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New Issue: Model Data Issues discovered related to “Planning Go-Live” focused on connectivity nodes and how they are mapped may cause some inaccuracies in ERCOTs model</a:t>
            </a:r>
          </a:p>
          <a:p>
            <a:pPr lvl="0"/>
            <a:r>
              <a:rPr lang="en-US" dirty="0" smtClean="0"/>
              <a:t>Planning Model and CRR model are not necessarily in sync</a:t>
            </a:r>
          </a:p>
          <a:p>
            <a:pPr lvl="1"/>
            <a:r>
              <a:rPr lang="en-US" dirty="0" smtClean="0"/>
              <a:t>Information committed to be corrected on or about April 30</a:t>
            </a:r>
          </a:p>
          <a:p>
            <a:r>
              <a:rPr lang="en-US" dirty="0" smtClean="0"/>
              <a:t>62 qualified, amber and red participants identified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276</TotalTime>
  <Words>691</Words>
  <Application>Microsoft Office PowerPoint</Application>
  <PresentationFormat>On-screen Show (4:3)</PresentationFormat>
  <Paragraphs>76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Nodal Program Update to Cops 03-09-2010</vt:lpstr>
      <vt:lpstr>Program Status</vt:lpstr>
      <vt:lpstr>Program Status</vt:lpstr>
      <vt:lpstr>Program Status</vt:lpstr>
      <vt:lpstr>Market Training</vt:lpstr>
      <vt:lpstr>Market Readiness</vt:lpstr>
      <vt:lpstr>NATF Updates Topics</vt:lpstr>
      <vt:lpstr>Market Trials Call RT/LFC 3/5</vt:lpstr>
      <vt:lpstr>Market Trials Call CRR 3/5</vt:lpstr>
      <vt:lpstr>Market Trials Call CRR 3/5</vt:lpstr>
      <vt:lpstr>Other Topics</vt:lpstr>
      <vt:lpstr>Questions?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creator>xqh5</dc:creator>
  <cp:lastModifiedBy>xqh5</cp:lastModifiedBy>
  <cp:revision>36</cp:revision>
  <dcterms:created xsi:type="dcterms:W3CDTF">2010-02-08T18:44:47Z</dcterms:created>
  <dcterms:modified xsi:type="dcterms:W3CDTF">2010-03-05T17:08:09Z</dcterms:modified>
</cp:coreProperties>
</file>