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0"/>
  </p:notesMasterIdLst>
  <p:sldIdLst>
    <p:sldId id="258" r:id="rId2"/>
    <p:sldId id="265" r:id="rId3"/>
    <p:sldId id="271" r:id="rId4"/>
    <p:sldId id="257" r:id="rId5"/>
    <p:sldId id="261" r:id="rId6"/>
    <p:sldId id="262" r:id="rId7"/>
    <p:sldId id="263" r:id="rId8"/>
    <p:sldId id="267" r:id="rId9"/>
    <p:sldId id="270" r:id="rId10"/>
    <p:sldId id="273" r:id="rId11"/>
    <p:sldId id="274" r:id="rId12"/>
    <p:sldId id="276" r:id="rId13"/>
    <p:sldId id="269" r:id="rId14"/>
    <p:sldId id="268" r:id="rId15"/>
    <p:sldId id="275" r:id="rId16"/>
    <p:sldId id="260" r:id="rId17"/>
    <p:sldId id="272" r:id="rId18"/>
    <p:sldId id="277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te Horne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949A"/>
    <a:srgbClr val="0000CC"/>
    <a:srgbClr val="FF3300"/>
    <a:srgbClr val="FF9900"/>
    <a:srgbClr val="5469A2"/>
    <a:srgbClr val="294171"/>
    <a:srgbClr val="DDDDD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82" autoAdjust="0"/>
    <p:restoredTop sz="94660"/>
  </p:normalViewPr>
  <p:slideViewPr>
    <p:cSldViewPr>
      <p:cViewPr>
        <p:scale>
          <a:sx n="100" d="100"/>
          <a:sy n="100" d="100"/>
        </p:scale>
        <p:origin x="-396" y="-108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deller\My%20Documents\Temp%20Read\Dispute%20Stat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deller\My%20Documents\Temp%20Read\Dispute%20Stat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deller\My%20Documents\Temp%20Read\Dispute%20Stat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deller\My%20Documents\Temp%20Read\Dispute%20Stats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deller\My%20Documents\Temp%20Read\Dispute%20Stats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deller\My%20Documents\Temp%20Read\Dispute%20Stats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deller\My%20Documents\Temp%20Read\Dispute%20Stats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deller\My%20Documents\Temp%20Read\Dispute%20Sta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8"/>
  <c:chart>
    <c:title>
      <c:tx>
        <c:rich>
          <a:bodyPr/>
          <a:lstStyle/>
          <a:p>
            <a:pPr>
              <a:defRPr/>
            </a:pPr>
            <a:r>
              <a:rPr lang="en-US" dirty="0"/>
              <a:t>QSEs by </a:t>
            </a:r>
            <a:r>
              <a:rPr lang="en-US" dirty="0" smtClean="0"/>
              <a:t>Type</a:t>
            </a:r>
            <a:endParaRPr lang="en-US" dirty="0"/>
          </a:p>
        </c:rich>
      </c:tx>
      <c:layout/>
    </c:title>
    <c:plotArea>
      <c:layout>
        <c:manualLayout>
          <c:layoutTarget val="inner"/>
          <c:xMode val="edge"/>
          <c:yMode val="edge"/>
          <c:x val="4.7219995704129804E-2"/>
          <c:y val="0.11688210848643932"/>
          <c:w val="0.9165730481294625"/>
          <c:h val="0.70955993000874895"/>
        </c:manualLayout>
      </c:layout>
      <c:barChart>
        <c:barDir val="col"/>
        <c:grouping val="clustered"/>
        <c:ser>
          <c:idx val="1"/>
          <c:order val="0"/>
          <c:tx>
            <c:strRef>
              <c:f>STATS!$V$64</c:f>
              <c:strCache>
                <c:ptCount val="1"/>
                <c:pt idx="0">
                  <c:v>QSE w/o Resources</c:v>
                </c:pt>
              </c:strCache>
            </c:strRef>
          </c:tx>
          <c:cat>
            <c:numRef>
              <c:f>STATS!$K$65:$K$73</c:f>
              <c:numCache>
                <c:formatCode>General</c:formatCode>
                <c:ptCount val="9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</c:numCache>
            </c:numRef>
          </c:cat>
          <c:val>
            <c:numRef>
              <c:f>STATS!$V$65:$V$73</c:f>
              <c:numCache>
                <c:formatCode>General</c:formatCode>
                <c:ptCount val="9"/>
                <c:pt idx="0">
                  <c:v>8</c:v>
                </c:pt>
                <c:pt idx="1">
                  <c:v>9</c:v>
                </c:pt>
                <c:pt idx="2">
                  <c:v>22</c:v>
                </c:pt>
                <c:pt idx="3">
                  <c:v>42</c:v>
                </c:pt>
                <c:pt idx="4">
                  <c:v>64</c:v>
                </c:pt>
                <c:pt idx="5">
                  <c:v>81</c:v>
                </c:pt>
                <c:pt idx="6">
                  <c:v>102</c:v>
                </c:pt>
                <c:pt idx="7">
                  <c:v>138</c:v>
                </c:pt>
                <c:pt idx="8">
                  <c:v>163</c:v>
                </c:pt>
              </c:numCache>
            </c:numRef>
          </c:val>
        </c:ser>
        <c:ser>
          <c:idx val="2"/>
          <c:order val="1"/>
          <c:tx>
            <c:strRef>
              <c:f>STATS!$W$64</c:f>
              <c:strCache>
                <c:ptCount val="1"/>
                <c:pt idx="0">
                  <c:v>QSE with Resources</c:v>
                </c:pt>
              </c:strCache>
            </c:strRef>
          </c:tx>
          <c:cat>
            <c:numRef>
              <c:f>STATS!$K$65:$K$73</c:f>
              <c:numCache>
                <c:formatCode>General</c:formatCode>
                <c:ptCount val="9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</c:numCache>
            </c:numRef>
          </c:cat>
          <c:val>
            <c:numRef>
              <c:f>STATS!$W$65:$W$73</c:f>
              <c:numCache>
                <c:formatCode>General</c:formatCode>
                <c:ptCount val="9"/>
                <c:pt idx="0">
                  <c:v>28</c:v>
                </c:pt>
                <c:pt idx="1">
                  <c:v>30</c:v>
                </c:pt>
                <c:pt idx="2">
                  <c:v>42</c:v>
                </c:pt>
                <c:pt idx="3">
                  <c:v>48</c:v>
                </c:pt>
                <c:pt idx="4">
                  <c:v>57</c:v>
                </c:pt>
                <c:pt idx="5">
                  <c:v>69</c:v>
                </c:pt>
                <c:pt idx="6">
                  <c:v>75</c:v>
                </c:pt>
                <c:pt idx="7">
                  <c:v>92</c:v>
                </c:pt>
                <c:pt idx="8">
                  <c:v>110</c:v>
                </c:pt>
              </c:numCache>
            </c:numRef>
          </c:val>
        </c:ser>
        <c:axId val="74245248"/>
        <c:axId val="74246784"/>
      </c:barChart>
      <c:catAx>
        <c:axId val="74245248"/>
        <c:scaling>
          <c:orientation val="minMax"/>
        </c:scaling>
        <c:axPos val="b"/>
        <c:numFmt formatCode="General" sourceLinked="1"/>
        <c:majorTickMark val="none"/>
        <c:tickLblPos val="nextTo"/>
        <c:crossAx val="74246784"/>
        <c:crosses val="autoZero"/>
        <c:auto val="1"/>
        <c:lblAlgn val="ctr"/>
        <c:lblOffset val="100"/>
      </c:catAx>
      <c:valAx>
        <c:axId val="74246784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7424524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0561697424999925"/>
          <c:y val="0.89834601924759461"/>
          <c:w val="0.59072012415021469"/>
          <c:h val="0.10046062992126004"/>
        </c:manualLayout>
      </c:layout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8"/>
  <c:pivotSource>
    <c:name>[Dispute Stats.xlsx]STATS!PivotTable2</c:name>
    <c:fmtId val="8"/>
  </c:pivotSource>
  <c:chart>
    <c:title>
      <c:tx>
        <c:rich>
          <a:bodyPr/>
          <a:lstStyle/>
          <a:p>
            <a:pPr>
              <a:defRPr/>
            </a:pPr>
            <a:r>
              <a:rPr lang="en-US" dirty="0"/>
              <a:t>Disputes by Resolution</a:t>
            </a:r>
          </a:p>
        </c:rich>
      </c:tx>
      <c:layout/>
    </c:title>
    <c:pivotFmts>
      <c:pivotFmt>
        <c:idx val="0"/>
        <c:marker>
          <c:symbol val="none"/>
        </c:marker>
      </c:pivotFmt>
      <c:pivotFmt>
        <c:idx val="1"/>
        <c:marker>
          <c:symbol val="none"/>
        </c:marker>
      </c:pivotFmt>
      <c:pivotFmt>
        <c:idx val="2"/>
        <c:marker>
          <c:symbol val="none"/>
        </c:marker>
      </c:pivotFmt>
      <c:pivotFmt>
        <c:idx val="3"/>
        <c:marker>
          <c:symbol val="none"/>
        </c:marker>
      </c:pivotFmt>
      <c:pivotFmt>
        <c:idx val="4"/>
        <c:marker>
          <c:symbol val="none"/>
        </c:marker>
      </c:pivotFmt>
      <c:pivotFmt>
        <c:idx val="5"/>
        <c:marker>
          <c:symbol val="none"/>
        </c:marker>
      </c:pivotFmt>
    </c:pivotFmts>
    <c:plotArea>
      <c:layout>
        <c:manualLayout>
          <c:layoutTarget val="inner"/>
          <c:xMode val="edge"/>
          <c:yMode val="edge"/>
          <c:x val="5.7282241202900513E-2"/>
          <c:y val="0.1040879630305951"/>
          <c:w val="0.91096701365719202"/>
          <c:h val="0.81556357403376456"/>
        </c:manualLayout>
      </c:layout>
      <c:barChart>
        <c:barDir val="col"/>
        <c:grouping val="clustered"/>
        <c:ser>
          <c:idx val="0"/>
          <c:order val="0"/>
          <c:tx>
            <c:strRef>
              <c:f>STATS!$B$49:$B$50</c:f>
              <c:strCache>
                <c:ptCount val="1"/>
                <c:pt idx="0">
                  <c:v>Denied</c:v>
                </c:pt>
              </c:strCache>
            </c:strRef>
          </c:tx>
          <c:spPr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</c:spPr>
          <c:cat>
            <c:strRef>
              <c:f>STATS!$A$51:$A$60</c:f>
              <c:strCache>
                <c:ptCount val="9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</c:strCache>
            </c:strRef>
          </c:cat>
          <c:val>
            <c:numRef>
              <c:f>STATS!$B$51:$B$60</c:f>
              <c:numCache>
                <c:formatCode>General</c:formatCode>
                <c:ptCount val="9"/>
                <c:pt idx="0">
                  <c:v>2165</c:v>
                </c:pt>
                <c:pt idx="1">
                  <c:v>4956</c:v>
                </c:pt>
                <c:pt idx="2">
                  <c:v>4815</c:v>
                </c:pt>
                <c:pt idx="3">
                  <c:v>2717</c:v>
                </c:pt>
                <c:pt idx="4">
                  <c:v>1220</c:v>
                </c:pt>
                <c:pt idx="5">
                  <c:v>2002</c:v>
                </c:pt>
                <c:pt idx="6">
                  <c:v>507</c:v>
                </c:pt>
                <c:pt idx="7">
                  <c:v>625</c:v>
                </c:pt>
                <c:pt idx="8">
                  <c:v>511</c:v>
                </c:pt>
              </c:numCache>
            </c:numRef>
          </c:val>
        </c:ser>
        <c:ser>
          <c:idx val="1"/>
          <c:order val="1"/>
          <c:tx>
            <c:strRef>
              <c:f>STATS!$C$49:$C$50</c:f>
              <c:strCache>
                <c:ptCount val="1"/>
                <c:pt idx="0">
                  <c:v>Granted</c:v>
                </c:pt>
              </c:strCache>
            </c:strRef>
          </c:tx>
          <c:cat>
            <c:strRef>
              <c:f>STATS!$A$51:$A$60</c:f>
              <c:strCache>
                <c:ptCount val="9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</c:strCache>
            </c:strRef>
          </c:cat>
          <c:val>
            <c:numRef>
              <c:f>STATS!$C$51:$C$60</c:f>
              <c:numCache>
                <c:formatCode>General</c:formatCode>
                <c:ptCount val="9"/>
                <c:pt idx="0">
                  <c:v>1307</c:v>
                </c:pt>
                <c:pt idx="1">
                  <c:v>1525</c:v>
                </c:pt>
                <c:pt idx="2">
                  <c:v>553</c:v>
                </c:pt>
                <c:pt idx="3">
                  <c:v>633</c:v>
                </c:pt>
                <c:pt idx="4">
                  <c:v>569</c:v>
                </c:pt>
                <c:pt idx="5">
                  <c:v>1083</c:v>
                </c:pt>
                <c:pt idx="6">
                  <c:v>1021</c:v>
                </c:pt>
                <c:pt idx="7">
                  <c:v>764</c:v>
                </c:pt>
                <c:pt idx="8">
                  <c:v>511</c:v>
                </c:pt>
              </c:numCache>
            </c:numRef>
          </c:val>
        </c:ser>
        <c:ser>
          <c:idx val="2"/>
          <c:order val="2"/>
          <c:tx>
            <c:strRef>
              <c:f>STATS!$D$49:$D$50</c:f>
              <c:strCache>
                <c:ptCount val="1"/>
                <c:pt idx="0">
                  <c:v>Granted With Exceptions</c:v>
                </c:pt>
              </c:strCache>
            </c:strRef>
          </c:tx>
          <c:cat>
            <c:strRef>
              <c:f>STATS!$A$51:$A$60</c:f>
              <c:strCache>
                <c:ptCount val="9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</c:strCache>
            </c:strRef>
          </c:cat>
          <c:val>
            <c:numRef>
              <c:f>STATS!$D$51:$D$60</c:f>
              <c:numCache>
                <c:formatCode>General</c:formatCode>
                <c:ptCount val="9"/>
                <c:pt idx="0">
                  <c:v>681</c:v>
                </c:pt>
                <c:pt idx="1">
                  <c:v>898</c:v>
                </c:pt>
                <c:pt idx="2">
                  <c:v>1442</c:v>
                </c:pt>
                <c:pt idx="3">
                  <c:v>608</c:v>
                </c:pt>
                <c:pt idx="4">
                  <c:v>182</c:v>
                </c:pt>
                <c:pt idx="5">
                  <c:v>10</c:v>
                </c:pt>
                <c:pt idx="6">
                  <c:v>11</c:v>
                </c:pt>
                <c:pt idx="7">
                  <c:v>2</c:v>
                </c:pt>
                <c:pt idx="8">
                  <c:v>13</c:v>
                </c:pt>
              </c:numCache>
            </c:numRef>
          </c:val>
        </c:ser>
        <c:axId val="74441472"/>
        <c:axId val="74443008"/>
      </c:barChart>
      <c:catAx>
        <c:axId val="74441472"/>
        <c:scaling>
          <c:orientation val="minMax"/>
        </c:scaling>
        <c:axPos val="b"/>
        <c:majorTickMark val="none"/>
        <c:tickLblPos val="nextTo"/>
        <c:crossAx val="74443008"/>
        <c:crosses val="autoZero"/>
        <c:auto val="1"/>
        <c:lblAlgn val="ctr"/>
        <c:lblOffset val="100"/>
      </c:catAx>
      <c:valAx>
        <c:axId val="74443008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744414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6259953265335485"/>
          <c:y val="0.26469658697241888"/>
          <c:w val="0.27845509817601916"/>
          <c:h val="0.34662963624756682"/>
        </c:manualLayout>
      </c:layout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8"/>
  <c:chart>
    <c:title>
      <c:tx>
        <c:rich>
          <a:bodyPr/>
          <a:lstStyle/>
          <a:p>
            <a:pPr>
              <a:defRPr/>
            </a:pPr>
            <a:r>
              <a:rPr lang="en-US" dirty="0"/>
              <a:t>Yearly Disputes - Normalized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6.6243065573814472E-2"/>
          <c:y val="0.11304445295289463"/>
          <c:w val="0.8757902137232868"/>
          <c:h val="0.78693901105913666"/>
        </c:manualLayout>
      </c:layout>
      <c:barChart>
        <c:barDir val="col"/>
        <c:grouping val="clustered"/>
        <c:ser>
          <c:idx val="1"/>
          <c:order val="0"/>
          <c:tx>
            <c:strRef>
              <c:f>STATS!$H$50</c:f>
              <c:strCache>
                <c:ptCount val="1"/>
                <c:pt idx="0">
                  <c:v>Denied</c:v>
                </c:pt>
              </c:strCache>
            </c:strRef>
          </c:tx>
          <c:spPr>
            <a:gradFill>
              <a:gsLst>
                <a:gs pos="0">
                  <a:srgbClr val="BBE0E3">
                    <a:shade val="30000"/>
                    <a:satMod val="115000"/>
                  </a:srgbClr>
                </a:gs>
                <a:gs pos="50000">
                  <a:srgbClr val="BBE0E3">
                    <a:shade val="67500"/>
                    <a:satMod val="115000"/>
                  </a:srgbClr>
                </a:gs>
                <a:gs pos="100000">
                  <a:srgbClr val="BBE0E3">
                    <a:shade val="100000"/>
                    <a:satMod val="115000"/>
                  </a:srgbClr>
                </a:gs>
              </a:gsLst>
              <a:lin ang="5400000" scaled="0"/>
            </a:gradFill>
          </c:spPr>
          <c:cat>
            <c:numRef>
              <c:f>STATS!$G$51:$G$59</c:f>
              <c:numCache>
                <c:formatCode>General</c:formatCode>
                <c:ptCount val="9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</c:numCache>
            </c:numRef>
          </c:cat>
          <c:val>
            <c:numRef>
              <c:f>STATS!$H$51:$H$59</c:f>
              <c:numCache>
                <c:formatCode>General</c:formatCode>
                <c:ptCount val="9"/>
                <c:pt idx="0">
                  <c:v>5196</c:v>
                </c:pt>
                <c:pt idx="1">
                  <c:v>4956</c:v>
                </c:pt>
                <c:pt idx="2">
                  <c:v>4815</c:v>
                </c:pt>
                <c:pt idx="3">
                  <c:v>2717</c:v>
                </c:pt>
                <c:pt idx="4">
                  <c:v>1220</c:v>
                </c:pt>
                <c:pt idx="5">
                  <c:v>2002</c:v>
                </c:pt>
                <c:pt idx="6">
                  <c:v>507</c:v>
                </c:pt>
                <c:pt idx="7">
                  <c:v>625</c:v>
                </c:pt>
                <c:pt idx="8">
                  <c:v>511</c:v>
                </c:pt>
              </c:numCache>
            </c:numRef>
          </c:val>
        </c:ser>
        <c:ser>
          <c:idx val="2"/>
          <c:order val="1"/>
          <c:tx>
            <c:strRef>
              <c:f>STATS!$I$50</c:f>
              <c:strCache>
                <c:ptCount val="1"/>
                <c:pt idx="0">
                  <c:v>Granted</c:v>
                </c:pt>
              </c:strCache>
            </c:strRef>
          </c:tx>
          <c:cat>
            <c:numRef>
              <c:f>STATS!$G$51:$G$59</c:f>
              <c:numCache>
                <c:formatCode>General</c:formatCode>
                <c:ptCount val="9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</c:numCache>
            </c:numRef>
          </c:cat>
          <c:val>
            <c:numRef>
              <c:f>STATS!$I$51:$I$59</c:f>
              <c:numCache>
                <c:formatCode>General</c:formatCode>
                <c:ptCount val="9"/>
                <c:pt idx="0">
                  <c:v>3136.8</c:v>
                </c:pt>
                <c:pt idx="1">
                  <c:v>1525</c:v>
                </c:pt>
                <c:pt idx="2">
                  <c:v>553</c:v>
                </c:pt>
                <c:pt idx="3">
                  <c:v>633</c:v>
                </c:pt>
                <c:pt idx="4">
                  <c:v>569</c:v>
                </c:pt>
                <c:pt idx="5">
                  <c:v>1083</c:v>
                </c:pt>
                <c:pt idx="6">
                  <c:v>1021</c:v>
                </c:pt>
                <c:pt idx="7">
                  <c:v>764</c:v>
                </c:pt>
                <c:pt idx="8">
                  <c:v>511</c:v>
                </c:pt>
              </c:numCache>
            </c:numRef>
          </c:val>
        </c:ser>
        <c:ser>
          <c:idx val="3"/>
          <c:order val="2"/>
          <c:tx>
            <c:strRef>
              <c:f>STATS!$J$50</c:f>
              <c:strCache>
                <c:ptCount val="1"/>
                <c:pt idx="0">
                  <c:v>Granted With Exceptions</c:v>
                </c:pt>
              </c:strCache>
            </c:strRef>
          </c:tx>
          <c:cat>
            <c:numRef>
              <c:f>STATS!$G$51:$G$59</c:f>
              <c:numCache>
                <c:formatCode>General</c:formatCode>
                <c:ptCount val="9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</c:numCache>
            </c:numRef>
          </c:cat>
          <c:val>
            <c:numRef>
              <c:f>STATS!$J$51:$J$59</c:f>
              <c:numCache>
                <c:formatCode>General</c:formatCode>
                <c:ptCount val="9"/>
                <c:pt idx="0">
                  <c:v>1634.4</c:v>
                </c:pt>
                <c:pt idx="1">
                  <c:v>898</c:v>
                </c:pt>
                <c:pt idx="2">
                  <c:v>1442</c:v>
                </c:pt>
                <c:pt idx="3">
                  <c:v>608</c:v>
                </c:pt>
                <c:pt idx="4">
                  <c:v>182</c:v>
                </c:pt>
                <c:pt idx="5">
                  <c:v>10</c:v>
                </c:pt>
                <c:pt idx="6">
                  <c:v>11</c:v>
                </c:pt>
                <c:pt idx="7">
                  <c:v>2</c:v>
                </c:pt>
                <c:pt idx="8">
                  <c:v>13</c:v>
                </c:pt>
              </c:numCache>
            </c:numRef>
          </c:val>
        </c:ser>
        <c:axId val="74760192"/>
        <c:axId val="74761728"/>
      </c:barChart>
      <c:catAx>
        <c:axId val="74760192"/>
        <c:scaling>
          <c:orientation val="minMax"/>
        </c:scaling>
        <c:axPos val="b"/>
        <c:numFmt formatCode="General" sourceLinked="1"/>
        <c:tickLblPos val="nextTo"/>
        <c:crossAx val="74761728"/>
        <c:crosses val="autoZero"/>
        <c:auto val="1"/>
        <c:lblAlgn val="ctr"/>
        <c:lblOffset val="100"/>
      </c:catAx>
      <c:valAx>
        <c:axId val="74761728"/>
        <c:scaling>
          <c:orientation val="minMax"/>
        </c:scaling>
        <c:axPos val="l"/>
        <c:majorGridlines/>
        <c:numFmt formatCode="General" sourceLinked="1"/>
        <c:tickLblPos val="nextTo"/>
        <c:crossAx val="747601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039379749997986"/>
          <c:y val="0.24450489143402543"/>
          <c:w val="0.17809774905532569"/>
          <c:h val="0.3897075127765478"/>
        </c:manualLayout>
      </c:layout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8"/>
  <c:chart>
    <c:title>
      <c:tx>
        <c:rich>
          <a:bodyPr/>
          <a:lstStyle/>
          <a:p>
            <a:pPr>
              <a:defRPr/>
            </a:pPr>
            <a:r>
              <a:rPr lang="en-US" dirty="0"/>
              <a:t>Annual Dispute- Normalized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13380489203555437"/>
          <c:y val="0.13956060179977503"/>
          <c:w val="0.75670713954873314"/>
          <c:h val="0.73488369773255779"/>
        </c:manualLayout>
      </c:layout>
      <c:barChart>
        <c:barDir val="col"/>
        <c:grouping val="clustered"/>
        <c:ser>
          <c:idx val="1"/>
          <c:order val="0"/>
          <c:tx>
            <c:v>Disputes</c:v>
          </c:tx>
          <c:cat>
            <c:numRef>
              <c:f>STATS!$G$51:$G$59</c:f>
              <c:numCache>
                <c:formatCode>General</c:formatCode>
                <c:ptCount val="9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</c:numCache>
            </c:numRef>
          </c:cat>
          <c:val>
            <c:numRef>
              <c:f>STATS!$K$51:$K$59</c:f>
              <c:numCache>
                <c:formatCode>General</c:formatCode>
                <c:ptCount val="9"/>
                <c:pt idx="0">
                  <c:v>9967.2000000000007</c:v>
                </c:pt>
                <c:pt idx="1">
                  <c:v>7379</c:v>
                </c:pt>
                <c:pt idx="2">
                  <c:v>6810</c:v>
                </c:pt>
                <c:pt idx="3">
                  <c:v>3958</c:v>
                </c:pt>
                <c:pt idx="4">
                  <c:v>1971</c:v>
                </c:pt>
                <c:pt idx="5">
                  <c:v>3095</c:v>
                </c:pt>
                <c:pt idx="6">
                  <c:v>1539</c:v>
                </c:pt>
                <c:pt idx="7">
                  <c:v>1391</c:v>
                </c:pt>
                <c:pt idx="8">
                  <c:v>1035</c:v>
                </c:pt>
              </c:numCache>
            </c:numRef>
          </c:val>
        </c:ser>
        <c:axId val="74767360"/>
        <c:axId val="74359936"/>
      </c:barChart>
      <c:lineChart>
        <c:grouping val="stacked"/>
        <c:ser>
          <c:idx val="0"/>
          <c:order val="1"/>
          <c:tx>
            <c:v>QSEs</c:v>
          </c:tx>
          <c:marker>
            <c:symbol val="none"/>
          </c:marker>
          <c:val>
            <c:numRef>
              <c:f>STATS!$L$51:$L$59</c:f>
              <c:numCache>
                <c:formatCode>General</c:formatCode>
                <c:ptCount val="9"/>
                <c:pt idx="0">
                  <c:v>36</c:v>
                </c:pt>
                <c:pt idx="1">
                  <c:v>40</c:v>
                </c:pt>
                <c:pt idx="2">
                  <c:v>65</c:v>
                </c:pt>
                <c:pt idx="3">
                  <c:v>89</c:v>
                </c:pt>
                <c:pt idx="4">
                  <c:v>121</c:v>
                </c:pt>
                <c:pt idx="5">
                  <c:v>150</c:v>
                </c:pt>
                <c:pt idx="6">
                  <c:v>179</c:v>
                </c:pt>
                <c:pt idx="7">
                  <c:v>230</c:v>
                </c:pt>
                <c:pt idx="8">
                  <c:v>273</c:v>
                </c:pt>
              </c:numCache>
            </c:numRef>
          </c:val>
        </c:ser>
        <c:marker val="1"/>
        <c:axId val="74364032"/>
        <c:axId val="74361856"/>
      </c:lineChart>
      <c:catAx>
        <c:axId val="74767360"/>
        <c:scaling>
          <c:orientation val="minMax"/>
        </c:scaling>
        <c:axPos val="b"/>
        <c:numFmt formatCode="General" sourceLinked="1"/>
        <c:tickLblPos val="nextTo"/>
        <c:crossAx val="74359936"/>
        <c:crosses val="autoZero"/>
        <c:auto val="1"/>
        <c:lblAlgn val="ctr"/>
        <c:lblOffset val="100"/>
      </c:catAx>
      <c:valAx>
        <c:axId val="74359936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Disputes</a:t>
                </a:r>
              </a:p>
            </c:rich>
          </c:tx>
          <c:layout/>
        </c:title>
        <c:numFmt formatCode="General" sourceLinked="1"/>
        <c:tickLblPos val="nextTo"/>
        <c:crossAx val="74767360"/>
        <c:crosses val="autoZero"/>
        <c:crossBetween val="between"/>
      </c:valAx>
      <c:valAx>
        <c:axId val="74361856"/>
        <c:scaling>
          <c:orientation val="minMax"/>
        </c:scaling>
        <c:axPos val="r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Average Number of QSEs</a:t>
                </a:r>
              </a:p>
            </c:rich>
          </c:tx>
          <c:layout/>
        </c:title>
        <c:numFmt formatCode="General" sourceLinked="1"/>
        <c:tickLblPos val="nextTo"/>
        <c:crossAx val="74364032"/>
        <c:crosses val="max"/>
        <c:crossBetween val="between"/>
      </c:valAx>
      <c:catAx>
        <c:axId val="74364032"/>
        <c:scaling>
          <c:orientation val="minMax"/>
        </c:scaling>
        <c:delete val="1"/>
        <c:axPos val="b"/>
        <c:tickLblPos val="none"/>
        <c:crossAx val="74361856"/>
        <c:crosses val="autoZero"/>
        <c:auto val="1"/>
        <c:lblAlgn val="ctr"/>
        <c:lblOffset val="100"/>
      </c:catAx>
    </c:plotArea>
    <c:legend>
      <c:legendPos val="r"/>
      <c:layout>
        <c:manualLayout>
          <c:xMode val="edge"/>
          <c:yMode val="edge"/>
          <c:x val="0.37655770969805258"/>
          <c:y val="0.17973143982002268"/>
          <c:w val="0.20858245660468916"/>
          <c:h val="0.24566999437570311"/>
        </c:manualLayout>
      </c:layout>
      <c:overlay val="1"/>
    </c:legend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8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Annual Disputes </a:t>
            </a:r>
            <a:r>
              <a:rPr lang="en-US" dirty="0"/>
              <a:t>per QSE - Normalized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7.3583567739051822E-2"/>
          <c:y val="0.12308553507899321"/>
          <c:w val="0.90061573929379291"/>
          <c:h val="0.74968835533673961"/>
        </c:manualLayout>
      </c:layout>
      <c:barChart>
        <c:barDir val="col"/>
        <c:grouping val="clustered"/>
        <c:ser>
          <c:idx val="5"/>
          <c:order val="0"/>
          <c:spPr>
            <a:solidFill>
              <a:schemeClr val="accent2"/>
            </a:solidFill>
          </c:spPr>
          <c:cat>
            <c:numRef>
              <c:f>STATS!$G$51:$G$59</c:f>
              <c:numCache>
                <c:formatCode>General</c:formatCode>
                <c:ptCount val="9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</c:numCache>
            </c:numRef>
          </c:cat>
          <c:val>
            <c:numRef>
              <c:f>STATS!$M$51:$M$59</c:f>
              <c:numCache>
                <c:formatCode>General</c:formatCode>
                <c:ptCount val="9"/>
                <c:pt idx="0">
                  <c:v>276.86666666666702</c:v>
                </c:pt>
                <c:pt idx="1">
                  <c:v>184.47499999999999</c:v>
                </c:pt>
                <c:pt idx="2">
                  <c:v>104.76923076923086</c:v>
                </c:pt>
                <c:pt idx="3">
                  <c:v>44.471910112359552</c:v>
                </c:pt>
                <c:pt idx="4">
                  <c:v>16.289256198347086</c:v>
                </c:pt>
                <c:pt idx="5">
                  <c:v>20.633333333333301</c:v>
                </c:pt>
                <c:pt idx="6">
                  <c:v>8.5977653631284916</c:v>
                </c:pt>
                <c:pt idx="7">
                  <c:v>6.0478260869565217</c:v>
                </c:pt>
                <c:pt idx="8">
                  <c:v>3.7912087912087884</c:v>
                </c:pt>
              </c:numCache>
            </c:numRef>
          </c:val>
        </c:ser>
        <c:gapWidth val="52"/>
        <c:overlap val="-9"/>
        <c:axId val="74842112"/>
        <c:axId val="74843648"/>
      </c:barChart>
      <c:catAx>
        <c:axId val="74842112"/>
        <c:scaling>
          <c:orientation val="minMax"/>
        </c:scaling>
        <c:axPos val="b"/>
        <c:numFmt formatCode="General" sourceLinked="1"/>
        <c:tickLblPos val="nextTo"/>
        <c:crossAx val="74843648"/>
        <c:crosses val="autoZero"/>
        <c:auto val="1"/>
        <c:lblAlgn val="ctr"/>
        <c:lblOffset val="100"/>
      </c:catAx>
      <c:valAx>
        <c:axId val="74843648"/>
        <c:scaling>
          <c:orientation val="minMax"/>
        </c:scaling>
        <c:axPos val="l"/>
        <c:majorGridlines/>
        <c:numFmt formatCode="General" sourceLinked="1"/>
        <c:tickLblPos val="nextTo"/>
        <c:crossAx val="74842112"/>
        <c:crosses val="autoZero"/>
        <c:crossBetween val="between"/>
      </c:valAx>
    </c:plotArea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8"/>
  <c:chart>
    <c:title>
      <c:tx>
        <c:rich>
          <a:bodyPr/>
          <a:lstStyle/>
          <a:p>
            <a:pPr>
              <a:defRPr/>
            </a:pPr>
            <a:r>
              <a:rPr lang="en-US" dirty="0"/>
              <a:t>Percentage of Dispute Submitted by QSE Type</a:t>
            </a:r>
          </a:p>
        </c:rich>
      </c:tx>
      <c:layout/>
    </c:title>
    <c:plotArea>
      <c:layout/>
      <c:barChart>
        <c:barDir val="col"/>
        <c:grouping val="clustered"/>
        <c:ser>
          <c:idx val="1"/>
          <c:order val="0"/>
          <c:tx>
            <c:strRef>
              <c:f>STATS!$P$64</c:f>
              <c:strCache>
                <c:ptCount val="1"/>
                <c:pt idx="0">
                  <c:v>QSE w/o Resource</c:v>
                </c:pt>
              </c:strCache>
            </c:strRef>
          </c:tx>
          <c:cat>
            <c:numRef>
              <c:f>STATS!$K$65:$K$73</c:f>
              <c:numCache>
                <c:formatCode>General</c:formatCode>
                <c:ptCount val="9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</c:numCache>
            </c:numRef>
          </c:cat>
          <c:val>
            <c:numRef>
              <c:f>STATS!$P$65:$P$73</c:f>
              <c:numCache>
                <c:formatCode>0.00%</c:formatCode>
                <c:ptCount val="9"/>
                <c:pt idx="0">
                  <c:v>2.9735355337496285E-3</c:v>
                </c:pt>
                <c:pt idx="1">
                  <c:v>1.2231347195526818E-3</c:v>
                </c:pt>
                <c:pt idx="2">
                  <c:v>1.1244668476153548E-2</c:v>
                </c:pt>
                <c:pt idx="3">
                  <c:v>3.019991492981712E-2</c:v>
                </c:pt>
                <c:pt idx="4">
                  <c:v>8.199356913183288E-2</c:v>
                </c:pt>
                <c:pt idx="5">
                  <c:v>0.20859713428857046</c:v>
                </c:pt>
                <c:pt idx="6">
                  <c:v>0.13134009610250941</c:v>
                </c:pt>
                <c:pt idx="7">
                  <c:v>0.21512385919165583</c:v>
                </c:pt>
                <c:pt idx="8">
                  <c:v>0.22162162162162152</c:v>
                </c:pt>
              </c:numCache>
            </c:numRef>
          </c:val>
        </c:ser>
        <c:ser>
          <c:idx val="2"/>
          <c:order val="1"/>
          <c:tx>
            <c:strRef>
              <c:f>STATS!$Q$64</c:f>
              <c:strCache>
                <c:ptCount val="1"/>
                <c:pt idx="0">
                  <c:v>QSE with Resources</c:v>
                </c:pt>
              </c:strCache>
            </c:strRef>
          </c:tx>
          <c:cat>
            <c:numRef>
              <c:f>STATS!$K$65:$K$73</c:f>
              <c:numCache>
                <c:formatCode>General</c:formatCode>
                <c:ptCount val="9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</c:numCache>
            </c:numRef>
          </c:cat>
          <c:val>
            <c:numRef>
              <c:f>STATS!$Q$65:$Q$73</c:f>
              <c:numCache>
                <c:formatCode>0.00%</c:formatCode>
                <c:ptCount val="9"/>
                <c:pt idx="0">
                  <c:v>0.99702646446624998</c:v>
                </c:pt>
                <c:pt idx="1">
                  <c:v>0.9987768652804474</c:v>
                </c:pt>
                <c:pt idx="2">
                  <c:v>0.98875533152384665</c:v>
                </c:pt>
                <c:pt idx="3">
                  <c:v>0.96980008507018323</c:v>
                </c:pt>
                <c:pt idx="4">
                  <c:v>0.91800643086816724</c:v>
                </c:pt>
                <c:pt idx="5">
                  <c:v>0.79140286571142926</c:v>
                </c:pt>
                <c:pt idx="6">
                  <c:v>0.86865990389749104</c:v>
                </c:pt>
                <c:pt idx="7">
                  <c:v>0.78487614080834389</c:v>
                </c:pt>
                <c:pt idx="8">
                  <c:v>0.77837837837837887</c:v>
                </c:pt>
              </c:numCache>
            </c:numRef>
          </c:val>
        </c:ser>
        <c:gapWidth val="75"/>
        <c:overlap val="-25"/>
        <c:axId val="74886144"/>
        <c:axId val="74896128"/>
      </c:barChart>
      <c:catAx>
        <c:axId val="74886144"/>
        <c:scaling>
          <c:orientation val="minMax"/>
        </c:scaling>
        <c:axPos val="b"/>
        <c:numFmt formatCode="General" sourceLinked="1"/>
        <c:majorTickMark val="none"/>
        <c:tickLblPos val="nextTo"/>
        <c:crossAx val="74896128"/>
        <c:crosses val="autoZero"/>
        <c:auto val="1"/>
        <c:lblAlgn val="ctr"/>
        <c:lblOffset val="100"/>
      </c:catAx>
      <c:valAx>
        <c:axId val="74896128"/>
        <c:scaling>
          <c:orientation val="minMax"/>
        </c:scaling>
        <c:axPos val="l"/>
        <c:majorGridlines/>
        <c:numFmt formatCode="0.00%" sourceLinked="1"/>
        <c:majorTickMark val="none"/>
        <c:tickLblPos val="nextTo"/>
        <c:crossAx val="74886144"/>
        <c:crosses val="autoZero"/>
        <c:crossBetween val="between"/>
      </c:valAx>
    </c:plotArea>
    <c:legend>
      <c:legendPos val="b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8"/>
  <c:chart>
    <c:title>
      <c:tx>
        <c:rich>
          <a:bodyPr/>
          <a:lstStyle/>
          <a:p>
            <a:pPr>
              <a:defRPr/>
            </a:pPr>
            <a:r>
              <a:rPr lang="en-US" dirty="0"/>
              <a:t>Estimates</a:t>
            </a:r>
            <a:r>
              <a:rPr lang="en-US" baseline="0" dirty="0"/>
              <a:t> of Disputes</a:t>
            </a:r>
            <a:endParaRPr lang="en-US" dirty="0"/>
          </a:p>
        </c:rich>
      </c:tx>
      <c:layout/>
    </c:title>
    <c:plotArea>
      <c:layout>
        <c:manualLayout>
          <c:layoutTarget val="inner"/>
          <c:xMode val="edge"/>
          <c:yMode val="edge"/>
          <c:x val="8.3466549482502317E-2"/>
          <c:y val="1.8253968253968265E-2"/>
          <c:w val="0.88534437148403378"/>
          <c:h val="0.69751881014873163"/>
        </c:manualLayout>
      </c:layout>
      <c:barChart>
        <c:barDir val="col"/>
        <c:grouping val="clustered"/>
        <c:ser>
          <c:idx val="1"/>
          <c:order val="0"/>
          <c:tx>
            <c:v>Low</c:v>
          </c:tx>
          <c:cat>
            <c:numRef>
              <c:f>STATS!$G$279:$G$287</c:f>
              <c:numCache>
                <c:formatCode>General</c:formatCode>
                <c:ptCount val="9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  <c:pt idx="8">
                  <c:v>2019</c:v>
                </c:pt>
              </c:numCache>
            </c:numRef>
          </c:cat>
          <c:val>
            <c:numRef>
              <c:f>STATS!$H$279:$H$287</c:f>
              <c:numCache>
                <c:formatCode>General</c:formatCode>
                <c:ptCount val="9"/>
                <c:pt idx="0">
                  <c:v>40000</c:v>
                </c:pt>
                <c:pt idx="1">
                  <c:v>29613.131069909286</c:v>
                </c:pt>
                <c:pt idx="2">
                  <c:v>27329.641223212137</c:v>
                </c:pt>
                <c:pt idx="3">
                  <c:v>15884.099847499798</c:v>
                </c:pt>
                <c:pt idx="4">
                  <c:v>7909.9446183481778</c:v>
                </c:pt>
                <c:pt idx="5">
                  <c:v>12420.74002728951</c:v>
                </c:pt>
                <c:pt idx="6">
                  <c:v>6176.2581266554344</c:v>
                </c:pt>
                <c:pt idx="7">
                  <c:v>5582.3099767236554</c:v>
                </c:pt>
                <c:pt idx="8">
                  <c:v>4153.623886347219</c:v>
                </c:pt>
              </c:numCache>
            </c:numRef>
          </c:val>
        </c:ser>
        <c:ser>
          <c:idx val="3"/>
          <c:order val="1"/>
          <c:tx>
            <c:v>High</c:v>
          </c:tx>
          <c:spPr>
            <a:solidFill>
              <a:srgbClr val="C00000"/>
            </a:solidFill>
          </c:spPr>
          <c:cat>
            <c:numRef>
              <c:f>STATS!$G$279:$G$287</c:f>
              <c:numCache>
                <c:formatCode>General</c:formatCode>
                <c:ptCount val="9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  <c:pt idx="8">
                  <c:v>2019</c:v>
                </c:pt>
              </c:numCache>
            </c:numRef>
          </c:cat>
          <c:val>
            <c:numRef>
              <c:f>STATS!$I$279:$I$287</c:f>
              <c:numCache>
                <c:formatCode>General</c:formatCode>
                <c:ptCount val="9"/>
                <c:pt idx="0">
                  <c:v>75348</c:v>
                </c:pt>
                <c:pt idx="1">
                  <c:v>55524.620756079938</c:v>
                </c:pt>
                <c:pt idx="2">
                  <c:v>51243.077293522751</c:v>
                </c:pt>
                <c:pt idx="3">
                  <c:v>29782.68721406212</c:v>
                </c:pt>
                <c:pt idx="4">
                  <c:v>14831.146159402842</c:v>
                </c:pt>
                <c:pt idx="5">
                  <c:v>23288.887551167831</c:v>
                </c:pt>
                <c:pt idx="6">
                  <c:v>11580.483987478929</c:v>
                </c:pt>
                <c:pt idx="7">
                  <c:v>10466.831206356854</c:v>
                </c:pt>
                <c:pt idx="8">
                  <c:v>7788.0447869010322</c:v>
                </c:pt>
              </c:numCache>
            </c:numRef>
          </c:val>
        </c:ser>
        <c:gapWidth val="75"/>
        <c:overlap val="-25"/>
        <c:axId val="75129216"/>
        <c:axId val="75130752"/>
      </c:barChart>
      <c:catAx>
        <c:axId val="75129216"/>
        <c:scaling>
          <c:orientation val="minMax"/>
        </c:scaling>
        <c:axPos val="b"/>
        <c:numFmt formatCode="General" sourceLinked="1"/>
        <c:majorTickMark val="none"/>
        <c:tickLblPos val="nextTo"/>
        <c:crossAx val="75130752"/>
        <c:crosses val="autoZero"/>
        <c:auto val="1"/>
        <c:lblAlgn val="ctr"/>
        <c:lblOffset val="100"/>
      </c:catAx>
      <c:valAx>
        <c:axId val="75130752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spPr>
          <a:ln w="9525">
            <a:noFill/>
          </a:ln>
        </c:spPr>
        <c:crossAx val="7512921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44127067832117317"/>
          <c:y val="0.77844968073020759"/>
          <c:w val="0.10828433143104819"/>
          <c:h val="4.2445841657852444E-2"/>
        </c:manualLayout>
      </c:layout>
    </c:legend>
    <c:plotVisOnly val="1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32"/>
  <c:chart>
    <c:title>
      <c:tx>
        <c:rich>
          <a:bodyPr/>
          <a:lstStyle/>
          <a:p>
            <a:pPr>
              <a:defRPr/>
            </a:pPr>
            <a:r>
              <a:rPr lang="en-US" dirty="0"/>
              <a:t>Employees Necessary</a:t>
            </a:r>
          </a:p>
        </c:rich>
      </c:tx>
      <c:layout/>
    </c:title>
    <c:plotArea>
      <c:layout/>
      <c:barChart>
        <c:barDir val="col"/>
        <c:grouping val="clustered"/>
        <c:ser>
          <c:idx val="1"/>
          <c:order val="0"/>
          <c:tx>
            <c:v>Low</c:v>
          </c:tx>
          <c:cat>
            <c:numRef>
              <c:f>STATS!$G$279:$G$287</c:f>
              <c:numCache>
                <c:formatCode>General</c:formatCode>
                <c:ptCount val="9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  <c:pt idx="8">
                  <c:v>2019</c:v>
                </c:pt>
              </c:numCache>
            </c:numRef>
          </c:cat>
          <c:val>
            <c:numRef>
              <c:f>STATS!$L$279:$L$287</c:f>
              <c:numCache>
                <c:formatCode>General</c:formatCode>
                <c:ptCount val="9"/>
                <c:pt idx="0">
                  <c:v>20.833333333333318</c:v>
                </c:pt>
                <c:pt idx="1">
                  <c:v>15.423505765577762</c:v>
                </c:pt>
                <c:pt idx="2">
                  <c:v>14.234188137089655</c:v>
                </c:pt>
                <c:pt idx="3">
                  <c:v>8.2729686705728067</c:v>
                </c:pt>
                <c:pt idx="4">
                  <c:v>4.1197628220563454</c:v>
                </c:pt>
                <c:pt idx="5">
                  <c:v>6.4691354308799509</c:v>
                </c:pt>
                <c:pt idx="6">
                  <c:v>3.2168011076330365</c:v>
                </c:pt>
                <c:pt idx="7">
                  <c:v>2.9074531128769032</c:v>
                </c:pt>
                <c:pt idx="8">
                  <c:v>2.1633457741391777</c:v>
                </c:pt>
              </c:numCache>
            </c:numRef>
          </c:val>
        </c:ser>
        <c:ser>
          <c:idx val="2"/>
          <c:order val="1"/>
          <c:tx>
            <c:v>High</c:v>
          </c:tx>
          <c:cat>
            <c:numRef>
              <c:f>STATS!$G$279:$G$287</c:f>
              <c:numCache>
                <c:formatCode>General</c:formatCode>
                <c:ptCount val="9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  <c:pt idx="8">
                  <c:v>2019</c:v>
                </c:pt>
              </c:numCache>
            </c:numRef>
          </c:cat>
          <c:val>
            <c:numRef>
              <c:f>STATS!$M$279:$M$287</c:f>
              <c:numCache>
                <c:formatCode>General</c:formatCode>
                <c:ptCount val="9"/>
                <c:pt idx="0">
                  <c:v>39.243750000000013</c:v>
                </c:pt>
                <c:pt idx="1">
                  <c:v>28.919073310458298</c:v>
                </c:pt>
                <c:pt idx="2">
                  <c:v>26.689102757043099</c:v>
                </c:pt>
                <c:pt idx="3">
                  <c:v>15.511816257324025</c:v>
                </c:pt>
                <c:pt idx="4">
                  <c:v>7.7245552913556441</c:v>
                </c:pt>
                <c:pt idx="5">
                  <c:v>12.129628932899912</c:v>
                </c:pt>
                <c:pt idx="6">
                  <c:v>6.0315020768119405</c:v>
                </c:pt>
                <c:pt idx="7">
                  <c:v>5.451474586644192</c:v>
                </c:pt>
                <c:pt idx="8">
                  <c:v>4.0562733265109561</c:v>
                </c:pt>
              </c:numCache>
            </c:numRef>
          </c:val>
        </c:ser>
        <c:axId val="75169792"/>
        <c:axId val="75171328"/>
      </c:barChart>
      <c:catAx>
        <c:axId val="75169792"/>
        <c:scaling>
          <c:orientation val="minMax"/>
        </c:scaling>
        <c:axPos val="b"/>
        <c:numFmt formatCode="General" sourceLinked="1"/>
        <c:majorTickMark val="none"/>
        <c:tickLblPos val="nextTo"/>
        <c:crossAx val="75171328"/>
        <c:crosses val="autoZero"/>
        <c:auto val="1"/>
        <c:lblAlgn val="ctr"/>
        <c:lblOffset val="100"/>
      </c:catAx>
      <c:valAx>
        <c:axId val="75171328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751697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6337857693933066"/>
          <c:y val="0.31190217501882089"/>
          <c:w val="0.31997937480857758"/>
          <c:h val="7.9813356663750362E-2"/>
        </c:manualLayout>
      </c:layout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73AA761-47A9-477D-9496-580F83BEF350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20" name="Picture 12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</p:spPr>
      </p:pic>
      <p:sp>
        <p:nvSpPr>
          <p:cNvPr id="43021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3022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3018" name="Rectangle 10"/>
          <p:cNvSpPr>
            <a:spLocks noGrp="1" noChangeArrowheads="1"/>
          </p:cNvSpPr>
          <p:nvPr>
            <p:ph type="dt" sz="half" idx="2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March 9, 2010</a:t>
            </a:r>
            <a:endParaRPr lang="en-US" dirty="0"/>
          </a:p>
        </p:txBody>
      </p:sp>
      <p:sp>
        <p:nvSpPr>
          <p:cNvPr id="43023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COPS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29979EB-FBC3-4703-BA45-1B248E73AFE9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COPS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March 9, 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D368040-B3FD-4DD8-8D81-A8B852D31E2A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COPS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March 9, 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09E5027-5F6B-4CEA-B11D-54E0DB2D22B1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COPS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March 9, 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0F23C04-E61A-4834-BB50-6210F2B835D2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COPS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March 9, 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3700AF4-2553-4C11-853D-1B706B980A27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COPS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March 9, 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B9B7157-5F64-491C-8348-60FF0326EA23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COPS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March 9, 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76F95E6-523F-4058-916A-FCA3B6C7D1F8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COPS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March 9, 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A1208BF-A2A2-4537-8F9F-4E5791A5D560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COPS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March 9, 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D0E32AC-C8C6-41B2-94E3-9D3EE7C65ECF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COPS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March 9, 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3193D4B-DF6A-44F2-8965-64C9FEA99227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COPS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March 9, 2010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A380587-F18E-4CCC-BF63-57E489741824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23560" name="Picture 8" descr="logo_C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</p:spPr>
      </p:pic>
      <p:sp>
        <p:nvSpPr>
          <p:cNvPr id="23561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r>
              <a:rPr lang="en-US" dirty="0" smtClean="0"/>
              <a:t>COPS</a:t>
            </a:r>
            <a:endParaRPr lang="en-US" dirty="0"/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 dirty="0" smtClean="0"/>
              <a:t>March 9, 2010</a:t>
            </a:r>
            <a:endParaRPr lang="en-US" dirty="0"/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fld id="{7DF7E230-0D18-4650-AFCD-AA390257BDB1}" type="slidenum">
              <a:rPr lang="en-US" sz="1200"/>
              <a:pPr algn="ctr"/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sldNum="0" hdr="0"/>
  <p:txStyles>
    <p:titleStyle>
      <a:lvl1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javascript:ClickThumbnail(230)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March 9, 2010</a:t>
            </a:r>
            <a:endParaRPr lang="en-US" dirty="0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COPS</a:t>
            </a:r>
            <a:endParaRPr lang="en-US" dirty="0"/>
          </a:p>
        </p:txBody>
      </p:sp>
      <p:sp>
        <p:nvSpPr>
          <p:cNvPr id="30738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019800" cy="1238250"/>
          </a:xfrm>
        </p:spPr>
        <p:txBody>
          <a:bodyPr/>
          <a:lstStyle/>
          <a:p>
            <a:r>
              <a:rPr lang="en-US" dirty="0" smtClean="0"/>
              <a:t>Dispute Statistics for Nodal</a:t>
            </a:r>
            <a:endParaRPr lang="en-US" dirty="0"/>
          </a:p>
        </p:txBody>
      </p:sp>
      <p:sp>
        <p:nvSpPr>
          <p:cNvPr id="30740" name="Rectangle 2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Art Deller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Estimates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2001</a:t>
            </a:r>
          </a:p>
          <a:p>
            <a:pPr lvl="1"/>
            <a:r>
              <a:rPr lang="en-US" dirty="0" smtClean="0"/>
              <a:t>Disputes submitted at a rate of 276 per QSE</a:t>
            </a:r>
          </a:p>
          <a:p>
            <a:endParaRPr lang="en-US" dirty="0" smtClean="0"/>
          </a:p>
          <a:p>
            <a:r>
              <a:rPr lang="en-US" dirty="0" smtClean="0"/>
              <a:t>High Estimate</a:t>
            </a:r>
          </a:p>
          <a:p>
            <a:endParaRPr lang="en-US" dirty="0"/>
          </a:p>
          <a:p>
            <a:pPr lvl="1"/>
            <a:r>
              <a:rPr lang="en-US" dirty="0" smtClean="0"/>
              <a:t>273 QSEs X 276 Disputes/QSE = 75,348 Disputes/Year</a:t>
            </a:r>
          </a:p>
          <a:p>
            <a:pPr lvl="1"/>
            <a:endParaRPr lang="en-US" dirty="0" smtClean="0"/>
          </a:p>
          <a:p>
            <a:pPr lvl="1">
              <a:buNone/>
            </a:pPr>
            <a:r>
              <a:rPr lang="en-US" b="1" dirty="0" smtClean="0"/>
              <a:t>Approximately 75,000 Dispute per Year</a:t>
            </a:r>
          </a:p>
          <a:p>
            <a:pPr lvl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March 9,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Projected Disputes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March 9, 2010</a:t>
            </a:r>
            <a:endParaRPr lang="en-US" dirty="0"/>
          </a:p>
        </p:txBody>
      </p:sp>
      <p:graphicFrame>
        <p:nvGraphicFramePr>
          <p:cNvPr id="6" name="Chart 5"/>
          <p:cNvGraphicFramePr/>
          <p:nvPr/>
        </p:nvGraphicFramePr>
        <p:xfrm>
          <a:off x="533401" y="990600"/>
          <a:ext cx="8305800" cy="586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Projected Disputes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March 9, 2010</a:t>
            </a:r>
            <a:endParaRPr lang="en-US" dirty="0"/>
          </a:p>
        </p:txBody>
      </p:sp>
      <p:pic>
        <p:nvPicPr>
          <p:cNvPr id="6" name="Picture 5" descr="C:\Documents and Settings\pcoon\My Documents\My Pictures\Microsoft Clip Organizer\j03993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762000"/>
            <a:ext cx="5334000" cy="5329658"/>
          </a:xfrm>
          <a:prstGeom prst="rect">
            <a:avLst/>
          </a:prstGeom>
          <a:noFill/>
        </p:spPr>
      </p:pic>
      <p:pic>
        <p:nvPicPr>
          <p:cNvPr id="1026" name="Picture 2" descr="8&quot;x 4&quot; PNG-format Logo with Transparent Background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81400" y="4114800"/>
            <a:ext cx="1524000" cy="590551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3581400" y="4114800"/>
            <a:ext cx="1524000" cy="60960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Unknowns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March 9, 2010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04800" y="990600"/>
            <a:ext cx="853440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Unknown factors influencing number of disputes</a:t>
            </a:r>
          </a:p>
          <a:p>
            <a:endParaRPr lang="en-US" sz="2400" dirty="0" smtClean="0"/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 </a:t>
            </a:r>
            <a:r>
              <a:rPr lang="en-US" sz="2000" dirty="0" smtClean="0"/>
              <a:t>API dispute process</a:t>
            </a:r>
          </a:p>
          <a:p>
            <a:pPr lvl="1">
              <a:buFont typeface="Arial" pitchFamily="34" charset="0"/>
              <a:buChar char="•"/>
            </a:pPr>
            <a:endParaRPr lang="en-US" sz="2000" dirty="0" smtClean="0"/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 Additional Markets (CRR and DAM)</a:t>
            </a:r>
          </a:p>
          <a:p>
            <a:pPr lvl="1">
              <a:buFont typeface="Arial" pitchFamily="34" charset="0"/>
              <a:buChar char="•"/>
            </a:pPr>
            <a:endParaRPr lang="en-US" sz="2000" dirty="0" smtClean="0"/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 More Charge Types ( 66 Nodal vs. 52 Zonal)</a:t>
            </a:r>
          </a:p>
          <a:p>
            <a:pPr lvl="1">
              <a:buFont typeface="Arial" pitchFamily="34" charset="0"/>
              <a:buChar char="•"/>
            </a:pPr>
            <a:endParaRPr lang="en-US" sz="2000" dirty="0" smtClean="0"/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 More Invoices (9 Nodal vs. 2 Zonal)</a:t>
            </a:r>
          </a:p>
          <a:p>
            <a:pPr lvl="1">
              <a:buFont typeface="Arial" pitchFamily="34" charset="0"/>
              <a:buChar char="•"/>
            </a:pPr>
            <a:endParaRPr lang="en-US" sz="2000" dirty="0" smtClean="0"/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 Additional Market Education</a:t>
            </a:r>
          </a:p>
          <a:p>
            <a:pPr lvl="1">
              <a:buFont typeface="Arial" pitchFamily="34" charset="0"/>
              <a:buChar char="•"/>
            </a:pPr>
            <a:endParaRPr lang="en-US" sz="2000" dirty="0" smtClean="0"/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 Multi-day disputes</a:t>
            </a:r>
          </a:p>
          <a:p>
            <a:pPr lvl="1">
              <a:buFont typeface="Arial" pitchFamily="34" charset="0"/>
              <a:buChar char="•"/>
            </a:pPr>
            <a:endParaRPr lang="en-US" sz="2000" dirty="0" smtClean="0"/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 Incomplete disputes</a:t>
            </a:r>
          </a:p>
          <a:p>
            <a:pPr lvl="1"/>
            <a:endParaRPr lang="en-US" sz="2400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Processing Disputes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Hours for processing - assuming</a:t>
            </a:r>
          </a:p>
          <a:p>
            <a:r>
              <a:rPr lang="en-US" b="0" dirty="0" smtClean="0"/>
              <a:t>20 Business Days per month</a:t>
            </a:r>
          </a:p>
          <a:p>
            <a:r>
              <a:rPr lang="en-US" b="0" dirty="0" smtClean="0"/>
              <a:t>8 Hours per day (still need to answer phones and email)</a:t>
            </a:r>
          </a:p>
          <a:p>
            <a:r>
              <a:rPr lang="en-US" b="0" dirty="0" smtClean="0"/>
              <a:t>1 Hr per Dispute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For Low Estimate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b="0" dirty="0" smtClean="0"/>
              <a:t>40,000/12 X 1 Hr/Dispute = 3,333 Hours</a:t>
            </a:r>
          </a:p>
          <a:p>
            <a:pPr>
              <a:buNone/>
            </a:pPr>
            <a:r>
              <a:rPr lang="en-US" b="0" dirty="0" smtClean="0"/>
              <a:t>	Equivalent FTEs  - 3,333/(20 X 8) = 20.8</a:t>
            </a:r>
          </a:p>
          <a:p>
            <a:pPr>
              <a:buNone/>
            </a:pPr>
            <a:endParaRPr lang="en-US" b="0" dirty="0" smtClean="0"/>
          </a:p>
          <a:p>
            <a:pPr>
              <a:buNone/>
            </a:pPr>
            <a:r>
              <a:rPr lang="en-US" dirty="0" smtClean="0"/>
              <a:t>For High Estimate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b="0" dirty="0" smtClean="0"/>
              <a:t>75000/12 X 1 Hr/Dispute = 6,250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b="0" dirty="0" smtClean="0"/>
              <a:t> Equivalent FTEs  - 6,250/(20 X 8) = 39</a:t>
            </a:r>
          </a:p>
          <a:p>
            <a:pPr>
              <a:buNone/>
            </a:pPr>
            <a:endParaRPr lang="en-US" b="0" dirty="0" smtClean="0"/>
          </a:p>
          <a:p>
            <a:pPr>
              <a:buNone/>
            </a:pPr>
            <a:r>
              <a:rPr lang="en-US" sz="1400" b="0" dirty="0" smtClean="0"/>
              <a:t>Note: For WCS only, does not include Settlements time to process</a:t>
            </a:r>
            <a:endParaRPr lang="en-US" sz="1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March 9, 2010</a:t>
            </a:r>
            <a:endParaRPr lang="en-US" dirty="0"/>
          </a:p>
        </p:txBody>
      </p:sp>
      <p:pic>
        <p:nvPicPr>
          <p:cNvPr id="6" name="Picture 2" descr="C:\Documents and Settings\pcoon\My Documents\My Pictures\Microsoft Clip Organizer\j0290899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2819400"/>
            <a:ext cx="2992225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Necessary Employees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March 9, 2010</a:t>
            </a:r>
            <a:endParaRPr lang="en-US" dirty="0"/>
          </a:p>
        </p:txBody>
      </p:sp>
      <p:graphicFrame>
        <p:nvGraphicFramePr>
          <p:cNvPr id="6" name="Chart 5"/>
          <p:cNvGraphicFramePr/>
          <p:nvPr/>
        </p:nvGraphicFramePr>
        <p:xfrm>
          <a:off x="228600" y="1219200"/>
          <a:ext cx="84582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6085" name="Line 5"/>
          <p:cNvSpPr>
            <a:spLocks noChangeShapeType="1"/>
          </p:cNvSpPr>
          <p:nvPr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46086" name="Text Box 6"/>
          <p:cNvSpPr txBox="1">
            <a:spLocks noChangeArrowheads="1"/>
          </p:cNvSpPr>
          <p:nvPr/>
        </p:nvSpPr>
        <p:spPr bwMode="auto">
          <a:xfrm>
            <a:off x="2324100" y="2247900"/>
            <a:ext cx="5791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 smtClean="0">
                <a:solidFill>
                  <a:schemeClr val="bg1"/>
                </a:solidFill>
                <a:latin typeface="Arial Black" pitchFamily="34" charset="0"/>
              </a:rPr>
              <a:t>Processing Options</a:t>
            </a:r>
            <a:endParaRPr 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March 9, 2010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724400"/>
          </a:xfrm>
        </p:spPr>
        <p:txBody>
          <a:bodyPr/>
          <a:lstStyle/>
          <a:p>
            <a:r>
              <a:rPr lang="en-US" dirty="0" smtClean="0"/>
              <a:t>Work through it, possible delay (First In, First Out)</a:t>
            </a:r>
          </a:p>
          <a:p>
            <a:endParaRPr lang="en-US" dirty="0" smtClean="0"/>
          </a:p>
          <a:p>
            <a:r>
              <a:rPr lang="en-US" dirty="0" smtClean="0"/>
              <a:t>Hire Additional People</a:t>
            </a:r>
          </a:p>
          <a:p>
            <a:endParaRPr lang="en-US" dirty="0" smtClean="0"/>
          </a:p>
          <a:p>
            <a:r>
              <a:rPr lang="en-US" dirty="0" smtClean="0"/>
              <a:t>Process certain charge types first (Prioritize) </a:t>
            </a:r>
          </a:p>
          <a:p>
            <a:endParaRPr lang="en-US" dirty="0" smtClean="0"/>
          </a:p>
          <a:p>
            <a:r>
              <a:rPr lang="en-US" dirty="0" smtClean="0"/>
              <a:t>Process by Dollar Amount</a:t>
            </a:r>
          </a:p>
          <a:p>
            <a:endParaRPr lang="en-US" dirty="0" smtClean="0"/>
          </a:p>
          <a:p>
            <a:r>
              <a:rPr lang="en-US" dirty="0" smtClean="0"/>
              <a:t>Market Impact</a:t>
            </a:r>
          </a:p>
          <a:p>
            <a:endParaRPr lang="en-US" dirty="0" smtClean="0"/>
          </a:p>
          <a:p>
            <a:r>
              <a:rPr lang="en-US" dirty="0" smtClean="0"/>
              <a:t>Place a threshold on submission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March 9,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March 9, 2010</a:t>
            </a:r>
            <a:endParaRPr lang="en-US" dirty="0"/>
          </a:p>
        </p:txBody>
      </p:sp>
      <p:pic>
        <p:nvPicPr>
          <p:cNvPr id="1029" name="Picture 5" descr="C:\Documents and Settings\adeller\Local Settings\Temporary Internet Files\Content.IE5\3139FE5S\j043154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2895600"/>
            <a:ext cx="2285714" cy="2285714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971800" y="2590800"/>
            <a:ext cx="2590800" cy="1600200"/>
          </a:xfrm>
          <a:prstGeom prst="rect">
            <a:avLst/>
          </a:prstGeom>
          <a:noFill/>
        </p:spPr>
        <p:txBody>
          <a:bodyPr wrap="none" rtlCol="0">
            <a:prstTxWarp prst="textCircl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QUESTIONS?</a:t>
            </a:r>
            <a:endParaRPr lang="en-US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QSEs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March 9, 2010</a:t>
            </a:r>
            <a:endParaRPr lang="en-US" dirty="0"/>
          </a:p>
        </p:txBody>
      </p:sp>
      <p:graphicFrame>
        <p:nvGraphicFramePr>
          <p:cNvPr id="7" name="Chart 6"/>
          <p:cNvGraphicFramePr/>
          <p:nvPr/>
        </p:nvGraphicFramePr>
        <p:xfrm>
          <a:off x="228600" y="914400"/>
          <a:ext cx="8505825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QSE 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QSEs with Resources</a:t>
            </a:r>
          </a:p>
          <a:p>
            <a:pPr lvl="1"/>
            <a:endParaRPr lang="en-US" sz="2800" dirty="0" smtClean="0"/>
          </a:p>
          <a:p>
            <a:pPr lvl="1">
              <a:buNone/>
            </a:pPr>
            <a:r>
              <a:rPr lang="en-US" sz="2800" dirty="0" smtClean="0"/>
              <a:t>2001 = 28		2009 = 110 (4X)</a:t>
            </a:r>
            <a:endParaRPr lang="en-US" sz="2800" dirty="0"/>
          </a:p>
          <a:p>
            <a:pPr lvl="1">
              <a:buNone/>
            </a:pPr>
            <a:r>
              <a:rPr lang="en-US" dirty="0" smtClean="0"/>
              <a:t>[includes </a:t>
            </a:r>
            <a:r>
              <a:rPr lang="en-US" dirty="0" smtClean="0"/>
              <a:t>sub_QSEs</a:t>
            </a:r>
            <a:r>
              <a:rPr lang="en-US" dirty="0" smtClean="0"/>
              <a:t>]</a:t>
            </a:r>
          </a:p>
          <a:p>
            <a:endParaRPr lang="en-US" sz="2800" dirty="0" smtClean="0"/>
          </a:p>
          <a:p>
            <a:r>
              <a:rPr lang="en-US" sz="2800" dirty="0" smtClean="0"/>
              <a:t>QSE without Resources</a:t>
            </a:r>
          </a:p>
          <a:p>
            <a:pPr lvl="1"/>
            <a:endParaRPr lang="en-US" sz="2800" dirty="0"/>
          </a:p>
          <a:p>
            <a:pPr lvl="1">
              <a:buNone/>
            </a:pPr>
            <a:r>
              <a:rPr lang="en-US" sz="2800" dirty="0" smtClean="0"/>
              <a:t>2001 = 8		2009 = 163 (20X)</a:t>
            </a:r>
          </a:p>
          <a:p>
            <a:pPr lvl="1">
              <a:buNone/>
            </a:pPr>
            <a:r>
              <a:rPr lang="en-US" dirty="0" smtClean="0"/>
              <a:t>[includes </a:t>
            </a:r>
            <a:r>
              <a:rPr lang="en-US" dirty="0" smtClean="0"/>
              <a:t>sub_QSEs</a:t>
            </a:r>
            <a:r>
              <a:rPr lang="en-US" dirty="0" smtClean="0"/>
              <a:t>]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March 9,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COPS</a:t>
            </a:r>
            <a:endParaRPr lang="en-US" dirty="0"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March 9, 2010</a:t>
            </a:r>
            <a:endParaRPr lang="en-US" dirty="0"/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Disputes by Resolution</a:t>
            </a:r>
            <a:endParaRPr lang="en-US" dirty="0"/>
          </a:p>
        </p:txBody>
      </p:sp>
      <p:graphicFrame>
        <p:nvGraphicFramePr>
          <p:cNvPr id="6" name="Chart 5"/>
          <p:cNvGraphicFramePr/>
          <p:nvPr/>
        </p:nvGraphicFramePr>
        <p:xfrm>
          <a:off x="228600" y="862013"/>
          <a:ext cx="8686800" cy="50815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Normalized Disputes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March 9, 2010</a:t>
            </a:r>
            <a:endParaRPr lang="en-US" dirty="0"/>
          </a:p>
        </p:txBody>
      </p:sp>
      <p:graphicFrame>
        <p:nvGraphicFramePr>
          <p:cNvPr id="6" name="Chart 5"/>
          <p:cNvGraphicFramePr/>
          <p:nvPr/>
        </p:nvGraphicFramePr>
        <p:xfrm>
          <a:off x="152400" y="1176337"/>
          <a:ext cx="9072563" cy="4505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Annual Disputes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March 9, 2010</a:t>
            </a:r>
            <a:endParaRPr lang="en-US" dirty="0"/>
          </a:p>
        </p:txBody>
      </p:sp>
      <p:graphicFrame>
        <p:nvGraphicFramePr>
          <p:cNvPr id="6" name="Chart 5"/>
          <p:cNvGraphicFramePr/>
          <p:nvPr/>
        </p:nvGraphicFramePr>
        <p:xfrm>
          <a:off x="0" y="1066800"/>
          <a:ext cx="9067800" cy="510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Disputes per QSE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March 9, 2010</a:t>
            </a:r>
            <a:endParaRPr lang="en-US" dirty="0"/>
          </a:p>
        </p:txBody>
      </p:sp>
      <p:graphicFrame>
        <p:nvGraphicFramePr>
          <p:cNvPr id="6" name="Chart 5"/>
          <p:cNvGraphicFramePr/>
          <p:nvPr/>
        </p:nvGraphicFramePr>
        <p:xfrm>
          <a:off x="-157163" y="1009649"/>
          <a:ext cx="9458326" cy="48387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Percentage by Type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March 9, 2010</a:t>
            </a:r>
            <a:endParaRPr lang="en-US" dirty="0"/>
          </a:p>
        </p:txBody>
      </p:sp>
      <p:graphicFrame>
        <p:nvGraphicFramePr>
          <p:cNvPr id="6" name="Chart 5"/>
          <p:cNvGraphicFramePr/>
          <p:nvPr/>
        </p:nvGraphicFramePr>
        <p:xfrm>
          <a:off x="152400" y="1447800"/>
          <a:ext cx="89916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Estimates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229600" cy="5334000"/>
          </a:xfrm>
        </p:spPr>
        <p:txBody>
          <a:bodyPr/>
          <a:lstStyle/>
          <a:p>
            <a:r>
              <a:rPr lang="en-US" dirty="0" smtClean="0"/>
              <a:t>2001</a:t>
            </a:r>
          </a:p>
          <a:p>
            <a:pPr lvl="1"/>
            <a:r>
              <a:rPr lang="en-US" dirty="0" smtClean="0"/>
              <a:t>28 QSEs with Resources</a:t>
            </a:r>
          </a:p>
          <a:p>
            <a:pPr lvl="1"/>
            <a:r>
              <a:rPr lang="en-US" dirty="0" smtClean="0"/>
              <a:t>8 QSEs without Resources</a:t>
            </a:r>
          </a:p>
          <a:p>
            <a:pPr lvl="1"/>
            <a:r>
              <a:rPr lang="en-US" dirty="0" smtClean="0"/>
              <a:t>99.7% Dispute by QSEs with Resources</a:t>
            </a:r>
          </a:p>
          <a:p>
            <a:pPr lvl="1"/>
            <a:r>
              <a:rPr lang="en-US" dirty="0" smtClean="0"/>
              <a:t>9967 Annual Disputes (normalized)</a:t>
            </a:r>
          </a:p>
          <a:p>
            <a:endParaRPr lang="en-US" dirty="0" smtClean="0"/>
          </a:p>
          <a:p>
            <a:r>
              <a:rPr lang="en-US" dirty="0" smtClean="0"/>
              <a:t>Currently</a:t>
            </a:r>
          </a:p>
          <a:p>
            <a:pPr lvl="1"/>
            <a:r>
              <a:rPr lang="en-US" dirty="0" smtClean="0"/>
              <a:t>110 QSEs with Resources (110/28 = 3.93)</a:t>
            </a:r>
          </a:p>
          <a:p>
            <a:pPr lvl="1"/>
            <a:r>
              <a:rPr lang="en-US" dirty="0" smtClean="0"/>
              <a:t>163 QSEs without Resources (163/8 = 20.38)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Low Estimate</a:t>
            </a:r>
          </a:p>
          <a:p>
            <a:pPr lvl="1">
              <a:buNone/>
            </a:pPr>
            <a:r>
              <a:rPr lang="en-US" dirty="0" smtClean="0"/>
              <a:t>9967 X 3.93 X .9997 + 9967 X 20.38 X .003 = 39,768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b="1" dirty="0" smtClean="0"/>
              <a:t>Approximately 40,000 Disputes per year</a:t>
            </a:r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March 9,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1628</TotalTime>
  <Words>375</Words>
  <Application>Microsoft Office PowerPoint</Application>
  <PresentationFormat>On-screen Show (4:3)</PresentationFormat>
  <Paragraphs>139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Custom Design</vt:lpstr>
      <vt:lpstr>Dispute Statistics for Nodal</vt:lpstr>
      <vt:lpstr>QSEs</vt:lpstr>
      <vt:lpstr>QSE Numbers</vt:lpstr>
      <vt:lpstr>Disputes by Resolution</vt:lpstr>
      <vt:lpstr>Normalized Disputes</vt:lpstr>
      <vt:lpstr>Annual Disputes</vt:lpstr>
      <vt:lpstr>Disputes per QSE</vt:lpstr>
      <vt:lpstr>Percentage by Type</vt:lpstr>
      <vt:lpstr>Estimates</vt:lpstr>
      <vt:lpstr>Estimates</vt:lpstr>
      <vt:lpstr>Projected Disputes</vt:lpstr>
      <vt:lpstr>Projected Disputes</vt:lpstr>
      <vt:lpstr>Unknowns</vt:lpstr>
      <vt:lpstr>Processing Disputes</vt:lpstr>
      <vt:lpstr>Necessary Employees</vt:lpstr>
      <vt:lpstr>Slide 16</vt:lpstr>
      <vt:lpstr>Options</vt:lpstr>
      <vt:lpstr>Questions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/>
  <cp:lastModifiedBy>ERCOT Client Services</cp:lastModifiedBy>
  <cp:revision>74</cp:revision>
  <dcterms:created xsi:type="dcterms:W3CDTF">2005-04-21T14:28:35Z</dcterms:created>
  <dcterms:modified xsi:type="dcterms:W3CDTF">2010-03-08T17:23:01Z</dcterms:modified>
</cp:coreProperties>
</file>