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6" r:id="rId1"/>
    <p:sldMasterId id="2147484008" r:id="rId2"/>
  </p:sldMasterIdLst>
  <p:notesMasterIdLst>
    <p:notesMasterId r:id="rId20"/>
  </p:notesMasterIdLst>
  <p:handoutMasterIdLst>
    <p:handoutMasterId r:id="rId21"/>
  </p:handoutMasterIdLst>
  <p:sldIdLst>
    <p:sldId id="256" r:id="rId3"/>
    <p:sldId id="257" r:id="rId4"/>
    <p:sldId id="601" r:id="rId5"/>
    <p:sldId id="593" r:id="rId6"/>
    <p:sldId id="569" r:id="rId7"/>
    <p:sldId id="602" r:id="rId8"/>
    <p:sldId id="603" r:id="rId9"/>
    <p:sldId id="604" r:id="rId10"/>
    <p:sldId id="605" r:id="rId11"/>
    <p:sldId id="606" r:id="rId12"/>
    <p:sldId id="612" r:id="rId13"/>
    <p:sldId id="522" r:id="rId14"/>
    <p:sldId id="572" r:id="rId15"/>
    <p:sldId id="573" r:id="rId16"/>
    <p:sldId id="587" r:id="rId17"/>
    <p:sldId id="613" r:id="rId18"/>
    <p:sldId id="614"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00FF00"/>
    <a:srgbClr val="FFFF00"/>
    <a:srgbClr val="FFFFFF"/>
    <a:srgbClr val="99CCFF"/>
    <a:srgbClr val="009900"/>
    <a:srgbClr val="FF00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8" autoAdjust="0"/>
    <p:restoredTop sz="94737" autoAdjust="0"/>
  </p:normalViewPr>
  <p:slideViewPr>
    <p:cSldViewPr>
      <p:cViewPr varScale="1">
        <p:scale>
          <a:sx n="86" d="100"/>
          <a:sy n="86" d="100"/>
        </p:scale>
        <p:origin x="-1128" y="-84"/>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50" d="100"/>
          <a:sy n="50" d="100"/>
        </p:scale>
        <p:origin x="-184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6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3619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US"/>
          </a:p>
        </p:txBody>
      </p:sp>
      <p:sp>
        <p:nvSpPr>
          <p:cNvPr id="13619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13619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defRPr>
            </a:lvl1pPr>
          </a:lstStyle>
          <a:p>
            <a:pPr>
              <a:defRPr/>
            </a:pPr>
            <a:fld id="{3F4FD98A-8CC8-4234-A783-3A0E9953584F}"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65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3665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US"/>
          </a:p>
        </p:txBody>
      </p:sp>
      <p:sp>
        <p:nvSpPr>
          <p:cNvPr id="2662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65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665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3665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defRPr>
            </a:lvl1pPr>
          </a:lstStyle>
          <a:p>
            <a:pPr>
              <a:defRPr/>
            </a:pPr>
            <a:fld id="{871B4551-716B-46F0-89B1-2EA4F5E0D1A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p>
            <a:fld id="{8BF2BD1F-F5CD-4C89-A91C-B869AB5DC20E}" type="slidenum">
              <a:rPr lang="en-US" smtClean="0">
                <a:latin typeface="Arial" charset="0"/>
              </a:rPr>
              <a:pPr/>
              <a:t>1</a:t>
            </a:fld>
            <a:endParaRPr lang="en-US" smtClean="0">
              <a:latin typeface="Arial" charset="0"/>
            </a:endParaRPr>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p:spPr>
        <p:txBody>
          <a:bodyPr/>
          <a:lstStyle/>
          <a:p>
            <a:fld id="{836D995A-F624-4791-8A35-1345BFD94345}" type="slidenum">
              <a:rPr lang="en-US" smtClean="0">
                <a:latin typeface="Arial" charset="0"/>
              </a:rPr>
              <a:pPr/>
              <a:t>11</a:t>
            </a:fld>
            <a:endParaRPr lang="en-US" smtClean="0">
              <a:latin typeface="Arial" charset="0"/>
            </a:endParaRPr>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a:noFill/>
        </p:spPr>
        <p:txBody>
          <a:bodyPr/>
          <a:lstStyle/>
          <a:p>
            <a:fld id="{AF9BAF87-3658-4E48-A152-9BDF41829437}" type="slidenum">
              <a:rPr lang="en-US" smtClean="0">
                <a:latin typeface="Arial" charset="0"/>
              </a:rPr>
              <a:pPr/>
              <a:t>12</a:t>
            </a:fld>
            <a:endParaRPr lang="en-US" smtClean="0">
              <a:latin typeface="Arial" charset="0"/>
            </a:endParaRPr>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p:spPr>
        <p:txBody>
          <a:bodyPr/>
          <a:lstStyle/>
          <a:p>
            <a:fld id="{12AE9952-AA40-4D23-9A1E-40BCC8400D45}" type="slidenum">
              <a:rPr lang="en-US" smtClean="0">
                <a:latin typeface="Arial" charset="0"/>
              </a:rPr>
              <a:pPr/>
              <a:t>13</a:t>
            </a:fld>
            <a:endParaRPr lang="en-US" smtClean="0">
              <a:latin typeface="Arial" charset="0"/>
            </a:endParaRPr>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p>
            <a:fld id="{CCDD44F0-8EDE-445E-918C-3DDDBED058EC}" type="slidenum">
              <a:rPr lang="en-US" smtClean="0">
                <a:latin typeface="Arial" charset="0"/>
              </a:rPr>
              <a:pPr/>
              <a:t>14</a:t>
            </a:fld>
            <a:endParaRPr lang="en-US" smtClean="0">
              <a:latin typeface="Arial" charset="0"/>
            </a:endParaRPr>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p:spPr>
        <p:txBody>
          <a:bodyPr/>
          <a:lstStyle/>
          <a:p>
            <a:fld id="{359EB714-41B8-4912-A8FB-151D89841923}" type="slidenum">
              <a:rPr lang="en-US" smtClean="0">
                <a:latin typeface="Arial" charset="0"/>
              </a:rPr>
              <a:pPr/>
              <a:t>2</a:t>
            </a:fld>
            <a:endParaRPr lang="en-US" smtClean="0">
              <a:latin typeface="Arial" charset="0"/>
            </a:endParaRPr>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p:spPr>
        <p:txBody>
          <a:bodyPr/>
          <a:lstStyle/>
          <a:p>
            <a:fld id="{A661034A-8F44-4603-94EB-52AF9C7DE24F}" type="slidenum">
              <a:rPr lang="en-US" smtClean="0">
                <a:latin typeface="Arial" charset="0"/>
              </a:rPr>
              <a:pPr/>
              <a:t>4</a:t>
            </a:fld>
            <a:endParaRPr lang="en-US" smtClean="0">
              <a:latin typeface="Arial" charset="0"/>
            </a:endParaRPr>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p:spPr>
        <p:txBody>
          <a:bodyPr/>
          <a:lstStyle/>
          <a:p>
            <a:fld id="{A0CD3953-C25F-485A-BBDD-87BA8FB88C3B}" type="slidenum">
              <a:rPr lang="en-US" smtClean="0">
                <a:latin typeface="Arial" charset="0"/>
              </a:rPr>
              <a:pPr/>
              <a:t>5</a:t>
            </a:fld>
            <a:endParaRPr lang="en-US" smtClean="0">
              <a:latin typeface="Arial" charset="0"/>
            </a:endParaRPr>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p:spPr>
        <p:txBody>
          <a:bodyPr/>
          <a:lstStyle/>
          <a:p>
            <a:fld id="{9B97CDAA-5721-421B-9AF8-7368C8543256}" type="slidenum">
              <a:rPr lang="en-US" smtClean="0">
                <a:latin typeface="Arial" charset="0"/>
              </a:rPr>
              <a:pPr/>
              <a:t>6</a:t>
            </a:fld>
            <a:endParaRPr lang="en-US" smtClean="0">
              <a:latin typeface="Arial" charset="0"/>
            </a:endParaRPr>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p:spPr>
        <p:txBody>
          <a:bodyPr/>
          <a:lstStyle/>
          <a:p>
            <a:fld id="{2B95C28E-07E2-4258-8E75-21586169AEF6}" type="slidenum">
              <a:rPr lang="en-US" smtClean="0">
                <a:latin typeface="Arial" charset="0"/>
              </a:rPr>
              <a:pPr/>
              <a:t>7</a:t>
            </a:fld>
            <a:endParaRPr lang="en-US" smtClean="0">
              <a:latin typeface="Arial" charset="0"/>
            </a:endParaRPr>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p:spPr>
        <p:txBody>
          <a:bodyPr/>
          <a:lstStyle/>
          <a:p>
            <a:fld id="{8E8F1DD5-8C5F-4107-935A-FA180DC90069}" type="slidenum">
              <a:rPr lang="en-US" smtClean="0">
                <a:latin typeface="Arial" charset="0"/>
              </a:rPr>
              <a:pPr/>
              <a:t>8</a:t>
            </a:fld>
            <a:endParaRPr lang="en-US" smtClean="0">
              <a:latin typeface="Arial" charset="0"/>
            </a:endParaRPr>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a:noFill/>
        </p:spPr>
        <p:txBody>
          <a:bodyPr/>
          <a:lstStyle/>
          <a:p>
            <a:fld id="{FAD7E189-0306-4937-B4D6-61AA34942D85}" type="slidenum">
              <a:rPr lang="en-US" smtClean="0">
                <a:latin typeface="Arial" charset="0"/>
              </a:rPr>
              <a:pPr/>
              <a:t>9</a:t>
            </a:fld>
            <a:endParaRPr lang="en-US" smtClean="0">
              <a:latin typeface="Arial" charset="0"/>
            </a:endParaRPr>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p:spPr>
        <p:txBody>
          <a:bodyPr/>
          <a:lstStyle/>
          <a:p>
            <a:fld id="{E4452EE5-4BA3-40C8-8E49-467987CE0B74}" type="slidenum">
              <a:rPr lang="en-US" smtClean="0">
                <a:latin typeface="Arial" charset="0"/>
              </a:rPr>
              <a:pPr/>
              <a:t>10</a:t>
            </a:fld>
            <a:endParaRPr lang="en-US" smtClean="0">
              <a:latin typeface="Arial" charset="0"/>
            </a:endParaRPr>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0063"/>
            <a:chOff x="0" y="0"/>
            <a:chExt cx="5758" cy="4315"/>
          </a:xfrm>
        </p:grpSpPr>
        <p:grpSp>
          <p:nvGrpSpPr>
            <p:cNvPr id="5"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eaLnBrk="0" hangingPunct="0">
                  <a:defRPr/>
                </a:pPr>
                <a:endParaRPr lang="en-US">
                  <a:latin typeface="Arial" pitchFamily="34" charset="0"/>
                </a:endParaRPr>
              </a:p>
            </p:txBody>
          </p:sp>
          <p:sp>
            <p:nvSpPr>
              <p:cNvPr id="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eaLnBrk="0" hangingPunct="0">
                  <a:defRPr/>
                </a:pPr>
                <a:endParaRPr lang="en-US">
                  <a:latin typeface="Arial" pitchFamily="34" charset="0"/>
                </a:endParaRPr>
              </a:p>
            </p:txBody>
          </p:sp>
          <p:sp>
            <p:nvSpPr>
              <p:cNvPr id="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eaLnBrk="0" hangingPunct="0">
                  <a:defRPr/>
                </a:pPr>
                <a:endParaRPr lang="en-US">
                  <a:latin typeface="Arial" pitchFamily="34" charset="0"/>
                </a:endParaRPr>
              </a:p>
            </p:txBody>
          </p:sp>
          <p:sp>
            <p:nvSpPr>
              <p:cNvPr id="11"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eaLnBrk="0" hangingPunct="0">
                  <a:defRPr/>
                </a:pPr>
                <a:endParaRPr lang="en-US">
                  <a:latin typeface="Arial" pitchFamily="34" charset="0"/>
                </a:endParaRPr>
              </a:p>
            </p:txBody>
          </p:sp>
          <p:sp>
            <p:nvSpPr>
              <p:cNvPr id="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eaLnBrk="0" hangingPunct="0">
                  <a:defRPr/>
                </a:pPr>
                <a:endParaRPr lang="en-US">
                  <a:latin typeface="Arial" pitchFamily="34" charset="0"/>
                </a:endParaRPr>
              </a:p>
            </p:txBody>
          </p:sp>
        </p:grpSp>
        <p:sp>
          <p:nvSpPr>
            <p:cNvPr id="6"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latin typeface="Arial" pitchFamily="34" charset="0"/>
              </a:endParaRPr>
            </a:p>
          </p:txBody>
        </p:sp>
        <p:sp>
          <p:nvSpPr>
            <p:cNvPr id="7"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eaLnBrk="0" hangingPunct="0">
                <a:defRPr/>
              </a:pPr>
              <a:endParaRPr lang="en-US">
                <a:latin typeface="Arial" pitchFamily="34" charset="0"/>
              </a:endParaRPr>
            </a:p>
          </p:txBody>
        </p:sp>
      </p:grpSp>
      <p:sp>
        <p:nvSpPr>
          <p:cNvPr id="981003" name="Rectangle 11"/>
          <p:cNvSpPr>
            <a:spLocks noGrp="1" noChangeArrowheads="1"/>
          </p:cNvSpPr>
          <p:nvPr>
            <p:ph type="ctrTitle" sz="quarter"/>
          </p:nvPr>
        </p:nvSpPr>
        <p:spPr>
          <a:xfrm>
            <a:off x="685800" y="1736725"/>
            <a:ext cx="7772400" cy="1920875"/>
          </a:xfrm>
        </p:spPr>
        <p:txBody>
          <a:bodyPr/>
          <a:lstStyle>
            <a:lvl1pPr>
              <a:defRPr/>
            </a:lvl1pPr>
          </a:lstStyle>
          <a:p>
            <a:r>
              <a:rPr lang="en-US"/>
              <a:t>Click to edit Master title style</a:t>
            </a:r>
          </a:p>
        </p:txBody>
      </p:sp>
      <p:sp>
        <p:nvSpPr>
          <p:cNvPr id="981004" name="Rectangle 12"/>
          <p:cNvSpPr>
            <a:spLocks noGrp="1" noChangeArrowheads="1"/>
          </p:cNvSpPr>
          <p:nvPr>
            <p:ph type="subTitle" sz="quarter" idx="1"/>
          </p:nvPr>
        </p:nvSpPr>
        <p:spPr>
          <a:xfrm>
            <a:off x="1371600" y="3886200"/>
            <a:ext cx="6400800" cy="1752600"/>
          </a:xfrm>
        </p:spPr>
        <p:txBody>
          <a:bodyPr/>
          <a:lstStyle>
            <a:lvl1pPr marL="0" indent="0" algn="ctr">
              <a:defRPr/>
            </a:lvl1pPr>
          </a:lstStyle>
          <a:p>
            <a:r>
              <a:rPr lang="en-US"/>
              <a:t>Click to edit Master subtitle style</a:t>
            </a:r>
          </a:p>
        </p:txBody>
      </p:sp>
      <p:sp>
        <p:nvSpPr>
          <p:cNvPr id="13" name="Rectangle 13"/>
          <p:cNvSpPr>
            <a:spLocks noGrp="1" noChangeArrowheads="1"/>
          </p:cNvSpPr>
          <p:nvPr>
            <p:ph type="dt" sz="quarter" idx="10"/>
          </p:nvPr>
        </p:nvSpPr>
        <p:spPr>
          <a:xfrm>
            <a:off x="457200" y="6248400"/>
            <a:ext cx="2133600" cy="476250"/>
          </a:xfrm>
        </p:spPr>
        <p:txBody>
          <a:bodyPr/>
          <a:lstStyle>
            <a:lvl1pPr>
              <a:defRPr/>
            </a:lvl1pPr>
          </a:lstStyle>
          <a:p>
            <a:pPr>
              <a:defRPr/>
            </a:pPr>
            <a:endParaRPr lang="en-US"/>
          </a:p>
        </p:txBody>
      </p:sp>
      <p:sp>
        <p:nvSpPr>
          <p:cNvPr id="14" name="Rectangle 14"/>
          <p:cNvSpPr>
            <a:spLocks noGrp="1" noChangeArrowheads="1"/>
          </p:cNvSpPr>
          <p:nvPr>
            <p:ph type="ftr" sz="quarter" idx="11"/>
          </p:nvPr>
        </p:nvSpPr>
        <p:spPr>
          <a:xfrm>
            <a:off x="3124200" y="6251575"/>
            <a:ext cx="2895600" cy="476250"/>
          </a:xfrm>
        </p:spPr>
        <p:txBody>
          <a:bodyPr/>
          <a:lstStyle>
            <a:lvl1pPr>
              <a:defRPr/>
            </a:lvl1pPr>
          </a:lstStyle>
          <a:p>
            <a:pPr>
              <a:defRPr/>
            </a:pPr>
            <a:endParaRPr lang="en-US"/>
          </a:p>
        </p:txBody>
      </p:sp>
      <p:sp>
        <p:nvSpPr>
          <p:cNvPr id="15" name="Rectangle 15"/>
          <p:cNvSpPr>
            <a:spLocks noGrp="1" noChangeArrowheads="1"/>
          </p:cNvSpPr>
          <p:nvPr>
            <p:ph type="sldNum" sz="quarter" idx="12"/>
          </p:nvPr>
        </p:nvSpPr>
        <p:spPr>
          <a:xfrm>
            <a:off x="6553200" y="6254750"/>
            <a:ext cx="2133600" cy="476250"/>
          </a:xfrm>
        </p:spPr>
        <p:txBody>
          <a:bodyPr/>
          <a:lstStyle>
            <a:lvl1pPr>
              <a:defRPr/>
            </a:lvl1pPr>
          </a:lstStyle>
          <a:p>
            <a:pPr>
              <a:defRPr/>
            </a:pPr>
            <a:fld id="{A8CCA7E0-98D1-49A8-9E78-353FC29A07A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4094717C-80CF-4F55-A10D-97D4EA9FFF32}"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E7E3ECF5-36CB-4670-9254-AAF2825AD3C1}"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A1E9BADF-B1C6-495C-B881-75EF61029732}"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E4ACE6D-C790-4246-8B62-B94FF19303B2}"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4872DCB-FC6E-4CBE-92F6-1C42E37F8B22}"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0B73402-411D-4202-A23B-22EFEDF02AB7}"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E6F6756-BC0B-4A3E-AE21-BDF6824958F9}"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B75774BD-49B2-45BD-A7E6-74D52D2DB3B4}"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7DCEE0D-C1B7-4C3A-A0CF-1077B6134A48}"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73FF0154-615C-4C7C-B0C8-AB9DBC86E90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2024BC39-257E-4EC1-BCF2-5B52BBD776AE}"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3964F91-0708-4FBA-A16B-47C31C746C1B}"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B81E930-86B4-4259-85E1-04005BC8110D}"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B24C7BF-0738-4A1C-B1BD-7CE7B58DB46A}"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F426C94-8C99-4C26-B7C0-D91AE2B8AA9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7DDDFF01-1110-48CA-87B7-E6E5C117D32C}"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36D60DF5-2C41-44C2-B3E6-0A400325DAB5}"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pPr>
              <a:defRPr/>
            </a:pPr>
            <a:fld id="{C875FE20-3EEA-4891-B3BA-CFB390DE665D}" type="slidenum">
              <a:rPr lang="en-US"/>
              <a:pPr>
                <a:defRPr/>
              </a:pPr>
              <a:t>‹#›</a:t>
            </a:fld>
            <a:endParaRPr lang="en-US"/>
          </a:p>
        </p:txBody>
      </p:sp>
      <p:sp>
        <p:nvSpPr>
          <p:cNvPr id="9"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4A2107F0-A9A7-4678-B789-A1EA6013D226}" type="slidenum">
              <a:rPr lang="en-US"/>
              <a:pPr>
                <a:defRPr/>
              </a:pPr>
              <a:t>‹#›</a:t>
            </a:fld>
            <a:endParaRPr lang="en-US"/>
          </a:p>
        </p:txBody>
      </p:sp>
      <p:sp>
        <p:nvSpPr>
          <p:cNvPr id="5"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pPr>
              <a:defRPr/>
            </a:pPr>
            <a:fld id="{BA9831F2-EFAE-46ED-AA6D-A1285CEB64B1}" type="slidenum">
              <a:rPr lang="en-US"/>
              <a:pPr>
                <a:defRPr/>
              </a:pPr>
              <a:t>‹#›</a:t>
            </a:fld>
            <a:endParaRPr lang="en-US"/>
          </a:p>
        </p:txBody>
      </p:sp>
      <p:sp>
        <p:nvSpPr>
          <p:cNvPr id="4"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B305F7BC-43B7-4C01-A6B1-FDA4418F3C00}"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512CEAAE-6EF6-42A0-9A66-12F59D065F70}"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9970"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a:p>
        </p:txBody>
      </p:sp>
      <p:sp>
        <p:nvSpPr>
          <p:cNvPr id="979971"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defRPr>
            </a:lvl1pPr>
          </a:lstStyle>
          <a:p>
            <a:pPr>
              <a:defRPr/>
            </a:pPr>
            <a:fld id="{CAFE88DF-A600-4EC7-B6BB-803054AFA81F}" type="slidenum">
              <a:rPr lang="en-US"/>
              <a:pPr>
                <a:defRPr/>
              </a:pPr>
              <a:t>‹#›</a:t>
            </a:fld>
            <a:endParaRPr lang="en-US"/>
          </a:p>
        </p:txBody>
      </p:sp>
      <p:grpSp>
        <p:nvGrpSpPr>
          <p:cNvPr id="1028" name="Group 4"/>
          <p:cNvGrpSpPr>
            <a:grpSpLocks/>
          </p:cNvGrpSpPr>
          <p:nvPr/>
        </p:nvGrpSpPr>
        <p:grpSpPr bwMode="auto">
          <a:xfrm>
            <a:off x="0" y="0"/>
            <a:ext cx="9140825" cy="6850063"/>
            <a:chOff x="0" y="0"/>
            <a:chExt cx="5758" cy="4315"/>
          </a:xfrm>
        </p:grpSpPr>
        <p:grpSp>
          <p:nvGrpSpPr>
            <p:cNvPr id="1032" name="Group 5"/>
            <p:cNvGrpSpPr>
              <a:grpSpLocks/>
            </p:cNvGrpSpPr>
            <p:nvPr userDrawn="1"/>
          </p:nvGrpSpPr>
          <p:grpSpPr bwMode="auto">
            <a:xfrm>
              <a:off x="1728" y="2230"/>
              <a:ext cx="4027" cy="2085"/>
              <a:chOff x="1728" y="2230"/>
              <a:chExt cx="4027" cy="2085"/>
            </a:xfrm>
          </p:grpSpPr>
          <p:sp>
            <p:nvSpPr>
              <p:cNvPr id="979974"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eaLnBrk="0" hangingPunct="0">
                  <a:defRPr/>
                </a:pPr>
                <a:endParaRPr lang="en-US">
                  <a:latin typeface="Arial" pitchFamily="34" charset="0"/>
                </a:endParaRPr>
              </a:p>
            </p:txBody>
          </p:sp>
          <p:sp>
            <p:nvSpPr>
              <p:cNvPr id="979975"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eaLnBrk="0" hangingPunct="0">
                  <a:defRPr/>
                </a:pPr>
                <a:endParaRPr lang="en-US">
                  <a:latin typeface="Arial" pitchFamily="34" charset="0"/>
                </a:endParaRPr>
              </a:p>
            </p:txBody>
          </p:sp>
          <p:sp>
            <p:nvSpPr>
              <p:cNvPr id="979976"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eaLnBrk="0" hangingPunct="0">
                  <a:defRPr/>
                </a:pPr>
                <a:endParaRPr lang="en-US">
                  <a:latin typeface="Arial" pitchFamily="34" charset="0"/>
                </a:endParaRPr>
              </a:p>
            </p:txBody>
          </p:sp>
          <p:sp>
            <p:nvSpPr>
              <p:cNvPr id="979977"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eaLnBrk="0" hangingPunct="0">
                  <a:defRPr/>
                </a:pPr>
                <a:endParaRPr lang="en-US">
                  <a:latin typeface="Arial" pitchFamily="34" charset="0"/>
                </a:endParaRPr>
              </a:p>
            </p:txBody>
          </p:sp>
          <p:sp>
            <p:nvSpPr>
              <p:cNvPr id="979978"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eaLnBrk="0" hangingPunct="0">
                  <a:defRPr/>
                </a:pPr>
                <a:endParaRPr lang="en-US">
                  <a:latin typeface="Arial" pitchFamily="34" charset="0"/>
                </a:endParaRPr>
              </a:p>
            </p:txBody>
          </p:sp>
        </p:grpSp>
        <p:sp>
          <p:nvSpPr>
            <p:cNvPr id="979979"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eaLnBrk="0" hangingPunct="0">
                <a:defRPr/>
              </a:pPr>
              <a:endParaRPr lang="en-US">
                <a:latin typeface="Arial" pitchFamily="34" charset="0"/>
              </a:endParaRPr>
            </a:p>
          </p:txBody>
        </p:sp>
        <p:sp>
          <p:nvSpPr>
            <p:cNvPr id="979980"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eaLnBrk="0" hangingPunct="0">
                <a:defRPr/>
              </a:pPr>
              <a:endParaRPr lang="en-US">
                <a:latin typeface="Arial" pitchFamily="34" charset="0"/>
              </a:endParaRPr>
            </a:p>
          </p:txBody>
        </p:sp>
      </p:grpSp>
      <p:sp>
        <p:nvSpPr>
          <p:cNvPr id="979981"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79982"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pitchFamily="34" charset="0"/>
              </a:defRPr>
            </a:lvl1pPr>
          </a:lstStyle>
          <a:p>
            <a:pPr>
              <a:defRPr/>
            </a:pPr>
            <a:endParaRPr lang="en-US"/>
          </a:p>
        </p:txBody>
      </p:sp>
      <p:sp>
        <p:nvSpPr>
          <p:cNvPr id="979983"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endParaRPr lang="en-US" smtClean="0"/>
          </a:p>
        </p:txBody>
      </p:sp>
    </p:spTree>
  </p:cSld>
  <p:clrMap bg1="dk2" tx1="lt1" bg2="dk1" tx2="lt2" accent1="accent1" accent2="accent2" accent3="accent3" accent4="accent4" accent5="accent5" accent6="accent6" hlink="hlink" folHlink="folHlink"/>
  <p:sldLayoutIdLst>
    <p:sldLayoutId id="2147484032" r:id="rId1"/>
    <p:sldLayoutId id="2147484020" r:id="rId2"/>
    <p:sldLayoutId id="2147484019" r:id="rId3"/>
    <p:sldLayoutId id="2147484018" r:id="rId4"/>
    <p:sldLayoutId id="2147484017" r:id="rId5"/>
    <p:sldLayoutId id="2147484016" r:id="rId6"/>
    <p:sldLayoutId id="2147484015" r:id="rId7"/>
    <p:sldLayoutId id="2147484014" r:id="rId8"/>
    <p:sldLayoutId id="2147484013" r:id="rId9"/>
    <p:sldLayoutId id="2147484012" r:id="rId10"/>
    <p:sldLayoutId id="2147484011" r:id="rId11"/>
    <p:sldLayoutId id="2147484010" r:id="rId12"/>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433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345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pitchFamily="34" charset="0"/>
              </a:defRPr>
            </a:lvl1pPr>
          </a:lstStyle>
          <a:p>
            <a:pPr>
              <a:defRPr/>
            </a:pPr>
            <a:endParaRPr lang="en-US"/>
          </a:p>
        </p:txBody>
      </p:sp>
      <p:sp>
        <p:nvSpPr>
          <p:cNvPr id="11345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pitchFamily="34" charset="0"/>
              </a:defRPr>
            </a:lvl1pPr>
          </a:lstStyle>
          <a:p>
            <a:pPr>
              <a:defRPr/>
            </a:pPr>
            <a:endParaRPr lang="en-US"/>
          </a:p>
        </p:txBody>
      </p:sp>
      <p:sp>
        <p:nvSpPr>
          <p:cNvPr id="11345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pitchFamily="34" charset="0"/>
              </a:defRPr>
            </a:lvl1pPr>
          </a:lstStyle>
          <a:p>
            <a:pPr>
              <a:defRPr/>
            </a:pPr>
            <a:fld id="{DBD4177A-A641-40B3-B85D-0A37988B957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31" r:id="rId1"/>
    <p:sldLayoutId id="2147484030" r:id="rId2"/>
    <p:sldLayoutId id="2147484029" r:id="rId3"/>
    <p:sldLayoutId id="2147484028" r:id="rId4"/>
    <p:sldLayoutId id="2147484027" r:id="rId5"/>
    <p:sldLayoutId id="2147484026" r:id="rId6"/>
    <p:sldLayoutId id="2147484025" r:id="rId7"/>
    <p:sldLayoutId id="2147484024" r:id="rId8"/>
    <p:sldLayoutId id="2147484023" r:id="rId9"/>
    <p:sldLayoutId id="2147484022" r:id="rId10"/>
    <p:sldLayoutId id="214748402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779588"/>
            <a:ext cx="7772400" cy="1552575"/>
          </a:xfrm>
        </p:spPr>
        <p:txBody>
          <a:bodyPr/>
          <a:lstStyle/>
          <a:p>
            <a:pPr eaLnBrk="1" hangingPunct="1">
              <a:defRPr/>
            </a:pPr>
            <a:r>
              <a:rPr lang="en-US" i="1" smtClean="0">
                <a:solidFill>
                  <a:schemeClr val="tx1"/>
                </a:solidFill>
              </a:rPr>
              <a:t>Protocol Revision Subcommittee</a:t>
            </a:r>
          </a:p>
        </p:txBody>
      </p:sp>
      <p:sp>
        <p:nvSpPr>
          <p:cNvPr id="2051" name="Rectangle 3"/>
          <p:cNvSpPr>
            <a:spLocks noGrp="1" noChangeArrowheads="1"/>
          </p:cNvSpPr>
          <p:nvPr>
            <p:ph type="subTitle" idx="1"/>
          </p:nvPr>
        </p:nvSpPr>
        <p:spPr>
          <a:xfrm>
            <a:off x="381000" y="3886200"/>
            <a:ext cx="8305800" cy="1752600"/>
          </a:xfrm>
        </p:spPr>
        <p:txBody>
          <a:bodyPr/>
          <a:lstStyle/>
          <a:p>
            <a:pPr eaLnBrk="1" hangingPunct="1">
              <a:defRPr/>
            </a:pPr>
            <a:r>
              <a:rPr lang="en-US" dirty="0" smtClean="0"/>
              <a:t>Presentation to the </a:t>
            </a:r>
          </a:p>
          <a:p>
            <a:pPr eaLnBrk="1" hangingPunct="1">
              <a:defRPr/>
            </a:pPr>
            <a:r>
              <a:rPr lang="en-US" dirty="0" smtClean="0"/>
              <a:t>ERCOT Technical Advisory Committee</a:t>
            </a:r>
          </a:p>
          <a:p>
            <a:pPr eaLnBrk="1" hangingPunct="1">
              <a:defRPr/>
            </a:pPr>
            <a:r>
              <a:rPr lang="en-US" dirty="0" smtClean="0"/>
              <a:t>March 4, 2010</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7186" name="Rectangle 2"/>
          <p:cNvSpPr>
            <a:spLocks noGrp="1" noRot="1" noChangeArrowheads="1"/>
          </p:cNvSpPr>
          <p:nvPr>
            <p:ph type="title"/>
          </p:nvPr>
        </p:nvSpPr>
        <p:spPr>
          <a:xfrm>
            <a:off x="228600" y="228600"/>
            <a:ext cx="8763000" cy="1371600"/>
          </a:xfrm>
        </p:spPr>
        <p:txBody>
          <a:bodyPr/>
          <a:lstStyle/>
          <a:p>
            <a:pPr eaLnBrk="1" hangingPunct="1">
              <a:defRPr/>
            </a:pPr>
            <a:r>
              <a:rPr lang="en-US" sz="3200" i="1" dirty="0" smtClean="0"/>
              <a:t>NPRR156, Transparency for PSS and Full Interconnection Studies </a:t>
            </a:r>
            <a:endParaRPr lang="en-US" sz="3200" dirty="0" smtClean="0">
              <a:solidFill>
                <a:srgbClr val="FF0000"/>
              </a:solidFill>
            </a:endParaRPr>
          </a:p>
        </p:txBody>
      </p:sp>
      <p:graphicFrame>
        <p:nvGraphicFramePr>
          <p:cNvPr id="46112" name="Group 32"/>
          <p:cNvGraphicFramePr>
            <a:graphicFrameLocks noGrp="1"/>
          </p:cNvGraphicFramePr>
          <p:nvPr>
            <p:ph idx="1"/>
          </p:nvPr>
        </p:nvGraphicFramePr>
        <p:xfrm>
          <a:off x="457200" y="1600200"/>
          <a:ext cx="8077200" cy="4078288"/>
        </p:xfrm>
        <a:graphic>
          <a:graphicData uri="http://schemas.openxmlformats.org/drawingml/2006/table">
            <a:tbl>
              <a:tblPr/>
              <a:tblGrid>
                <a:gridCol w="2209800"/>
                <a:gridCol w="1477963"/>
                <a:gridCol w="4389437"/>
              </a:tblGrid>
              <a:tr h="762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Purpose</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(PSEG)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latin typeface="Garamond" pitchFamily="18" charset="0"/>
                        </a:rPr>
                        <a:t>This NPRR proposes updates to Section 1, Overview, to provide transparency to status of Power System Stabilizer (PSS) equipment and interconnection requests.</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587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72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latin typeface="Garamond" pitchFamily="18" charset="0"/>
                        </a:rPr>
                        <a:t>PRS unanimously voted to endorse and forward the 4/23/09 PRS Recommendation Report as amended by the 2/11/10 Luminant comments and as revised by PRS to TAC.  All Market Segments were present for the vote.</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Not Necessary for Go-Live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rgbClr val="FFC000"/>
                          </a:solidFill>
                          <a:effectLst>
                            <a:outerShdw blurRad="38100" dist="38100" dir="2700000" algn="tl">
                              <a:srgbClr val="000000"/>
                            </a:outerShdw>
                          </a:effectLst>
                          <a:latin typeface="Garamond" pitchFamily="18" charset="0"/>
                        </a:rPr>
                        <a:t>MEDIUM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Post-Nodal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7186" name="Rectangle 2"/>
          <p:cNvSpPr>
            <a:spLocks noGrp="1" noRot="1" noChangeArrowheads="1"/>
          </p:cNvSpPr>
          <p:nvPr>
            <p:ph type="title"/>
          </p:nvPr>
        </p:nvSpPr>
        <p:spPr>
          <a:xfrm>
            <a:off x="228600" y="228600"/>
            <a:ext cx="8763000" cy="1371600"/>
          </a:xfrm>
        </p:spPr>
        <p:txBody>
          <a:bodyPr/>
          <a:lstStyle/>
          <a:p>
            <a:pPr eaLnBrk="1" hangingPunct="1">
              <a:defRPr/>
            </a:pPr>
            <a:r>
              <a:rPr lang="en-US" sz="3200" i="1" dirty="0" smtClean="0"/>
              <a:t>NPRR207, Hour Start Unit </a:t>
            </a:r>
            <a:r>
              <a:rPr lang="en-US" sz="3200" i="1" dirty="0" err="1" smtClean="0"/>
              <a:t>Deselection</a:t>
            </a:r>
            <a:r>
              <a:rPr lang="en-US" sz="3200" i="1" dirty="0" smtClean="0"/>
              <a:t> and Half Hour Start Unit RUC </a:t>
            </a:r>
            <a:r>
              <a:rPr lang="en-US" sz="3200" i="1" dirty="0" err="1" smtClean="0"/>
              <a:t>Clawback</a:t>
            </a:r>
            <a:endParaRPr lang="en-US" sz="3200" dirty="0" smtClean="0">
              <a:solidFill>
                <a:srgbClr val="FF0000"/>
              </a:solidFill>
            </a:endParaRPr>
          </a:p>
        </p:txBody>
      </p:sp>
      <p:graphicFrame>
        <p:nvGraphicFramePr>
          <p:cNvPr id="48159" name="Group 31"/>
          <p:cNvGraphicFramePr>
            <a:graphicFrameLocks noGrp="1"/>
          </p:cNvGraphicFramePr>
          <p:nvPr>
            <p:ph idx="1"/>
          </p:nvPr>
        </p:nvGraphicFramePr>
        <p:xfrm>
          <a:off x="457200" y="1600200"/>
          <a:ext cx="8077200" cy="5175250"/>
        </p:xfrm>
        <a:graphic>
          <a:graphicData uri="http://schemas.openxmlformats.org/drawingml/2006/table">
            <a:tbl>
              <a:tblPr/>
              <a:tblGrid>
                <a:gridCol w="2209800"/>
                <a:gridCol w="1477963"/>
                <a:gridCol w="4389437"/>
              </a:tblGrid>
              <a:tr h="762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Purpose</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(WMS)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latin typeface="Garamond" pitchFamily="18" charset="0"/>
                        </a:rPr>
                        <a:t>This NPRR: 1) Creates definitions for Half-Hour Start Units and Hour Start Units; 2) Deselects Hour Start Units from RUC processes except the final Hourly Reliability Unit Commitment before the Operating Hour; and 3) Removes RUC Clawback on all Half-Hour Start Units (a) that participate in the DAM and (b) during Energy Emergency Alert events.  Also changes the RUC Clawback on all Half-Hour Start Units that did not participate in the DAM to 50%.</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587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72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latin typeface="Garamond" pitchFamily="18" charset="0"/>
                        </a:rPr>
                        <a:t>PRS voted to recommend approval as submitted, and forward to TAC.  There was one abstention from the Consumer Market Segment.  All Market Segments were present.</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Not Necessary for Go-Live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Priority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rgbClr val="C00000"/>
                          </a:solidFill>
                          <a:effectLst>
                            <a:outerShdw blurRad="38100" dist="38100" dir="2700000" algn="tl">
                              <a:srgbClr val="000000"/>
                            </a:outerShdw>
                          </a:effectLst>
                          <a:latin typeface="Garamond" pitchFamily="18" charset="0"/>
                        </a:rPr>
                        <a:t>HIGH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Post Nodal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282" name="Rectangle 2"/>
          <p:cNvSpPr>
            <a:spLocks noGrp="1" noRot="1" noChangeArrowheads="1"/>
          </p:cNvSpPr>
          <p:nvPr>
            <p:ph type="title"/>
          </p:nvPr>
        </p:nvSpPr>
        <p:spPr>
          <a:xfrm>
            <a:off x="457200" y="76200"/>
            <a:ext cx="8229600" cy="1371600"/>
          </a:xfrm>
        </p:spPr>
        <p:txBody>
          <a:bodyPr/>
          <a:lstStyle/>
          <a:p>
            <a:pPr eaLnBrk="1" hangingPunct="1">
              <a:defRPr/>
            </a:pPr>
            <a:r>
              <a:rPr lang="en-US" i="1" dirty="0" smtClean="0">
                <a:solidFill>
                  <a:schemeClr val="tx1"/>
                </a:solidFill>
              </a:rPr>
              <a:t>Withdrawals and Rejections</a:t>
            </a:r>
          </a:p>
        </p:txBody>
      </p:sp>
      <p:sp>
        <p:nvSpPr>
          <p:cNvPr id="1121283" name="Rectangle 3"/>
          <p:cNvSpPr>
            <a:spLocks noGrp="1" noChangeArrowheads="1"/>
          </p:cNvSpPr>
          <p:nvPr>
            <p:ph type="body" idx="4294967295"/>
          </p:nvPr>
        </p:nvSpPr>
        <p:spPr>
          <a:xfrm>
            <a:off x="685800" y="1295400"/>
            <a:ext cx="7924800" cy="4724400"/>
          </a:xfrm>
        </p:spPr>
        <p:txBody>
          <a:bodyPr/>
          <a:lstStyle/>
          <a:p>
            <a:pPr eaLnBrk="1" hangingPunct="1">
              <a:buClr>
                <a:schemeClr val="tx1"/>
              </a:buClr>
              <a:buFontTx/>
              <a:buNone/>
              <a:defRPr/>
            </a:pPr>
            <a:r>
              <a:rPr lang="en-US" sz="2800" b="1" i="1" dirty="0" smtClean="0"/>
              <a:t>None this month</a:t>
            </a:r>
            <a:endParaRPr lang="en-US" sz="2800" b="1" dirty="0" smtClean="0">
              <a:solidFill>
                <a:srgbClr val="FFFF00"/>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1282" name="Rectangle 2"/>
          <p:cNvSpPr>
            <a:spLocks noGrp="1" noRot="1" noChangeArrowheads="1"/>
          </p:cNvSpPr>
          <p:nvPr>
            <p:ph type="title"/>
          </p:nvPr>
        </p:nvSpPr>
        <p:spPr>
          <a:xfrm>
            <a:off x="457200" y="76200"/>
            <a:ext cx="8229600" cy="1371600"/>
          </a:xfrm>
        </p:spPr>
        <p:txBody>
          <a:bodyPr/>
          <a:lstStyle/>
          <a:p>
            <a:pPr eaLnBrk="1" hangingPunct="1">
              <a:defRPr/>
            </a:pPr>
            <a:r>
              <a:rPr lang="en-US" i="1" dirty="0" smtClean="0">
                <a:solidFill>
                  <a:schemeClr val="tx1"/>
                </a:solidFill>
              </a:rPr>
              <a:t>Parking Deck Priority</a:t>
            </a:r>
          </a:p>
        </p:txBody>
      </p:sp>
      <p:sp>
        <p:nvSpPr>
          <p:cNvPr id="1121283" name="Rectangle 3"/>
          <p:cNvSpPr>
            <a:spLocks noGrp="1" noChangeArrowheads="1"/>
          </p:cNvSpPr>
          <p:nvPr>
            <p:ph type="body" idx="4294967295"/>
          </p:nvPr>
        </p:nvSpPr>
        <p:spPr>
          <a:xfrm>
            <a:off x="685800" y="1295400"/>
            <a:ext cx="7924800" cy="4724400"/>
          </a:xfrm>
        </p:spPr>
        <p:txBody>
          <a:bodyPr/>
          <a:lstStyle/>
          <a:p>
            <a:pPr marL="0" lvl="1" indent="0" eaLnBrk="1" hangingPunct="1">
              <a:spcBef>
                <a:spcPts val="0"/>
              </a:spcBef>
              <a:buClr>
                <a:schemeClr val="tx1"/>
              </a:buClr>
              <a:defRPr/>
            </a:pPr>
            <a:r>
              <a:rPr lang="en-US" i="1" dirty="0" smtClean="0"/>
              <a:t>NPRR156, Transparency for PSS and Full Interconnection Studies  </a:t>
            </a:r>
            <a:r>
              <a:rPr lang="en-US" i="1" dirty="0" smtClean="0">
                <a:solidFill>
                  <a:srgbClr val="FFC000"/>
                </a:solidFill>
              </a:rPr>
              <a:t>MEDIUM</a:t>
            </a:r>
          </a:p>
          <a:p>
            <a:pPr marL="0" lvl="1" indent="0" eaLnBrk="1" hangingPunct="1">
              <a:spcBef>
                <a:spcPts val="0"/>
              </a:spcBef>
              <a:buClr>
                <a:schemeClr val="tx1"/>
              </a:buClr>
              <a:defRPr/>
            </a:pPr>
            <a:endParaRPr lang="en-US" b="1" i="1" dirty="0" smtClean="0">
              <a:solidFill>
                <a:srgbClr val="C00000"/>
              </a:solidFill>
            </a:endParaRPr>
          </a:p>
          <a:p>
            <a:pPr marL="0" lvl="1" indent="0" eaLnBrk="1" hangingPunct="1">
              <a:spcBef>
                <a:spcPts val="0"/>
              </a:spcBef>
              <a:buClr>
                <a:schemeClr val="tx1"/>
              </a:buClr>
              <a:defRPr/>
            </a:pPr>
            <a:r>
              <a:rPr lang="en-US" i="1" dirty="0" smtClean="0"/>
              <a:t>NPRR207, Hour Start Unit </a:t>
            </a:r>
            <a:r>
              <a:rPr lang="en-US" i="1" dirty="0" err="1" smtClean="0"/>
              <a:t>Deselection</a:t>
            </a:r>
            <a:r>
              <a:rPr lang="en-US" i="1" dirty="0" smtClean="0"/>
              <a:t> and Half Hour Start Unit RUC </a:t>
            </a:r>
            <a:r>
              <a:rPr lang="en-US" i="1" dirty="0" err="1" smtClean="0"/>
              <a:t>Clawback</a:t>
            </a:r>
            <a:r>
              <a:rPr lang="en-US" i="1" dirty="0" smtClean="0"/>
              <a:t> </a:t>
            </a:r>
            <a:r>
              <a:rPr lang="en-US" i="1" dirty="0" smtClean="0">
                <a:solidFill>
                  <a:srgbClr val="C00000"/>
                </a:solidFill>
              </a:rPr>
              <a:t>HIGH</a:t>
            </a:r>
            <a:endParaRPr lang="en-US" b="1" dirty="0" smtClean="0">
              <a:solidFill>
                <a:srgbClr val="C00000"/>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Rectangle 2"/>
          <p:cNvSpPr>
            <a:spLocks noGrp="1" noRot="1" noChangeArrowheads="1"/>
          </p:cNvSpPr>
          <p:nvPr>
            <p:ph type="title"/>
          </p:nvPr>
        </p:nvSpPr>
        <p:spPr>
          <a:xfrm>
            <a:off x="457200" y="76200"/>
            <a:ext cx="8229600" cy="1371600"/>
          </a:xfrm>
        </p:spPr>
        <p:txBody>
          <a:bodyPr/>
          <a:lstStyle/>
          <a:p>
            <a:pPr eaLnBrk="1" hangingPunct="1">
              <a:defRPr/>
            </a:pPr>
            <a:r>
              <a:rPr lang="en-US" i="1" smtClean="0">
                <a:solidFill>
                  <a:schemeClr val="tx1"/>
                </a:solidFill>
              </a:rPr>
              <a:t>PRR/NPRR Summary</a:t>
            </a:r>
          </a:p>
        </p:txBody>
      </p:sp>
      <p:sp>
        <p:nvSpPr>
          <p:cNvPr id="406531" name="Rectangle 3"/>
          <p:cNvSpPr>
            <a:spLocks noGrp="1" noChangeArrowheads="1"/>
          </p:cNvSpPr>
          <p:nvPr>
            <p:ph type="body" idx="4294967295"/>
          </p:nvPr>
        </p:nvSpPr>
        <p:spPr>
          <a:xfrm>
            <a:off x="685800" y="1295400"/>
            <a:ext cx="7924800" cy="5257800"/>
          </a:xfrm>
        </p:spPr>
        <p:txBody>
          <a:bodyPr/>
          <a:lstStyle/>
          <a:p>
            <a:pPr marL="0" indent="0" eaLnBrk="1" hangingPunct="1">
              <a:lnSpc>
                <a:spcPct val="80000"/>
              </a:lnSpc>
              <a:buClr>
                <a:schemeClr val="tx1"/>
              </a:buClr>
              <a:buFontTx/>
              <a:buNone/>
              <a:defRPr/>
            </a:pPr>
            <a:r>
              <a:rPr lang="en-US" sz="2000" b="1" dirty="0" smtClean="0"/>
              <a:t>Revision Requests Unanimously Recommended for Approval with No Impacts</a:t>
            </a:r>
          </a:p>
          <a:p>
            <a:pPr marL="0" indent="0" eaLnBrk="1" hangingPunct="1">
              <a:lnSpc>
                <a:spcPct val="80000"/>
              </a:lnSpc>
              <a:buClr>
                <a:schemeClr val="tx1"/>
              </a:buClr>
              <a:buFontTx/>
              <a:buNone/>
              <a:defRPr/>
            </a:pPr>
            <a:r>
              <a:rPr lang="en-US" sz="2000" i="1" dirty="0" smtClean="0"/>
              <a:t>PRR841, Revise Total ERCOT Wind Power Forecast (TEWPF)  </a:t>
            </a:r>
          </a:p>
          <a:p>
            <a:pPr marL="0" indent="0" eaLnBrk="1" hangingPunct="1">
              <a:lnSpc>
                <a:spcPct val="80000"/>
              </a:lnSpc>
              <a:buClr>
                <a:schemeClr val="tx1"/>
              </a:buClr>
              <a:buFontTx/>
              <a:buNone/>
              <a:defRPr/>
            </a:pPr>
            <a:r>
              <a:rPr lang="en-US" sz="2000" i="1" dirty="0" smtClean="0"/>
              <a:t>NPRR203, Amend Telemetry Bus Accuracy Requirements</a:t>
            </a:r>
            <a:r>
              <a:rPr lang="en-US" sz="2000" dirty="0" smtClean="0"/>
              <a:t/>
            </a:r>
            <a:br>
              <a:rPr lang="en-US" sz="2000" dirty="0" smtClean="0"/>
            </a:br>
            <a:endParaRPr lang="en-US" sz="2000" b="1" i="1" dirty="0" smtClean="0"/>
          </a:p>
          <a:p>
            <a:pPr marL="0" indent="0" eaLnBrk="1" hangingPunct="1">
              <a:lnSpc>
                <a:spcPct val="80000"/>
              </a:lnSpc>
              <a:buClr>
                <a:schemeClr val="tx1"/>
              </a:buClr>
              <a:buFontTx/>
              <a:buNone/>
              <a:defRPr/>
            </a:pPr>
            <a:r>
              <a:rPr lang="en-US" sz="2000" b="1" dirty="0" smtClean="0"/>
              <a:t>Revision Requests Not Unanimously Recommended for Approval with No Impacts</a:t>
            </a:r>
          </a:p>
          <a:p>
            <a:pPr marL="0" indent="0" eaLnBrk="1" hangingPunct="1">
              <a:lnSpc>
                <a:spcPct val="80000"/>
              </a:lnSpc>
              <a:buClr>
                <a:schemeClr val="tx1"/>
              </a:buClr>
              <a:buFontTx/>
              <a:buNone/>
              <a:defRPr/>
            </a:pPr>
            <a:r>
              <a:rPr lang="en-US" sz="2000" i="1" dirty="0" smtClean="0"/>
              <a:t>NPRR204, Update Generic Startup Cost for Reciprocating Engines </a:t>
            </a:r>
            <a:endParaRPr lang="en-US" sz="2000" b="1" dirty="0" smtClean="0"/>
          </a:p>
          <a:p>
            <a:pPr marL="0" indent="0" eaLnBrk="1" hangingPunct="1">
              <a:lnSpc>
                <a:spcPct val="80000"/>
              </a:lnSpc>
              <a:buClr>
                <a:schemeClr val="tx1"/>
              </a:buClr>
              <a:buFontTx/>
              <a:buNone/>
              <a:defRPr/>
            </a:pPr>
            <a:endParaRPr lang="en-US" sz="2000" i="1" dirty="0" smtClean="0"/>
          </a:p>
          <a:p>
            <a:pPr marL="0" indent="0">
              <a:lnSpc>
                <a:spcPct val="80000"/>
              </a:lnSpc>
              <a:buClrTx/>
              <a:buFont typeface="Arial" pitchFamily="34" charset="0"/>
              <a:buNone/>
              <a:defRPr/>
            </a:pPr>
            <a:r>
              <a:rPr lang="en-US" sz="2000" b="1" dirty="0" smtClean="0"/>
              <a:t>Revision Requests Unanimously Recommended for Approval with Impacts</a:t>
            </a:r>
          </a:p>
          <a:p>
            <a:pPr marL="0" indent="0">
              <a:lnSpc>
                <a:spcPct val="80000"/>
              </a:lnSpc>
              <a:buClrTx/>
              <a:buFont typeface="Arial" pitchFamily="34" charset="0"/>
              <a:buNone/>
              <a:defRPr/>
            </a:pPr>
            <a:r>
              <a:rPr lang="en-US" sz="2000" i="1" dirty="0" smtClean="0"/>
              <a:t>None this month</a:t>
            </a:r>
          </a:p>
          <a:p>
            <a:pPr marL="0" indent="0">
              <a:lnSpc>
                <a:spcPct val="80000"/>
              </a:lnSpc>
              <a:buClrTx/>
              <a:buFont typeface="Arial" pitchFamily="34" charset="0"/>
              <a:buNone/>
              <a:defRPr/>
            </a:pPr>
            <a:endParaRPr lang="en-US" sz="1400" b="1" dirty="0" smtClean="0"/>
          </a:p>
          <a:p>
            <a:pPr marL="0" indent="0">
              <a:lnSpc>
                <a:spcPct val="80000"/>
              </a:lnSpc>
              <a:buClrTx/>
              <a:buFont typeface="Arial" pitchFamily="34" charset="0"/>
              <a:buNone/>
              <a:defRPr/>
            </a:pPr>
            <a:r>
              <a:rPr lang="en-US" sz="2000" b="1" dirty="0" smtClean="0"/>
              <a:t>Revision Requests Not Unanimously Recommended for Approval with Impacts</a:t>
            </a:r>
          </a:p>
          <a:p>
            <a:pPr marL="0" indent="0">
              <a:lnSpc>
                <a:spcPct val="80000"/>
              </a:lnSpc>
              <a:buClrTx/>
              <a:defRPr/>
            </a:pPr>
            <a:r>
              <a:rPr lang="en-US" sz="2000" i="1" dirty="0" smtClean="0"/>
              <a:t>None this month</a:t>
            </a:r>
          </a:p>
          <a:p>
            <a:pPr marL="0" indent="0">
              <a:lnSpc>
                <a:spcPct val="80000"/>
              </a:lnSpc>
              <a:buClrTx/>
              <a:buFont typeface="Arial" pitchFamily="34" charset="0"/>
              <a:buNone/>
              <a:defRPr/>
            </a:pPr>
            <a:endParaRPr lang="en-US" sz="2000" b="1" dirty="0" smtClean="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2"/>
          <p:cNvSpPr>
            <a:spLocks noGrp="1" noChangeArrowheads="1"/>
          </p:cNvSpPr>
          <p:nvPr>
            <p:ph type="title"/>
          </p:nvPr>
        </p:nvSpPr>
        <p:spPr/>
        <p:txBody>
          <a:bodyPr/>
          <a:lstStyle/>
          <a:p>
            <a:pPr eaLnBrk="1" hangingPunct="1">
              <a:defRPr/>
            </a:pPr>
            <a:r>
              <a:rPr lang="en-US" smtClean="0"/>
              <a:t>2010 PRR Approval Cycle – Normal Timeline</a:t>
            </a:r>
          </a:p>
        </p:txBody>
      </p:sp>
      <p:graphicFrame>
        <p:nvGraphicFramePr>
          <p:cNvPr id="5830" name="Group 710"/>
          <p:cNvGraphicFramePr>
            <a:graphicFrameLocks noGrp="1"/>
          </p:cNvGraphicFramePr>
          <p:nvPr/>
        </p:nvGraphicFramePr>
        <p:xfrm>
          <a:off x="228600" y="1524000"/>
          <a:ext cx="8915400" cy="5029200"/>
        </p:xfrm>
        <a:graphic>
          <a:graphicData uri="http://schemas.openxmlformats.org/drawingml/2006/table">
            <a:tbl>
              <a:tblPr/>
              <a:tblGrid>
                <a:gridCol w="1381125"/>
                <a:gridCol w="1554163"/>
                <a:gridCol w="1338262"/>
                <a:gridCol w="1554163"/>
                <a:gridCol w="1555750"/>
                <a:gridCol w="1531937"/>
              </a:tblGrid>
              <a:tr h="1260475">
                <a:tc>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PRR </a:t>
                      </a:r>
                    </a:p>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Posting</a:t>
                      </a:r>
                    </a:p>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Deadline </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PRS</a:t>
                      </a:r>
                    </a:p>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Consideration</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PRS</a:t>
                      </a:r>
                    </a:p>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CBA/IA</a:t>
                      </a:r>
                    </a:p>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Review</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TAC</a:t>
                      </a:r>
                    </a:p>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Consideration</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Board</a:t>
                      </a:r>
                    </a:p>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Consideration</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Effective</a:t>
                      </a:r>
                    </a:p>
                    <a:p>
                      <a:pPr marL="342900" marR="0" lvl="0" indent="-342900" algn="ctr" defTabSz="914400" rtl="0" eaLnBrk="0" fontAlgn="ctr"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cs typeface="Arial" charset="0"/>
                        </a:rPr>
                        <a:t>Date</a:t>
                      </a:r>
                      <a:endParaRPr kumimoji="0" lang="en-US" sz="16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148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23-Dec</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21-Jan</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18-Feb</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4-Mar</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23-Mar</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4/1/10</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990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22-Jan</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18-Feb</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25-Mar</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8-Apr</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18-May</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6/1/10</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sng" algn="ctr">
                      <a:solidFill>
                        <a:srgbClr val="FFFF00"/>
                      </a:solidFill>
                      <a:prstDash val="solid"/>
                      <a:round/>
                      <a:headEnd type="none" w="med" len="med"/>
                      <a:tailEnd type="none" w="med" len="med"/>
                    </a:lnB>
                    <a:lnTlToBr>
                      <a:noFill/>
                    </a:lnTlToBr>
                    <a:lnBlToTr>
                      <a:noFill/>
                    </a:lnBlToTr>
                    <a:noFill/>
                  </a:tcPr>
                </a:tc>
              </a:tr>
              <a:tr h="47148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FF00"/>
                          </a:solidFill>
                          <a:effectLst/>
                          <a:latin typeface="Arial" charset="0"/>
                          <a:cs typeface="Arial" charset="0"/>
                        </a:rPr>
                        <a:t>26-Feb</a:t>
                      </a:r>
                      <a:endParaRPr kumimoji="0" lang="en-US" sz="1600" b="0" i="0" u="none" strike="noStrike" cap="none" normalizeH="0" baseline="0" smtClean="0">
                        <a:ln>
                          <a:noFill/>
                        </a:ln>
                        <a:solidFill>
                          <a:srgbClr val="FFFF00"/>
                        </a:solidFill>
                        <a:effectLst/>
                        <a:latin typeface="Arial" charset="0"/>
                      </a:endParaRPr>
                    </a:p>
                  </a:txBody>
                  <a:tcPr anchor="b" horzOverflow="overflow">
                    <a:lnL w="57150" cap="flat" cmpd="sng" algn="ctr">
                      <a:solidFill>
                        <a:srgbClr val="FFFF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rgbClr val="FFFF00"/>
                      </a:solidFill>
                      <a:prstDash val="solid"/>
                      <a:round/>
                      <a:headEnd type="none" w="med" len="med"/>
                      <a:tailEnd type="none" w="med" len="med"/>
                    </a:lnT>
                    <a:lnB w="5715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FF00"/>
                          </a:solidFill>
                          <a:effectLst/>
                          <a:latin typeface="Arial" charset="0"/>
                          <a:cs typeface="Arial" charset="0"/>
                        </a:rPr>
                        <a:t>25-Mar</a:t>
                      </a:r>
                      <a:endParaRPr kumimoji="0" lang="en-US" sz="1600" b="0" i="0" u="none" strike="noStrike" cap="none" normalizeH="0" baseline="0" smtClean="0">
                        <a:ln>
                          <a:noFill/>
                        </a:ln>
                        <a:solidFill>
                          <a:srgbClr val="FFFF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rgbClr val="FFFF00"/>
                      </a:solidFill>
                      <a:prstDash val="solid"/>
                      <a:round/>
                      <a:headEnd type="none" w="med" len="med"/>
                      <a:tailEnd type="none" w="med" len="med"/>
                    </a:lnT>
                    <a:lnB w="5715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FF00"/>
                          </a:solidFill>
                          <a:effectLst/>
                          <a:latin typeface="Arial" charset="0"/>
                          <a:cs typeface="Arial" charset="0"/>
                        </a:rPr>
                        <a:t>22-Apr</a:t>
                      </a:r>
                      <a:endParaRPr kumimoji="0" lang="en-US" sz="1600" b="0" i="0" u="none" strike="noStrike" cap="none" normalizeH="0" baseline="0" smtClean="0">
                        <a:ln>
                          <a:noFill/>
                        </a:ln>
                        <a:solidFill>
                          <a:srgbClr val="FFFF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rgbClr val="FFFF00"/>
                      </a:solidFill>
                      <a:prstDash val="solid"/>
                      <a:round/>
                      <a:headEnd type="none" w="med" len="med"/>
                      <a:tailEnd type="none" w="med" len="med"/>
                    </a:lnT>
                    <a:lnB w="5715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FF00"/>
                          </a:solidFill>
                          <a:effectLst/>
                          <a:latin typeface="Arial" charset="0"/>
                          <a:cs typeface="Arial" charset="0"/>
                        </a:rPr>
                        <a:t>6-May</a:t>
                      </a:r>
                      <a:endParaRPr kumimoji="0" lang="en-US" sz="1600" b="0" i="0" u="none" strike="noStrike" cap="none" normalizeH="0" baseline="0" smtClean="0">
                        <a:ln>
                          <a:noFill/>
                        </a:ln>
                        <a:solidFill>
                          <a:srgbClr val="FFFF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rgbClr val="FFFF00"/>
                      </a:solidFill>
                      <a:prstDash val="solid"/>
                      <a:round/>
                      <a:headEnd type="none" w="med" len="med"/>
                      <a:tailEnd type="none" w="med" len="med"/>
                    </a:lnT>
                    <a:lnB w="5715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FF00"/>
                          </a:solidFill>
                          <a:effectLst/>
                          <a:latin typeface="Arial" charset="0"/>
                          <a:cs typeface="Arial" charset="0"/>
                        </a:rPr>
                        <a:t>15-Jun</a:t>
                      </a:r>
                      <a:endParaRPr kumimoji="0" lang="en-US" sz="1600" b="0" i="0" u="none" strike="noStrike" cap="none" normalizeH="0" baseline="0" smtClean="0">
                        <a:ln>
                          <a:noFill/>
                        </a:ln>
                        <a:solidFill>
                          <a:srgbClr val="FFFF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rgbClr val="FFFF00"/>
                      </a:solidFill>
                      <a:prstDash val="solid"/>
                      <a:round/>
                      <a:headEnd type="none" w="med" len="med"/>
                      <a:tailEnd type="none" w="med" len="med"/>
                    </a:lnT>
                    <a:lnB w="5715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FF00"/>
                          </a:solidFill>
                          <a:effectLst/>
                          <a:latin typeface="Arial" charset="0"/>
                          <a:cs typeface="Arial" charset="0"/>
                        </a:rPr>
                        <a:t>7/1/10</a:t>
                      </a:r>
                      <a:endParaRPr kumimoji="0" lang="en-US" sz="1600" b="0" i="0" u="none" strike="noStrike" cap="none" normalizeH="0" baseline="0" smtClean="0">
                        <a:ln>
                          <a:noFill/>
                        </a:ln>
                        <a:solidFill>
                          <a:srgbClr val="FFFF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57150" cap="flat" cmpd="sng" algn="ctr">
                      <a:solidFill>
                        <a:srgbClr val="FFFF00"/>
                      </a:solidFill>
                      <a:prstDash val="solid"/>
                      <a:round/>
                      <a:headEnd type="none" w="med" len="med"/>
                      <a:tailEnd type="none" w="med" len="med"/>
                    </a:lnR>
                    <a:lnT w="57150" cap="flat" cmpd="sng" algn="ctr">
                      <a:solidFill>
                        <a:srgbClr val="FFFF00"/>
                      </a:solidFill>
                      <a:prstDash val="solid"/>
                      <a:round/>
                      <a:headEnd type="none" w="med" len="med"/>
                      <a:tailEnd type="none" w="med" len="med"/>
                    </a:lnT>
                    <a:lnB w="57150" cap="flat" cmpd="sng" algn="ctr">
                      <a:solidFill>
                        <a:srgbClr val="FFFF00"/>
                      </a:solidFill>
                      <a:prstDash val="solid"/>
                      <a:round/>
                      <a:headEnd type="none" w="med" len="med"/>
                      <a:tailEnd type="none" w="med" len="med"/>
                    </a:lnB>
                    <a:lnTlToBr>
                      <a:noFill/>
                    </a:lnTlToBr>
                    <a:lnBlToTr>
                      <a:noFill/>
                    </a:lnBlToTr>
                    <a:noFill/>
                  </a:tcPr>
                </a:tc>
              </a:tr>
              <a:tr h="46990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26-Mar</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rgbClr val="FFFF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22-Apr</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rgbClr val="FFFF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20-May</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rgbClr val="FFFF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3-Jun</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rgbClr val="FFFF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20-Jul</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rgbClr val="FFFF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8/1/10</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sng" algn="ctr">
                      <a:solidFill>
                        <a:srgbClr val="FFFF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3075">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23-Apr</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20-May</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17-Jun</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1-Jul</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20-Jul</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8/1/10</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148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21-May</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17-Jun</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22-Jul</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5-Aug</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21-Sep</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10/1/10</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9900">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25-Jun</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22-Jul</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19-Aug</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2-Sep</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21-Sep</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10/1/10</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1488">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23-Jul</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19-Aug</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23-Sep</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7-Oct</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16-Nov</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cs typeface="Arial" charset="0"/>
                        </a:rPr>
                        <a:t>12/1/10</a:t>
                      </a:r>
                      <a:endParaRPr kumimoji="0" lang="en-US" sz="16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idx="4294967295"/>
          </p:nvPr>
        </p:nvSpPr>
        <p:spPr>
          <a:xfrm>
            <a:off x="528638" y="401638"/>
            <a:ext cx="8158162" cy="889000"/>
          </a:xfrm>
          <a:noFill/>
        </p:spPr>
        <p:txBody>
          <a:bodyPr/>
          <a:lstStyle/>
          <a:p>
            <a:r>
              <a:rPr lang="en-US" smtClean="0">
                <a:effectLst/>
              </a:rPr>
              <a:t>Nodal Parking Deck - Approved by ERCOT Board</a:t>
            </a:r>
          </a:p>
        </p:txBody>
      </p:sp>
      <p:graphicFrame>
        <p:nvGraphicFramePr>
          <p:cNvPr id="58432" name="Group 64"/>
          <p:cNvGraphicFramePr>
            <a:graphicFrameLocks noGrp="1"/>
          </p:cNvGraphicFramePr>
          <p:nvPr/>
        </p:nvGraphicFramePr>
        <p:xfrm>
          <a:off x="228600" y="1676400"/>
          <a:ext cx="8686800" cy="4098925"/>
        </p:xfrm>
        <a:graphic>
          <a:graphicData uri="http://schemas.openxmlformats.org/drawingml/2006/table">
            <a:tbl>
              <a:tblPr/>
              <a:tblGrid>
                <a:gridCol w="1219200"/>
                <a:gridCol w="4191000"/>
                <a:gridCol w="1143000"/>
                <a:gridCol w="2133600"/>
              </a:tblGrid>
              <a:tr h="417513">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rgbClr val="FFFFFF"/>
                          </a:solidFill>
                          <a:effectLst>
                            <a:outerShdw blurRad="38100" dist="38100" dir="2700000" algn="tl">
                              <a:srgbClr val="000000"/>
                            </a:outerShdw>
                          </a:effectLst>
                          <a:latin typeface="Garamond" pitchFamily="18" charset="0"/>
                        </a:rPr>
                        <a:t>Source Document</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rgbClr val="FFFFFF"/>
                          </a:solidFill>
                          <a:effectLst>
                            <a:outerShdw blurRad="38100" dist="38100" dir="2700000" algn="tl">
                              <a:srgbClr val="000000"/>
                            </a:outerShdw>
                          </a:effectLst>
                          <a:latin typeface="Garamond" pitchFamily="18" charset="0"/>
                        </a:rPr>
                        <a:t>Title</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rgbClr val="FFFFFF"/>
                          </a:solidFill>
                          <a:effectLst>
                            <a:outerShdw blurRad="38100" dist="38100" dir="2700000" algn="tl">
                              <a:srgbClr val="000000"/>
                            </a:outerShdw>
                          </a:effectLst>
                          <a:latin typeface="Garamond" pitchFamily="18" charset="0"/>
                        </a:rPr>
                        <a:t>Priority</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rgbClr val="FFFFFF"/>
                          </a:solidFill>
                          <a:effectLst>
                            <a:outerShdw blurRad="38100" dist="38100" dir="2700000" algn="tl">
                              <a:srgbClr val="000000"/>
                            </a:outerShdw>
                          </a:effectLst>
                          <a:latin typeface="Garamond" pitchFamily="18" charset="0"/>
                        </a:rPr>
                        <a:t>Current Status</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6113">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NPRR131</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Ancillary Service Trades with ERCOT</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High</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Board Approved 1/19/10</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r>
              <a:tr h="646113">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NPRR181</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FIP Definition Revision</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High</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Board Approved 1/19/10</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22313">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NPRR153</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Generation Resource Fixed Quantity Block Offer</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Medium</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Board Approved 1/19/10</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r>
              <a:tr h="722313">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NPRR164</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Resubmitting Ancillary Service offers in SASM</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Medium</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Board Approved 1/19/10</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722313">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SCR755</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ERCOT.com Website Enhancements</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Medium</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Board approved 2/16/10</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idx="4294967295"/>
          </p:nvPr>
        </p:nvSpPr>
        <p:spPr>
          <a:xfrm>
            <a:off x="304800" y="533400"/>
            <a:ext cx="8610600" cy="685800"/>
          </a:xfrm>
          <a:noFill/>
        </p:spPr>
        <p:txBody>
          <a:bodyPr/>
          <a:lstStyle/>
          <a:p>
            <a:r>
              <a:rPr lang="en-US" smtClean="0">
                <a:effectLst/>
              </a:rPr>
              <a:t>Nodal Parking Deck – Pending Approval</a:t>
            </a:r>
          </a:p>
        </p:txBody>
      </p:sp>
      <p:graphicFrame>
        <p:nvGraphicFramePr>
          <p:cNvPr id="58410" name="Group 42"/>
          <p:cNvGraphicFramePr>
            <a:graphicFrameLocks noGrp="1"/>
          </p:cNvGraphicFramePr>
          <p:nvPr/>
        </p:nvGraphicFramePr>
        <p:xfrm>
          <a:off x="152400" y="1828800"/>
          <a:ext cx="8839200" cy="4197350"/>
        </p:xfrm>
        <a:graphic>
          <a:graphicData uri="http://schemas.openxmlformats.org/drawingml/2006/table">
            <a:tbl>
              <a:tblPr/>
              <a:tblGrid>
                <a:gridCol w="1306513"/>
                <a:gridCol w="3919537"/>
                <a:gridCol w="1306513"/>
                <a:gridCol w="2306637"/>
              </a:tblGrid>
              <a:tr h="409575">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FFFFFF"/>
                          </a:solidFill>
                          <a:effectLst>
                            <a:outerShdw blurRad="38100" dist="38100" dir="2700000" algn="tl">
                              <a:srgbClr val="000000"/>
                            </a:outerShdw>
                          </a:effectLst>
                          <a:latin typeface="Garamond" pitchFamily="18" charset="0"/>
                        </a:rPr>
                        <a:t>Source Document</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FFFFFF"/>
                          </a:solidFill>
                          <a:effectLst>
                            <a:outerShdw blurRad="38100" dist="38100" dir="2700000" algn="tl">
                              <a:srgbClr val="000000"/>
                            </a:outerShdw>
                          </a:effectLst>
                          <a:latin typeface="Garamond" pitchFamily="18" charset="0"/>
                        </a:rPr>
                        <a:t>Title</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FFFFFF"/>
                          </a:solidFill>
                          <a:effectLst>
                            <a:outerShdw blurRad="38100" dist="38100" dir="2700000" algn="tl">
                              <a:srgbClr val="000000"/>
                            </a:outerShdw>
                          </a:effectLst>
                          <a:latin typeface="Garamond" pitchFamily="18" charset="0"/>
                        </a:rPr>
                        <a:t>Suggested Priority</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FFFFFF"/>
                          </a:solidFill>
                          <a:effectLst>
                            <a:outerShdw blurRad="38100" dist="38100" dir="2700000" algn="tl">
                              <a:srgbClr val="000000"/>
                            </a:outerShdw>
                          </a:effectLst>
                          <a:latin typeface="Garamond" pitchFamily="18" charset="0"/>
                        </a:rPr>
                        <a:t>Current Status</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7225">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NPRR169</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Clarify the Calculation and Posting of LMPs for the Load Zone and LMPs for each Hub</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High</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Board remanded to TAC on 2/16/10</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r>
              <a:tr h="571500">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NPRR146</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ICCP Telemetry Information Submittals</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TBD</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Tabled at TAC</a:t>
                      </a:r>
                    </a:p>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PRS approved 2/19/09</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8175">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NPRR156</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Transparency for PSS and Full Interconnection Studies</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Medium</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Pending at TAC</a:t>
                      </a:r>
                    </a:p>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PRS approved 2/18/10</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r>
              <a:tr h="595313">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NPRR207</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Hour Start Unit Deselection and </a:t>
                      </a:r>
                    </a:p>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Half Hour Start Unit RUC Clawback</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High</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Pending at TAC</a:t>
                      </a:r>
                    </a:p>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PRS approved 2/18/10</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7988">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NPRR211</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Modify RUC Capacity Short Charge to Use Final Energy Trades</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TBD</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rgbClr val="000000"/>
                          </a:solidFill>
                          <a:effectLst/>
                          <a:latin typeface="Garamond" pitchFamily="18" charset="0"/>
                        </a:rPr>
                        <a:t>PRS remanded to WMS  on 2/18/10</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r>
              <a:tr h="638175">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SCR756</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Enhancements to the MarkeTrack Application</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TBD</a:t>
                      </a:r>
                    </a:p>
                  </a:txBody>
                  <a:tcPr anchor="ct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chemeClr val="hlink"/>
                        </a:buClr>
                        <a:buSzPct val="70000"/>
                        <a:buFont typeface="Wingdings" pitchFamily="2" charset="2"/>
                        <a:buNone/>
                        <a:tabLst/>
                      </a:pPr>
                      <a:r>
                        <a:rPr kumimoji="0" lang="en-US" sz="1500" b="1" i="0" u="none" strike="noStrike" cap="none" normalizeH="0" baseline="0" smtClean="0">
                          <a:ln>
                            <a:noFill/>
                          </a:ln>
                          <a:solidFill>
                            <a:schemeClr val="tx1"/>
                          </a:solidFill>
                          <a:effectLst/>
                          <a:latin typeface="Garamond" pitchFamily="18" charset="0"/>
                        </a:rPr>
                        <a:t>Tabled at RMS</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rrowheads="1"/>
          </p:cNvSpPr>
          <p:nvPr>
            <p:ph type="title"/>
          </p:nvPr>
        </p:nvSpPr>
        <p:spPr/>
        <p:txBody>
          <a:bodyPr/>
          <a:lstStyle/>
          <a:p>
            <a:pPr eaLnBrk="1" hangingPunct="1">
              <a:defRPr/>
            </a:pPr>
            <a:r>
              <a:rPr lang="en-US" i="1" smtClean="0">
                <a:solidFill>
                  <a:schemeClr val="tx1"/>
                </a:solidFill>
              </a:rPr>
              <a:t>PRS Summary</a:t>
            </a:r>
          </a:p>
        </p:txBody>
      </p:sp>
      <p:sp>
        <p:nvSpPr>
          <p:cNvPr id="86019" name="Rectangle 3"/>
          <p:cNvSpPr>
            <a:spLocks noGrp="1" noChangeArrowheads="1"/>
          </p:cNvSpPr>
          <p:nvPr>
            <p:ph type="body" idx="4294967295"/>
          </p:nvPr>
        </p:nvSpPr>
        <p:spPr>
          <a:xfrm>
            <a:off x="681038" y="1987550"/>
            <a:ext cx="7929562" cy="4135438"/>
          </a:xfrm>
        </p:spPr>
        <p:txBody>
          <a:bodyPr/>
          <a:lstStyle/>
          <a:p>
            <a:pPr eaLnBrk="1" hangingPunct="1">
              <a:buClr>
                <a:schemeClr val="tx1"/>
              </a:buClr>
              <a:buFontTx/>
              <a:buNone/>
              <a:defRPr/>
            </a:pPr>
            <a:r>
              <a:rPr lang="en-US" b="1" dirty="0" smtClean="0"/>
              <a:t>1 PRR for Approval</a:t>
            </a:r>
          </a:p>
          <a:p>
            <a:pPr eaLnBrk="1" hangingPunct="1">
              <a:buClr>
                <a:schemeClr val="tx1"/>
              </a:buClr>
              <a:buFontTx/>
              <a:buNone/>
              <a:defRPr/>
            </a:pPr>
            <a:r>
              <a:rPr lang="en-US" b="1" dirty="0" smtClean="0"/>
              <a:t>2 NPRRs for Approval</a:t>
            </a:r>
          </a:p>
          <a:p>
            <a:pPr eaLnBrk="1" hangingPunct="1">
              <a:buClr>
                <a:schemeClr val="tx1"/>
              </a:buClr>
              <a:buFontTx/>
              <a:buNone/>
              <a:defRPr/>
            </a:pPr>
            <a:r>
              <a:rPr lang="en-US" b="1" dirty="0" smtClean="0"/>
              <a:t>2 NPRRs for Parking Deck Consideration</a:t>
            </a:r>
          </a:p>
          <a:p>
            <a:pPr eaLnBrk="1" hangingPunct="1">
              <a:buClr>
                <a:schemeClr val="tx1"/>
              </a:buClr>
              <a:buFontTx/>
              <a:buNone/>
              <a:defRPr/>
            </a:pPr>
            <a:r>
              <a:rPr lang="en-US" b="1" dirty="0" smtClean="0"/>
              <a:t>0 Rejections</a:t>
            </a:r>
          </a:p>
          <a:p>
            <a:pPr eaLnBrk="1" hangingPunct="1">
              <a:buClr>
                <a:schemeClr val="tx1"/>
              </a:buClr>
              <a:buFontTx/>
              <a:buNone/>
              <a:defRPr/>
            </a:pPr>
            <a:r>
              <a:rPr lang="en-US" b="1" dirty="0" smtClean="0"/>
              <a:t>0 Withdrawals</a:t>
            </a:r>
          </a:p>
          <a:p>
            <a:pPr eaLnBrk="1" hangingPunct="1">
              <a:buClr>
                <a:schemeClr val="tx1"/>
              </a:buClr>
              <a:buFontTx/>
              <a:buNone/>
              <a:defRPr/>
            </a:pPr>
            <a:r>
              <a:rPr lang="en-US" b="1" dirty="0" smtClean="0"/>
              <a:t>Current Discussions</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Items for a Vote</a:t>
            </a:r>
            <a:endParaRPr lang="en-US" dirty="0"/>
          </a:p>
        </p:txBody>
      </p:sp>
      <p:sp>
        <p:nvSpPr>
          <p:cNvPr id="3" name="Content Placeholder 2"/>
          <p:cNvSpPr>
            <a:spLocks noGrp="1"/>
          </p:cNvSpPr>
          <p:nvPr>
            <p:ph idx="1"/>
          </p:nvPr>
        </p:nvSpPr>
        <p:spPr/>
        <p:txBody>
          <a:bodyPr/>
          <a:lstStyle/>
          <a:p>
            <a:pPr marL="0" indent="0" eaLnBrk="1" hangingPunct="1">
              <a:lnSpc>
                <a:spcPct val="80000"/>
              </a:lnSpc>
              <a:buClr>
                <a:schemeClr val="tx1"/>
              </a:buClr>
              <a:buFontTx/>
              <a:buNone/>
              <a:defRPr/>
            </a:pPr>
            <a:r>
              <a:rPr lang="en-US" sz="2800" u="sng" dirty="0" smtClean="0"/>
              <a:t>Unanimous Recommendations</a:t>
            </a:r>
          </a:p>
          <a:p>
            <a:pPr marL="0" indent="0" eaLnBrk="1" hangingPunct="1">
              <a:lnSpc>
                <a:spcPct val="80000"/>
              </a:lnSpc>
              <a:buClr>
                <a:schemeClr val="tx1"/>
              </a:buClr>
              <a:buFontTx/>
              <a:buNone/>
              <a:defRPr/>
            </a:pPr>
            <a:r>
              <a:rPr lang="en-US" sz="2800" i="1" dirty="0" smtClean="0"/>
              <a:t>PRR841, Revise Total ERCOT Wind Power Forecast (TEWPF)  </a:t>
            </a:r>
          </a:p>
          <a:p>
            <a:pPr marL="0" indent="0" eaLnBrk="1" hangingPunct="1">
              <a:lnSpc>
                <a:spcPct val="80000"/>
              </a:lnSpc>
              <a:buClr>
                <a:schemeClr val="tx1"/>
              </a:buClr>
              <a:buFontTx/>
              <a:buNone/>
              <a:defRPr/>
            </a:pPr>
            <a:r>
              <a:rPr lang="en-US" sz="2800" i="1" dirty="0" smtClean="0"/>
              <a:t>NPRR203, Amend Telemetry Bus Accuracy Requirements</a:t>
            </a:r>
          </a:p>
          <a:p>
            <a:pPr marL="0" indent="0" eaLnBrk="1" hangingPunct="1">
              <a:lnSpc>
                <a:spcPct val="80000"/>
              </a:lnSpc>
              <a:buClr>
                <a:schemeClr val="tx1"/>
              </a:buClr>
              <a:buFontTx/>
              <a:buNone/>
              <a:defRPr/>
            </a:pPr>
            <a:r>
              <a:rPr lang="en-US" sz="2800" i="1" dirty="0" smtClean="0"/>
              <a:t>NPRR156, Transparency for PSS and Full Interconnection Studies  with Parking Deck Priority of </a:t>
            </a:r>
            <a:r>
              <a:rPr lang="en-US" sz="2800" i="1" dirty="0" smtClean="0">
                <a:solidFill>
                  <a:srgbClr val="FFC000"/>
                </a:solidFill>
              </a:rPr>
              <a:t>MEDIUM</a:t>
            </a:r>
          </a:p>
          <a:p>
            <a:pPr marL="0" indent="0" eaLnBrk="1" hangingPunct="1">
              <a:lnSpc>
                <a:spcPct val="80000"/>
              </a:lnSpc>
              <a:buClr>
                <a:schemeClr val="tx1"/>
              </a:buClr>
              <a:buFontTx/>
              <a:buNone/>
              <a:defRPr/>
            </a:pPr>
            <a:r>
              <a:rPr lang="en-US" sz="2800" u="sng" dirty="0" smtClean="0"/>
              <a:t>Non-Unanimous Recommendations</a:t>
            </a:r>
          </a:p>
          <a:p>
            <a:pPr marL="0" indent="0" eaLnBrk="1" hangingPunct="1">
              <a:lnSpc>
                <a:spcPct val="80000"/>
              </a:lnSpc>
              <a:buClr>
                <a:schemeClr val="tx1"/>
              </a:buClr>
              <a:buFontTx/>
              <a:buNone/>
              <a:defRPr/>
            </a:pPr>
            <a:r>
              <a:rPr lang="en-US" sz="2800" i="1" dirty="0" smtClean="0"/>
              <a:t>NPRR204, Update Generic Startup Cost for Reciprocating Engines </a:t>
            </a:r>
          </a:p>
          <a:p>
            <a:pPr marL="0" indent="0" eaLnBrk="1" hangingPunct="1">
              <a:lnSpc>
                <a:spcPct val="80000"/>
              </a:lnSpc>
              <a:buClr>
                <a:schemeClr val="tx1"/>
              </a:buClr>
              <a:buFontTx/>
              <a:buNone/>
              <a:defRPr/>
            </a:pPr>
            <a:r>
              <a:rPr lang="en-US" sz="2800" i="1" dirty="0" smtClean="0"/>
              <a:t>NPRR207, Hour Start Unit </a:t>
            </a:r>
            <a:r>
              <a:rPr lang="en-US" sz="2800" i="1" dirty="0" err="1" smtClean="0"/>
              <a:t>Deselection</a:t>
            </a:r>
            <a:r>
              <a:rPr lang="en-US" sz="2800" i="1" dirty="0" smtClean="0"/>
              <a:t> and Half Hour Start Unit RUC </a:t>
            </a:r>
            <a:r>
              <a:rPr lang="en-US" sz="2800" i="1" dirty="0" err="1" smtClean="0"/>
              <a:t>Clawback</a:t>
            </a:r>
            <a:r>
              <a:rPr lang="en-US" sz="2800" i="1" dirty="0" smtClean="0"/>
              <a:t> with Parking Deck Priority of </a:t>
            </a:r>
            <a:r>
              <a:rPr lang="en-US" sz="2800" i="1" dirty="0" smtClean="0">
                <a:solidFill>
                  <a:srgbClr val="C00000"/>
                </a:solidFill>
              </a:rPr>
              <a:t>HIGH</a:t>
            </a:r>
          </a:p>
          <a:p>
            <a:pPr marL="0" indent="0" eaLnBrk="1" hangingPunct="1">
              <a:lnSpc>
                <a:spcPct val="80000"/>
              </a:lnSpc>
              <a:buClr>
                <a:schemeClr val="tx1"/>
              </a:buClr>
              <a:buFontTx/>
              <a:buNone/>
              <a:defRPr/>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7186" name="Rectangle 2"/>
          <p:cNvSpPr>
            <a:spLocks noGrp="1" noRot="1" noChangeArrowheads="1"/>
          </p:cNvSpPr>
          <p:nvPr>
            <p:ph type="title"/>
          </p:nvPr>
        </p:nvSpPr>
        <p:spPr>
          <a:xfrm>
            <a:off x="228600" y="228600"/>
            <a:ext cx="8763000" cy="1371600"/>
          </a:xfrm>
        </p:spPr>
        <p:txBody>
          <a:bodyPr/>
          <a:lstStyle/>
          <a:p>
            <a:pPr eaLnBrk="1" hangingPunct="1">
              <a:defRPr/>
            </a:pPr>
            <a:r>
              <a:rPr lang="en-US" sz="3200" i="1" dirty="0" smtClean="0"/>
              <a:t>PRR841, Revise Total ERCOT Wind Power Forecast (TEWPF) </a:t>
            </a:r>
            <a:endParaRPr lang="en-US" sz="3200" dirty="0" smtClean="0">
              <a:solidFill>
                <a:srgbClr val="FF0000"/>
              </a:solidFill>
            </a:endParaRPr>
          </a:p>
        </p:txBody>
      </p:sp>
      <p:graphicFrame>
        <p:nvGraphicFramePr>
          <p:cNvPr id="7203" name="Group 35"/>
          <p:cNvGraphicFramePr>
            <a:graphicFrameLocks noGrp="1"/>
          </p:cNvGraphicFramePr>
          <p:nvPr>
            <p:ph idx="1"/>
          </p:nvPr>
        </p:nvGraphicFramePr>
        <p:xfrm>
          <a:off x="457200" y="1600200"/>
          <a:ext cx="8077200" cy="3937000"/>
        </p:xfrm>
        <a:graphic>
          <a:graphicData uri="http://schemas.openxmlformats.org/drawingml/2006/table">
            <a:tbl>
              <a:tblPr/>
              <a:tblGrid>
                <a:gridCol w="2209800"/>
                <a:gridCol w="1477963"/>
                <a:gridCol w="4389437"/>
              </a:tblGrid>
              <a:tr h="762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Purpose</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(L</a:t>
                      </a:r>
                      <a:r>
                        <a:rPr kumimoji="0" lang="en-US" sz="1800" b="1" i="0" u="none" strike="noStrike" cap="none" normalizeH="0" baseline="0" smtClean="0">
                          <a:ln>
                            <a:noFill/>
                          </a:ln>
                          <a:solidFill>
                            <a:schemeClr val="tx1"/>
                          </a:solidFill>
                          <a:effectLst/>
                          <a:latin typeface="Garamond" pitchFamily="18" charset="0"/>
                        </a:rPr>
                        <a:t>uminant</a:t>
                      </a: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latin typeface="Garamond" pitchFamily="18" charset="0"/>
                        </a:rPr>
                        <a:t>This PRR revises the probability of exceedance percentage applicable to the Total ERCOT Wind Power Forecast (TEWPF) from 80% to 50% to better reflect the total ERCOT Wind-powered Generation Resource (WGR) production that has been historically experienced.</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587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72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latin typeface="Garamond" pitchFamily="18" charset="0"/>
                        </a:rPr>
                        <a:t>PRS unanimously voted to recommend approval of PRR841 as amended by the 12/22/09 ERCOT comments.   All Market Segments were present.</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No opinion on necessity prior to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May 1, 2010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9234" name="Rectangle 2"/>
          <p:cNvSpPr>
            <a:spLocks noGrp="1" noRot="1" noChangeArrowheads="1"/>
          </p:cNvSpPr>
          <p:nvPr>
            <p:ph type="title"/>
          </p:nvPr>
        </p:nvSpPr>
        <p:spPr>
          <a:xfrm>
            <a:off x="304800" y="228600"/>
            <a:ext cx="8610600" cy="1371600"/>
          </a:xfrm>
        </p:spPr>
        <p:txBody>
          <a:bodyPr/>
          <a:lstStyle/>
          <a:p>
            <a:pPr eaLnBrk="1" hangingPunct="1">
              <a:defRPr/>
            </a:pPr>
            <a:r>
              <a:rPr lang="en-US" sz="3200" i="1" dirty="0" smtClean="0"/>
              <a:t>PRR841, Revise Total ERCOT Wind Power Forecast (TEWPF) </a:t>
            </a:r>
            <a:endParaRPr lang="en-US" sz="3200" i="1" dirty="0" smtClean="0">
              <a:solidFill>
                <a:srgbClr val="FF0000"/>
              </a:solidFill>
            </a:endParaRPr>
          </a:p>
        </p:txBody>
      </p:sp>
      <p:sp>
        <p:nvSpPr>
          <p:cNvPr id="35842" name="Rectangle 3"/>
          <p:cNvSpPr>
            <a:spLocks noChangeArrowheads="1"/>
          </p:cNvSpPr>
          <p:nvPr/>
        </p:nvSpPr>
        <p:spPr bwMode="auto">
          <a:xfrm>
            <a:off x="762000" y="1905000"/>
            <a:ext cx="7620000" cy="3886200"/>
          </a:xfrm>
          <a:prstGeom prst="rect">
            <a:avLst/>
          </a:prstGeom>
          <a:noFill/>
          <a:ln w="38100">
            <a:solidFill>
              <a:srgbClr val="99CCFF"/>
            </a:solidFill>
            <a:miter lim="800000"/>
            <a:headEnd/>
            <a:tailEnd/>
          </a:ln>
        </p:spPr>
        <p:txBody>
          <a:bodyPr wrap="none" anchor="ctr"/>
          <a:lstStyle/>
          <a:p>
            <a:pPr eaLnBrk="0" hangingPunct="0"/>
            <a:endParaRPr lang="en-US"/>
          </a:p>
        </p:txBody>
      </p:sp>
      <p:sp>
        <p:nvSpPr>
          <p:cNvPr id="35843" name="Line 4"/>
          <p:cNvSpPr>
            <a:spLocks noChangeShapeType="1"/>
          </p:cNvSpPr>
          <p:nvPr/>
        </p:nvSpPr>
        <p:spPr bwMode="auto">
          <a:xfrm>
            <a:off x="2895600" y="1889125"/>
            <a:ext cx="0" cy="3902075"/>
          </a:xfrm>
          <a:prstGeom prst="line">
            <a:avLst/>
          </a:prstGeom>
          <a:noFill/>
          <a:ln w="38100">
            <a:solidFill>
              <a:srgbClr val="99CCFF"/>
            </a:solidFill>
            <a:round/>
            <a:headEnd/>
            <a:tailEnd/>
          </a:ln>
        </p:spPr>
        <p:txBody>
          <a:bodyPr/>
          <a:lstStyle/>
          <a:p>
            <a:endParaRPr lang="en-US"/>
          </a:p>
        </p:txBody>
      </p:sp>
      <p:sp>
        <p:nvSpPr>
          <p:cNvPr id="35844" name="Line 5"/>
          <p:cNvSpPr>
            <a:spLocks noChangeShapeType="1"/>
          </p:cNvSpPr>
          <p:nvPr/>
        </p:nvSpPr>
        <p:spPr bwMode="auto">
          <a:xfrm>
            <a:off x="3886200" y="1889125"/>
            <a:ext cx="0" cy="3902075"/>
          </a:xfrm>
          <a:prstGeom prst="line">
            <a:avLst/>
          </a:prstGeom>
          <a:noFill/>
          <a:ln w="38100">
            <a:solidFill>
              <a:srgbClr val="99CCFF"/>
            </a:solidFill>
            <a:round/>
            <a:headEnd/>
            <a:tailEnd/>
          </a:ln>
        </p:spPr>
        <p:txBody>
          <a:bodyPr/>
          <a:lstStyle/>
          <a:p>
            <a:endParaRPr lang="en-US"/>
          </a:p>
        </p:txBody>
      </p:sp>
      <p:sp>
        <p:nvSpPr>
          <p:cNvPr id="35845" name="Line 6"/>
          <p:cNvSpPr>
            <a:spLocks noChangeShapeType="1"/>
          </p:cNvSpPr>
          <p:nvPr/>
        </p:nvSpPr>
        <p:spPr bwMode="auto">
          <a:xfrm>
            <a:off x="4800600" y="1889125"/>
            <a:ext cx="0" cy="3902075"/>
          </a:xfrm>
          <a:prstGeom prst="line">
            <a:avLst/>
          </a:prstGeom>
          <a:noFill/>
          <a:ln w="38100">
            <a:solidFill>
              <a:srgbClr val="99CCFF"/>
            </a:solidFill>
            <a:round/>
            <a:headEnd/>
            <a:tailEnd/>
          </a:ln>
        </p:spPr>
        <p:txBody>
          <a:bodyPr/>
          <a:lstStyle/>
          <a:p>
            <a:endParaRPr lang="en-US"/>
          </a:p>
        </p:txBody>
      </p:sp>
      <p:sp>
        <p:nvSpPr>
          <p:cNvPr id="35846"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35847"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35848"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35849"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35850"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35851"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1119245" name="Text Box 13"/>
          <p:cNvSpPr txBox="1">
            <a:spLocks noChangeArrowheads="1"/>
          </p:cNvSpPr>
          <p:nvPr/>
        </p:nvSpPr>
        <p:spPr bwMode="auto">
          <a:xfrm>
            <a:off x="838200" y="2070100"/>
            <a:ext cx="1646238" cy="366713"/>
          </a:xfrm>
          <a:prstGeom prst="rect">
            <a:avLst/>
          </a:prstGeom>
          <a:noFill/>
          <a:ln w="9525">
            <a:noFill/>
            <a:miter lim="800000"/>
            <a:headEnd/>
            <a:tailEnd/>
          </a:ln>
          <a:effectLst/>
        </p:spPr>
        <p:txBody>
          <a:bodyPr wrap="none">
            <a:spAutoFit/>
          </a:bodyPr>
          <a:lstStyle/>
          <a:p>
            <a:pPr eaLnBrk="0" hangingPunct="0">
              <a:defRPr/>
            </a:pPr>
            <a:r>
              <a:rPr lang="en-US" b="1" i="1">
                <a:effectLst>
                  <a:outerShdw blurRad="38100" dist="38100" dir="2700000" algn="tl">
                    <a:srgbClr val="000000"/>
                  </a:outerShdw>
                </a:effectLst>
                <a:latin typeface="Garamond" pitchFamily="18" charset="0"/>
              </a:rPr>
              <a:t>Item Reviewed</a:t>
            </a:r>
          </a:p>
        </p:txBody>
      </p:sp>
      <p:sp>
        <p:nvSpPr>
          <p:cNvPr id="1119246" name="Text Box 14"/>
          <p:cNvSpPr txBox="1">
            <a:spLocks noChangeArrowheads="1"/>
          </p:cNvSpPr>
          <p:nvPr/>
        </p:nvSpPr>
        <p:spPr bwMode="auto">
          <a:xfrm>
            <a:off x="5543550" y="1993900"/>
            <a:ext cx="1328738" cy="366713"/>
          </a:xfrm>
          <a:prstGeom prst="rect">
            <a:avLst/>
          </a:prstGeom>
          <a:noFill/>
          <a:ln w="9525">
            <a:noFill/>
            <a:miter lim="800000"/>
            <a:headEnd/>
            <a:tailEnd/>
          </a:ln>
          <a:effectLst/>
        </p:spPr>
        <p:txBody>
          <a:bodyPr wrap="none">
            <a:spAutoFit/>
          </a:bodyPr>
          <a:lstStyle/>
          <a:p>
            <a:pPr eaLnBrk="0" hangingPunct="0">
              <a:defRPr/>
            </a:pPr>
            <a:r>
              <a:rPr lang="en-US" b="1" i="1">
                <a:effectLst>
                  <a:outerShdw blurRad="38100" dist="38100" dir="2700000" algn="tl">
                    <a:srgbClr val="000000"/>
                  </a:outerShdw>
                </a:effectLst>
                <a:latin typeface="Garamond" pitchFamily="18" charset="0"/>
              </a:rPr>
              <a:t>Description</a:t>
            </a:r>
          </a:p>
        </p:txBody>
      </p:sp>
      <p:sp>
        <p:nvSpPr>
          <p:cNvPr id="1119247" name="Text Box 15"/>
          <p:cNvSpPr txBox="1">
            <a:spLocks noChangeArrowheads="1"/>
          </p:cNvSpPr>
          <p:nvPr/>
        </p:nvSpPr>
        <p:spPr bwMode="auto">
          <a:xfrm>
            <a:off x="2987675" y="1944688"/>
            <a:ext cx="804863" cy="581025"/>
          </a:xfrm>
          <a:prstGeom prst="rect">
            <a:avLst/>
          </a:prstGeom>
          <a:noFill/>
          <a:ln w="9525">
            <a:noFill/>
            <a:miter lim="800000"/>
            <a:headEnd/>
            <a:tailEnd/>
          </a:ln>
          <a:effectLst/>
        </p:spPr>
        <p:txBody>
          <a:bodyPr wrap="none">
            <a:spAutoFit/>
          </a:bodyPr>
          <a:lstStyle/>
          <a:p>
            <a:pPr algn="ctr" eaLnBrk="0" hangingPunct="0">
              <a:defRPr/>
            </a:pPr>
            <a:r>
              <a:rPr lang="en-US" sz="1600" b="1" i="1">
                <a:effectLst>
                  <a:outerShdw blurRad="38100" dist="38100" dir="2700000" algn="tl">
                    <a:srgbClr val="000000"/>
                  </a:outerShdw>
                </a:effectLst>
                <a:latin typeface="Garamond" pitchFamily="18" charset="0"/>
              </a:rPr>
              <a:t>No</a:t>
            </a:r>
          </a:p>
          <a:p>
            <a:pPr algn="ctr" eaLnBrk="0" hangingPunct="0">
              <a:defRPr/>
            </a:pPr>
            <a:r>
              <a:rPr lang="en-US" sz="1600" b="1" i="1">
                <a:effectLst>
                  <a:outerShdw blurRad="38100" dist="38100" dir="2700000" algn="tl">
                    <a:srgbClr val="000000"/>
                  </a:outerShdw>
                </a:effectLst>
                <a:latin typeface="Garamond" pitchFamily="18" charset="0"/>
              </a:rPr>
              <a:t>Impact</a:t>
            </a:r>
          </a:p>
        </p:txBody>
      </p:sp>
      <p:sp>
        <p:nvSpPr>
          <p:cNvPr id="1119248"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a:effectLst/>
        </p:spPr>
        <p:txBody>
          <a:bodyPr>
            <a:spAutoFit/>
          </a:bodyPr>
          <a:lstStyle/>
          <a:p>
            <a:pPr eaLnBrk="0" hangingPunct="0">
              <a:defRPr/>
            </a:pPr>
            <a:r>
              <a:rPr lang="en-US" sz="1600" b="1" i="1">
                <a:effectLst>
                  <a:outerShdw blurRad="38100" dist="38100" dir="2700000" algn="tl">
                    <a:srgbClr val="000000"/>
                  </a:outerShdw>
                </a:effectLst>
                <a:latin typeface="Garamond" pitchFamily="18" charset="0"/>
              </a:rPr>
              <a:t>Credit Monitoring/</a:t>
            </a:r>
          </a:p>
          <a:p>
            <a:pPr eaLnBrk="0" hangingPunct="0">
              <a:defRPr/>
            </a:pPr>
            <a:r>
              <a:rPr lang="en-US" sz="1600" b="1" i="1">
                <a:effectLst>
                  <a:outerShdw blurRad="38100" dist="38100" dir="2700000" algn="tl">
                    <a:srgbClr val="000000"/>
                  </a:outerShdw>
                </a:effectLst>
                <a:latin typeface="Garamond" pitchFamily="18" charset="0"/>
              </a:rPr>
              <a:t>Liability</a:t>
            </a:r>
          </a:p>
        </p:txBody>
      </p:sp>
      <p:sp>
        <p:nvSpPr>
          <p:cNvPr id="1119249" name="Text Box 17"/>
          <p:cNvSpPr txBox="1">
            <a:spLocks noChangeArrowheads="1"/>
          </p:cNvSpPr>
          <p:nvPr/>
        </p:nvSpPr>
        <p:spPr bwMode="auto">
          <a:xfrm>
            <a:off x="838200" y="2625725"/>
            <a:ext cx="815975"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Budget</a:t>
            </a:r>
          </a:p>
        </p:txBody>
      </p:sp>
      <p:sp>
        <p:nvSpPr>
          <p:cNvPr id="1119250" name="Text Box 18"/>
          <p:cNvSpPr txBox="1">
            <a:spLocks noChangeArrowheads="1"/>
          </p:cNvSpPr>
          <p:nvPr/>
        </p:nvSpPr>
        <p:spPr bwMode="auto">
          <a:xfrm>
            <a:off x="838200" y="3159125"/>
            <a:ext cx="85090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Staffing</a:t>
            </a:r>
          </a:p>
        </p:txBody>
      </p:sp>
      <p:sp>
        <p:nvSpPr>
          <p:cNvPr id="1119251" name="Text Box 19"/>
          <p:cNvSpPr txBox="1">
            <a:spLocks noChangeArrowheads="1"/>
          </p:cNvSpPr>
          <p:nvPr/>
        </p:nvSpPr>
        <p:spPr bwMode="auto">
          <a:xfrm>
            <a:off x="781050" y="3681413"/>
            <a:ext cx="1906588" cy="350837"/>
          </a:xfrm>
          <a:prstGeom prst="rect">
            <a:avLst/>
          </a:prstGeom>
          <a:noFill/>
          <a:ln w="9525">
            <a:noFill/>
            <a:miter lim="800000"/>
            <a:headEnd/>
            <a:tailEnd/>
          </a:ln>
          <a:effectLst/>
        </p:spPr>
        <p:txBody>
          <a:bodyPr wrap="none">
            <a:spAutoFit/>
          </a:bodyPr>
          <a:lstStyle/>
          <a:p>
            <a:pPr eaLnBrk="0" hangingPunct="0">
              <a:defRPr/>
            </a:pPr>
            <a:r>
              <a:rPr lang="en-US" sz="1700" b="1" i="1">
                <a:effectLst>
                  <a:outerShdw blurRad="38100" dist="38100" dir="2700000" algn="tl">
                    <a:srgbClr val="000000"/>
                  </a:outerShdw>
                </a:effectLst>
                <a:latin typeface="Garamond" pitchFamily="18" charset="0"/>
              </a:rPr>
              <a:t>Computer Systems</a:t>
            </a:r>
          </a:p>
        </p:txBody>
      </p:sp>
      <p:sp>
        <p:nvSpPr>
          <p:cNvPr id="1119252" name="Text Box 20"/>
          <p:cNvSpPr txBox="1">
            <a:spLocks noChangeArrowheads="1"/>
          </p:cNvSpPr>
          <p:nvPr/>
        </p:nvSpPr>
        <p:spPr bwMode="auto">
          <a:xfrm>
            <a:off x="782638" y="4225925"/>
            <a:ext cx="187325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Business Functions</a:t>
            </a:r>
          </a:p>
        </p:txBody>
      </p:sp>
      <p:sp>
        <p:nvSpPr>
          <p:cNvPr id="1119253" name="Text Box 21"/>
          <p:cNvSpPr txBox="1">
            <a:spLocks noChangeArrowheads="1"/>
          </p:cNvSpPr>
          <p:nvPr/>
        </p:nvSpPr>
        <p:spPr bwMode="auto">
          <a:xfrm>
            <a:off x="781050" y="4759325"/>
            <a:ext cx="158115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Grid Operations</a:t>
            </a:r>
          </a:p>
        </p:txBody>
      </p:sp>
      <p:sp>
        <p:nvSpPr>
          <p:cNvPr id="1119254" name="Text Box 22"/>
          <p:cNvSpPr txBox="1">
            <a:spLocks noChangeArrowheads="1"/>
          </p:cNvSpPr>
          <p:nvPr/>
        </p:nvSpPr>
        <p:spPr bwMode="auto">
          <a:xfrm>
            <a:off x="3902075" y="1944688"/>
            <a:ext cx="804863" cy="336550"/>
          </a:xfrm>
          <a:prstGeom prst="rect">
            <a:avLst/>
          </a:prstGeom>
          <a:noFill/>
          <a:ln w="9525">
            <a:noFill/>
            <a:miter lim="800000"/>
            <a:headEnd/>
            <a:tailEnd/>
          </a:ln>
          <a:effectLst/>
        </p:spPr>
        <p:txBody>
          <a:bodyPr wrap="none">
            <a:spAutoFit/>
          </a:bodyPr>
          <a:lstStyle/>
          <a:p>
            <a:pPr algn="ctr" eaLnBrk="0" hangingPunct="0">
              <a:defRPr/>
            </a:pPr>
            <a:r>
              <a:rPr lang="en-US" sz="1600" b="1" i="1">
                <a:effectLst>
                  <a:outerShdw blurRad="38100" dist="38100" dir="2700000" algn="tl">
                    <a:srgbClr val="000000"/>
                  </a:outerShdw>
                </a:effectLst>
                <a:latin typeface="Garamond" pitchFamily="18" charset="0"/>
              </a:rPr>
              <a:t>Impact</a:t>
            </a:r>
          </a:p>
        </p:txBody>
      </p:sp>
      <p:sp>
        <p:nvSpPr>
          <p:cNvPr id="1119255" name="AutoShape 23"/>
          <p:cNvSpPr>
            <a:spLocks noChangeArrowheads="1"/>
          </p:cNvSpPr>
          <p:nvPr/>
        </p:nvSpPr>
        <p:spPr bwMode="auto">
          <a:xfrm>
            <a:off x="3200400" y="2590800"/>
            <a:ext cx="381000" cy="381000"/>
          </a:xfrm>
          <a:prstGeom prst="star5">
            <a:avLst/>
          </a:prstGeom>
          <a:solidFill>
            <a:srgbClr val="00FF00"/>
          </a:solidFill>
          <a:ln w="9525">
            <a:solidFill>
              <a:schemeClr val="tx1"/>
            </a:solidFill>
            <a:miter lim="800000"/>
            <a:headEnd/>
            <a:tailEnd/>
          </a:ln>
          <a:effectLst/>
        </p:spPr>
        <p:txBody>
          <a:bodyPr wrap="none" anchor="ctr"/>
          <a:lstStyle/>
          <a:p>
            <a:pPr algn="ctr" eaLnBrk="0" hangingPunct="0">
              <a:defRPr/>
            </a:pPr>
            <a:endParaRPr lang="en-US">
              <a:solidFill>
                <a:srgbClr val="FF0000"/>
              </a:solidFill>
              <a:latin typeface="Tahoma" pitchFamily="34" charset="0"/>
            </a:endParaRP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7" name="AutoShape 25"/>
          <p:cNvSpPr>
            <a:spLocks noChangeArrowheads="1"/>
          </p:cNvSpPr>
          <p:nvPr/>
        </p:nvSpPr>
        <p:spPr bwMode="auto">
          <a:xfrm>
            <a:off x="3200400" y="36576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5868"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1119262" name="AutoShape 30"/>
          <p:cNvSpPr>
            <a:spLocks noChangeArrowheads="1"/>
          </p:cNvSpPr>
          <p:nvPr/>
        </p:nvSpPr>
        <p:spPr bwMode="auto">
          <a:xfrm>
            <a:off x="3200400" y="52578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3" name="Text Box 31"/>
          <p:cNvSpPr txBox="1">
            <a:spLocks noChangeArrowheads="1"/>
          </p:cNvSpPr>
          <p:nvPr/>
        </p:nvSpPr>
        <p:spPr bwMode="auto">
          <a:xfrm>
            <a:off x="4800600" y="5181600"/>
            <a:ext cx="3505200" cy="336550"/>
          </a:xfrm>
          <a:prstGeom prst="rect">
            <a:avLst/>
          </a:prstGeom>
          <a:noFill/>
          <a:ln w="9525">
            <a:noFill/>
            <a:miter lim="800000"/>
            <a:headEnd/>
            <a:tailEnd/>
          </a:ln>
          <a:effectLst/>
        </p:spPr>
        <p:txBody>
          <a:bodyPr>
            <a:spAutoFit/>
          </a:bodyPr>
          <a:lstStyle/>
          <a:p>
            <a:pPr eaLnBrk="0" hangingPunct="0">
              <a:defRPr/>
            </a:pPr>
            <a:endParaRPr lang="en-US" sz="1600" b="1" i="1">
              <a:effectLst>
                <a:outerShdw blurRad="38100" dist="38100" dir="2700000" algn="tl">
                  <a:srgbClr val="000000"/>
                </a:outerShdw>
              </a:effectLst>
              <a:latin typeface="Garamond"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iterate type="lt">
                                    <p:tmPct val="0"/>
                                  </p:iterate>
                                  <p:childTnLst>
                                    <p:animRot by="-21600000">
                                      <p:cBhvr>
                                        <p:cTn id="6" dur="500" fill="hold"/>
                                        <p:tgtEl>
                                          <p:spTgt spid="1119255"/>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6"/>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7"/>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58"/>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1119259"/>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1119260"/>
                                        </p:tgtEl>
                                        <p:attrNameLst>
                                          <p:attrName>r</p:attrName>
                                        </p:attrNameLst>
                                      </p:cBhvr>
                                    </p:animRot>
                                  </p:childTnLst>
                                </p:cTn>
                              </p:par>
                              <p:par>
                                <p:cTn id="17" presetID="8" presetClass="emph" presetSubtype="0" fill="hold" nodeType="withEffect">
                                  <p:stCondLst>
                                    <p:cond delay="0"/>
                                  </p:stCondLst>
                                  <p:childTnLst>
                                    <p:animRot by="21600000">
                                      <p:cBhvr>
                                        <p:cTn id="18" dur="500" fill="hold"/>
                                        <p:tgtEl>
                                          <p:spTgt spid="11192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7186" name="Rectangle 2"/>
          <p:cNvSpPr>
            <a:spLocks noGrp="1" noRot="1" noChangeArrowheads="1"/>
          </p:cNvSpPr>
          <p:nvPr>
            <p:ph type="title"/>
          </p:nvPr>
        </p:nvSpPr>
        <p:spPr>
          <a:xfrm>
            <a:off x="228600" y="228600"/>
            <a:ext cx="8763000" cy="1371600"/>
          </a:xfrm>
        </p:spPr>
        <p:txBody>
          <a:bodyPr/>
          <a:lstStyle/>
          <a:p>
            <a:pPr eaLnBrk="1" hangingPunct="1">
              <a:defRPr/>
            </a:pPr>
            <a:r>
              <a:rPr lang="en-US" sz="3200" i="1" dirty="0" smtClean="0"/>
              <a:t>NPRR203, Amend Telemetry Bus Accuracy Requirements</a:t>
            </a:r>
            <a:endParaRPr lang="en-US" sz="3200" dirty="0" smtClean="0">
              <a:solidFill>
                <a:srgbClr val="FF0000"/>
              </a:solidFill>
            </a:endParaRPr>
          </a:p>
        </p:txBody>
      </p:sp>
      <p:graphicFrame>
        <p:nvGraphicFramePr>
          <p:cNvPr id="37916" name="Group 28"/>
          <p:cNvGraphicFramePr>
            <a:graphicFrameLocks noGrp="1"/>
          </p:cNvGraphicFramePr>
          <p:nvPr>
            <p:ph idx="1"/>
          </p:nvPr>
        </p:nvGraphicFramePr>
        <p:xfrm>
          <a:off x="457200" y="1600200"/>
          <a:ext cx="8077200" cy="3389313"/>
        </p:xfrm>
        <a:graphic>
          <a:graphicData uri="http://schemas.openxmlformats.org/drawingml/2006/table">
            <a:tbl>
              <a:tblPr/>
              <a:tblGrid>
                <a:gridCol w="2209800"/>
                <a:gridCol w="1477963"/>
                <a:gridCol w="4389437"/>
              </a:tblGrid>
              <a:tr h="762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Purpose</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(NDSWG)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latin typeface="Garamond" pitchFamily="18" charset="0"/>
                        </a:rPr>
                        <a:t>This NPRR proposes a new term, State Estimator Bus, and proposes language changes to Section 3.10.7.5.2, Continuous Telemetry of the Real-Time Measurements of Bus Load, Voltages, Tap Position, and Flows.</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587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72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latin typeface="Garamond" pitchFamily="18" charset="0"/>
                        </a:rPr>
                        <a:t>PRS unanimously voted to recommend approval of NPRR203 as submitted.  All Market Segments were present.</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Necessary for Go-Live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Upon Nodal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9234" name="Rectangle 2"/>
          <p:cNvSpPr>
            <a:spLocks noGrp="1" noRot="1" noChangeArrowheads="1"/>
          </p:cNvSpPr>
          <p:nvPr>
            <p:ph type="title"/>
          </p:nvPr>
        </p:nvSpPr>
        <p:spPr>
          <a:xfrm>
            <a:off x="304800" y="228600"/>
            <a:ext cx="8610600" cy="1371600"/>
          </a:xfrm>
        </p:spPr>
        <p:txBody>
          <a:bodyPr/>
          <a:lstStyle/>
          <a:p>
            <a:pPr eaLnBrk="1" hangingPunct="1">
              <a:defRPr/>
            </a:pPr>
            <a:r>
              <a:rPr lang="en-US" sz="3200" i="1" dirty="0" smtClean="0"/>
              <a:t>NPRR203, Amend Telemetry Bus Accuracy Requirements</a:t>
            </a:r>
            <a:endParaRPr lang="en-US" sz="3200" i="1" dirty="0" smtClean="0">
              <a:solidFill>
                <a:srgbClr val="FF0000"/>
              </a:solidFill>
            </a:endParaRPr>
          </a:p>
        </p:txBody>
      </p:sp>
      <p:sp>
        <p:nvSpPr>
          <p:cNvPr id="39938" name="Rectangle 3"/>
          <p:cNvSpPr>
            <a:spLocks noChangeArrowheads="1"/>
          </p:cNvSpPr>
          <p:nvPr/>
        </p:nvSpPr>
        <p:spPr bwMode="auto">
          <a:xfrm>
            <a:off x="762000" y="1905000"/>
            <a:ext cx="7620000" cy="3886200"/>
          </a:xfrm>
          <a:prstGeom prst="rect">
            <a:avLst/>
          </a:prstGeom>
          <a:noFill/>
          <a:ln w="38100">
            <a:solidFill>
              <a:srgbClr val="99CCFF"/>
            </a:solidFill>
            <a:miter lim="800000"/>
            <a:headEnd/>
            <a:tailEnd/>
          </a:ln>
        </p:spPr>
        <p:txBody>
          <a:bodyPr wrap="none" anchor="ctr"/>
          <a:lstStyle/>
          <a:p>
            <a:pPr eaLnBrk="0" hangingPunct="0"/>
            <a:endParaRPr lang="en-US"/>
          </a:p>
        </p:txBody>
      </p:sp>
      <p:sp>
        <p:nvSpPr>
          <p:cNvPr id="39939" name="Line 4"/>
          <p:cNvSpPr>
            <a:spLocks noChangeShapeType="1"/>
          </p:cNvSpPr>
          <p:nvPr/>
        </p:nvSpPr>
        <p:spPr bwMode="auto">
          <a:xfrm>
            <a:off x="2895600" y="1889125"/>
            <a:ext cx="0" cy="3902075"/>
          </a:xfrm>
          <a:prstGeom prst="line">
            <a:avLst/>
          </a:prstGeom>
          <a:noFill/>
          <a:ln w="38100">
            <a:solidFill>
              <a:srgbClr val="99CCFF"/>
            </a:solidFill>
            <a:round/>
            <a:headEnd/>
            <a:tailEnd/>
          </a:ln>
        </p:spPr>
        <p:txBody>
          <a:bodyPr/>
          <a:lstStyle/>
          <a:p>
            <a:endParaRPr lang="en-US"/>
          </a:p>
        </p:txBody>
      </p:sp>
      <p:sp>
        <p:nvSpPr>
          <p:cNvPr id="39940" name="Line 5"/>
          <p:cNvSpPr>
            <a:spLocks noChangeShapeType="1"/>
          </p:cNvSpPr>
          <p:nvPr/>
        </p:nvSpPr>
        <p:spPr bwMode="auto">
          <a:xfrm>
            <a:off x="3886200" y="1889125"/>
            <a:ext cx="0" cy="3902075"/>
          </a:xfrm>
          <a:prstGeom prst="line">
            <a:avLst/>
          </a:prstGeom>
          <a:noFill/>
          <a:ln w="38100">
            <a:solidFill>
              <a:srgbClr val="99CCFF"/>
            </a:solidFill>
            <a:round/>
            <a:headEnd/>
            <a:tailEnd/>
          </a:ln>
        </p:spPr>
        <p:txBody>
          <a:bodyPr/>
          <a:lstStyle/>
          <a:p>
            <a:endParaRPr lang="en-US"/>
          </a:p>
        </p:txBody>
      </p:sp>
      <p:sp>
        <p:nvSpPr>
          <p:cNvPr id="39941" name="Line 6"/>
          <p:cNvSpPr>
            <a:spLocks noChangeShapeType="1"/>
          </p:cNvSpPr>
          <p:nvPr/>
        </p:nvSpPr>
        <p:spPr bwMode="auto">
          <a:xfrm>
            <a:off x="4800600" y="1889125"/>
            <a:ext cx="0" cy="3902075"/>
          </a:xfrm>
          <a:prstGeom prst="line">
            <a:avLst/>
          </a:prstGeom>
          <a:noFill/>
          <a:ln w="38100">
            <a:solidFill>
              <a:srgbClr val="99CCFF"/>
            </a:solidFill>
            <a:round/>
            <a:headEnd/>
            <a:tailEnd/>
          </a:ln>
        </p:spPr>
        <p:txBody>
          <a:bodyPr/>
          <a:lstStyle/>
          <a:p>
            <a:endParaRPr lang="en-US"/>
          </a:p>
        </p:txBody>
      </p:sp>
      <p:sp>
        <p:nvSpPr>
          <p:cNvPr id="39942"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39943"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39944"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39945"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39946"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39947"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1119245" name="Text Box 13"/>
          <p:cNvSpPr txBox="1">
            <a:spLocks noChangeArrowheads="1"/>
          </p:cNvSpPr>
          <p:nvPr/>
        </p:nvSpPr>
        <p:spPr bwMode="auto">
          <a:xfrm>
            <a:off x="838200" y="2070100"/>
            <a:ext cx="1646238" cy="366713"/>
          </a:xfrm>
          <a:prstGeom prst="rect">
            <a:avLst/>
          </a:prstGeom>
          <a:noFill/>
          <a:ln w="9525">
            <a:noFill/>
            <a:miter lim="800000"/>
            <a:headEnd/>
            <a:tailEnd/>
          </a:ln>
          <a:effectLst/>
        </p:spPr>
        <p:txBody>
          <a:bodyPr wrap="none">
            <a:spAutoFit/>
          </a:bodyPr>
          <a:lstStyle/>
          <a:p>
            <a:pPr eaLnBrk="0" hangingPunct="0">
              <a:defRPr/>
            </a:pPr>
            <a:r>
              <a:rPr lang="en-US" b="1" i="1">
                <a:effectLst>
                  <a:outerShdw blurRad="38100" dist="38100" dir="2700000" algn="tl">
                    <a:srgbClr val="000000"/>
                  </a:outerShdw>
                </a:effectLst>
                <a:latin typeface="Garamond" pitchFamily="18" charset="0"/>
              </a:rPr>
              <a:t>Item Reviewed</a:t>
            </a:r>
          </a:p>
        </p:txBody>
      </p:sp>
      <p:sp>
        <p:nvSpPr>
          <p:cNvPr id="1119246" name="Text Box 14"/>
          <p:cNvSpPr txBox="1">
            <a:spLocks noChangeArrowheads="1"/>
          </p:cNvSpPr>
          <p:nvPr/>
        </p:nvSpPr>
        <p:spPr bwMode="auto">
          <a:xfrm>
            <a:off x="5543550" y="1993900"/>
            <a:ext cx="1328738" cy="366713"/>
          </a:xfrm>
          <a:prstGeom prst="rect">
            <a:avLst/>
          </a:prstGeom>
          <a:noFill/>
          <a:ln w="9525">
            <a:noFill/>
            <a:miter lim="800000"/>
            <a:headEnd/>
            <a:tailEnd/>
          </a:ln>
          <a:effectLst/>
        </p:spPr>
        <p:txBody>
          <a:bodyPr wrap="none">
            <a:spAutoFit/>
          </a:bodyPr>
          <a:lstStyle/>
          <a:p>
            <a:pPr eaLnBrk="0" hangingPunct="0">
              <a:defRPr/>
            </a:pPr>
            <a:r>
              <a:rPr lang="en-US" b="1" i="1">
                <a:effectLst>
                  <a:outerShdw blurRad="38100" dist="38100" dir="2700000" algn="tl">
                    <a:srgbClr val="000000"/>
                  </a:outerShdw>
                </a:effectLst>
                <a:latin typeface="Garamond" pitchFamily="18" charset="0"/>
              </a:rPr>
              <a:t>Description</a:t>
            </a:r>
          </a:p>
        </p:txBody>
      </p:sp>
      <p:sp>
        <p:nvSpPr>
          <p:cNvPr id="1119247" name="Text Box 15"/>
          <p:cNvSpPr txBox="1">
            <a:spLocks noChangeArrowheads="1"/>
          </p:cNvSpPr>
          <p:nvPr/>
        </p:nvSpPr>
        <p:spPr bwMode="auto">
          <a:xfrm>
            <a:off x="2987675" y="1944688"/>
            <a:ext cx="804863" cy="581025"/>
          </a:xfrm>
          <a:prstGeom prst="rect">
            <a:avLst/>
          </a:prstGeom>
          <a:noFill/>
          <a:ln w="9525">
            <a:noFill/>
            <a:miter lim="800000"/>
            <a:headEnd/>
            <a:tailEnd/>
          </a:ln>
          <a:effectLst/>
        </p:spPr>
        <p:txBody>
          <a:bodyPr wrap="none">
            <a:spAutoFit/>
          </a:bodyPr>
          <a:lstStyle/>
          <a:p>
            <a:pPr algn="ctr" eaLnBrk="0" hangingPunct="0">
              <a:defRPr/>
            </a:pPr>
            <a:r>
              <a:rPr lang="en-US" sz="1600" b="1" i="1">
                <a:effectLst>
                  <a:outerShdw blurRad="38100" dist="38100" dir="2700000" algn="tl">
                    <a:srgbClr val="000000"/>
                  </a:outerShdw>
                </a:effectLst>
                <a:latin typeface="Garamond" pitchFamily="18" charset="0"/>
              </a:rPr>
              <a:t>No</a:t>
            </a:r>
          </a:p>
          <a:p>
            <a:pPr algn="ctr" eaLnBrk="0" hangingPunct="0">
              <a:defRPr/>
            </a:pPr>
            <a:r>
              <a:rPr lang="en-US" sz="1600" b="1" i="1">
                <a:effectLst>
                  <a:outerShdw blurRad="38100" dist="38100" dir="2700000" algn="tl">
                    <a:srgbClr val="000000"/>
                  </a:outerShdw>
                </a:effectLst>
                <a:latin typeface="Garamond" pitchFamily="18" charset="0"/>
              </a:rPr>
              <a:t>Impact</a:t>
            </a:r>
          </a:p>
        </p:txBody>
      </p:sp>
      <p:sp>
        <p:nvSpPr>
          <p:cNvPr id="1119248"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a:effectLst/>
        </p:spPr>
        <p:txBody>
          <a:bodyPr>
            <a:spAutoFit/>
          </a:bodyPr>
          <a:lstStyle/>
          <a:p>
            <a:pPr eaLnBrk="0" hangingPunct="0">
              <a:defRPr/>
            </a:pPr>
            <a:r>
              <a:rPr lang="en-US" sz="1600" b="1" i="1">
                <a:effectLst>
                  <a:outerShdw blurRad="38100" dist="38100" dir="2700000" algn="tl">
                    <a:srgbClr val="000000"/>
                  </a:outerShdw>
                </a:effectLst>
                <a:latin typeface="Garamond" pitchFamily="18" charset="0"/>
              </a:rPr>
              <a:t>Credit Monitoring/</a:t>
            </a:r>
          </a:p>
          <a:p>
            <a:pPr eaLnBrk="0" hangingPunct="0">
              <a:defRPr/>
            </a:pPr>
            <a:r>
              <a:rPr lang="en-US" sz="1600" b="1" i="1">
                <a:effectLst>
                  <a:outerShdw blurRad="38100" dist="38100" dir="2700000" algn="tl">
                    <a:srgbClr val="000000"/>
                  </a:outerShdw>
                </a:effectLst>
                <a:latin typeface="Garamond" pitchFamily="18" charset="0"/>
              </a:rPr>
              <a:t>Liability</a:t>
            </a:r>
          </a:p>
        </p:txBody>
      </p:sp>
      <p:sp>
        <p:nvSpPr>
          <p:cNvPr id="1119249" name="Text Box 17"/>
          <p:cNvSpPr txBox="1">
            <a:spLocks noChangeArrowheads="1"/>
          </p:cNvSpPr>
          <p:nvPr/>
        </p:nvSpPr>
        <p:spPr bwMode="auto">
          <a:xfrm>
            <a:off x="838200" y="2625725"/>
            <a:ext cx="815975"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Budget</a:t>
            </a:r>
          </a:p>
        </p:txBody>
      </p:sp>
      <p:sp>
        <p:nvSpPr>
          <p:cNvPr id="1119250" name="Text Box 18"/>
          <p:cNvSpPr txBox="1">
            <a:spLocks noChangeArrowheads="1"/>
          </p:cNvSpPr>
          <p:nvPr/>
        </p:nvSpPr>
        <p:spPr bwMode="auto">
          <a:xfrm>
            <a:off x="838200" y="3159125"/>
            <a:ext cx="85090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Staffing</a:t>
            </a:r>
          </a:p>
        </p:txBody>
      </p:sp>
      <p:sp>
        <p:nvSpPr>
          <p:cNvPr id="1119251" name="Text Box 19"/>
          <p:cNvSpPr txBox="1">
            <a:spLocks noChangeArrowheads="1"/>
          </p:cNvSpPr>
          <p:nvPr/>
        </p:nvSpPr>
        <p:spPr bwMode="auto">
          <a:xfrm>
            <a:off x="781050" y="3681413"/>
            <a:ext cx="1906588" cy="350837"/>
          </a:xfrm>
          <a:prstGeom prst="rect">
            <a:avLst/>
          </a:prstGeom>
          <a:noFill/>
          <a:ln w="9525">
            <a:noFill/>
            <a:miter lim="800000"/>
            <a:headEnd/>
            <a:tailEnd/>
          </a:ln>
          <a:effectLst/>
        </p:spPr>
        <p:txBody>
          <a:bodyPr wrap="none">
            <a:spAutoFit/>
          </a:bodyPr>
          <a:lstStyle/>
          <a:p>
            <a:pPr eaLnBrk="0" hangingPunct="0">
              <a:defRPr/>
            </a:pPr>
            <a:r>
              <a:rPr lang="en-US" sz="1700" b="1" i="1">
                <a:effectLst>
                  <a:outerShdw blurRad="38100" dist="38100" dir="2700000" algn="tl">
                    <a:srgbClr val="000000"/>
                  </a:outerShdw>
                </a:effectLst>
                <a:latin typeface="Garamond" pitchFamily="18" charset="0"/>
              </a:rPr>
              <a:t>Computer Systems</a:t>
            </a:r>
          </a:p>
        </p:txBody>
      </p:sp>
      <p:sp>
        <p:nvSpPr>
          <p:cNvPr id="1119252" name="Text Box 20"/>
          <p:cNvSpPr txBox="1">
            <a:spLocks noChangeArrowheads="1"/>
          </p:cNvSpPr>
          <p:nvPr/>
        </p:nvSpPr>
        <p:spPr bwMode="auto">
          <a:xfrm>
            <a:off x="782638" y="4225925"/>
            <a:ext cx="187325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Business Functions</a:t>
            </a:r>
          </a:p>
        </p:txBody>
      </p:sp>
      <p:sp>
        <p:nvSpPr>
          <p:cNvPr id="1119253" name="Text Box 21"/>
          <p:cNvSpPr txBox="1">
            <a:spLocks noChangeArrowheads="1"/>
          </p:cNvSpPr>
          <p:nvPr/>
        </p:nvSpPr>
        <p:spPr bwMode="auto">
          <a:xfrm>
            <a:off x="781050" y="4759325"/>
            <a:ext cx="158115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Grid Operations</a:t>
            </a:r>
          </a:p>
        </p:txBody>
      </p:sp>
      <p:sp>
        <p:nvSpPr>
          <p:cNvPr id="1119254" name="Text Box 22"/>
          <p:cNvSpPr txBox="1">
            <a:spLocks noChangeArrowheads="1"/>
          </p:cNvSpPr>
          <p:nvPr/>
        </p:nvSpPr>
        <p:spPr bwMode="auto">
          <a:xfrm>
            <a:off x="3902075" y="1944688"/>
            <a:ext cx="804863" cy="336550"/>
          </a:xfrm>
          <a:prstGeom prst="rect">
            <a:avLst/>
          </a:prstGeom>
          <a:noFill/>
          <a:ln w="9525">
            <a:noFill/>
            <a:miter lim="800000"/>
            <a:headEnd/>
            <a:tailEnd/>
          </a:ln>
          <a:effectLst/>
        </p:spPr>
        <p:txBody>
          <a:bodyPr wrap="none">
            <a:spAutoFit/>
          </a:bodyPr>
          <a:lstStyle/>
          <a:p>
            <a:pPr algn="ctr" eaLnBrk="0" hangingPunct="0">
              <a:defRPr/>
            </a:pPr>
            <a:r>
              <a:rPr lang="en-US" sz="1600" b="1" i="1">
                <a:effectLst>
                  <a:outerShdw blurRad="38100" dist="38100" dir="2700000" algn="tl">
                    <a:srgbClr val="000000"/>
                  </a:outerShdw>
                </a:effectLst>
                <a:latin typeface="Garamond" pitchFamily="18" charset="0"/>
              </a:rPr>
              <a:t>Impact</a:t>
            </a:r>
          </a:p>
        </p:txBody>
      </p:sp>
      <p:sp>
        <p:nvSpPr>
          <p:cNvPr id="1119255" name="AutoShape 23"/>
          <p:cNvSpPr>
            <a:spLocks noChangeArrowheads="1"/>
          </p:cNvSpPr>
          <p:nvPr/>
        </p:nvSpPr>
        <p:spPr bwMode="auto">
          <a:xfrm>
            <a:off x="3200400" y="2590800"/>
            <a:ext cx="381000" cy="381000"/>
          </a:xfrm>
          <a:prstGeom prst="star5">
            <a:avLst/>
          </a:prstGeom>
          <a:solidFill>
            <a:srgbClr val="00FF00"/>
          </a:solidFill>
          <a:ln w="9525">
            <a:solidFill>
              <a:schemeClr val="tx1"/>
            </a:solidFill>
            <a:miter lim="800000"/>
            <a:headEnd/>
            <a:tailEnd/>
          </a:ln>
          <a:effectLst/>
        </p:spPr>
        <p:txBody>
          <a:bodyPr wrap="none" anchor="ctr"/>
          <a:lstStyle/>
          <a:p>
            <a:pPr algn="ctr" eaLnBrk="0" hangingPunct="0">
              <a:defRPr/>
            </a:pPr>
            <a:endParaRPr lang="en-US">
              <a:solidFill>
                <a:srgbClr val="FF0000"/>
              </a:solidFill>
              <a:latin typeface="Tahoma" pitchFamily="34" charset="0"/>
            </a:endParaRP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7" name="AutoShape 25"/>
          <p:cNvSpPr>
            <a:spLocks noChangeArrowheads="1"/>
          </p:cNvSpPr>
          <p:nvPr/>
        </p:nvSpPr>
        <p:spPr bwMode="auto">
          <a:xfrm>
            <a:off x="3200400" y="36576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39964"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1119262" name="AutoShape 30"/>
          <p:cNvSpPr>
            <a:spLocks noChangeArrowheads="1"/>
          </p:cNvSpPr>
          <p:nvPr/>
        </p:nvSpPr>
        <p:spPr bwMode="auto">
          <a:xfrm>
            <a:off x="3200400" y="52578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3" name="Text Box 31"/>
          <p:cNvSpPr txBox="1">
            <a:spLocks noChangeArrowheads="1"/>
          </p:cNvSpPr>
          <p:nvPr/>
        </p:nvSpPr>
        <p:spPr bwMode="auto">
          <a:xfrm>
            <a:off x="4800600" y="5181600"/>
            <a:ext cx="3505200" cy="336550"/>
          </a:xfrm>
          <a:prstGeom prst="rect">
            <a:avLst/>
          </a:prstGeom>
          <a:noFill/>
          <a:ln w="9525">
            <a:noFill/>
            <a:miter lim="800000"/>
            <a:headEnd/>
            <a:tailEnd/>
          </a:ln>
          <a:effectLst/>
        </p:spPr>
        <p:txBody>
          <a:bodyPr>
            <a:spAutoFit/>
          </a:bodyPr>
          <a:lstStyle/>
          <a:p>
            <a:pPr eaLnBrk="0" hangingPunct="0">
              <a:defRPr/>
            </a:pPr>
            <a:endParaRPr lang="en-US" sz="1600" b="1" i="1">
              <a:effectLst>
                <a:outerShdw blurRad="38100" dist="38100" dir="2700000" algn="tl">
                  <a:srgbClr val="000000"/>
                </a:outerShdw>
              </a:effectLst>
              <a:latin typeface="Garamond"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iterate type="lt">
                                    <p:tmPct val="0"/>
                                  </p:iterate>
                                  <p:childTnLst>
                                    <p:animRot by="-21600000">
                                      <p:cBhvr>
                                        <p:cTn id="6" dur="500" fill="hold"/>
                                        <p:tgtEl>
                                          <p:spTgt spid="1119255"/>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6"/>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7"/>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58"/>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1119259"/>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1119260"/>
                                        </p:tgtEl>
                                        <p:attrNameLst>
                                          <p:attrName>r</p:attrName>
                                        </p:attrNameLst>
                                      </p:cBhvr>
                                    </p:animRot>
                                  </p:childTnLst>
                                </p:cTn>
                              </p:par>
                              <p:par>
                                <p:cTn id="17" presetID="8" presetClass="emph" presetSubtype="0" fill="hold" nodeType="withEffect">
                                  <p:stCondLst>
                                    <p:cond delay="0"/>
                                  </p:stCondLst>
                                  <p:childTnLst>
                                    <p:animRot by="21600000">
                                      <p:cBhvr>
                                        <p:cTn id="18" dur="500" fill="hold"/>
                                        <p:tgtEl>
                                          <p:spTgt spid="11192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7186" name="Rectangle 2"/>
          <p:cNvSpPr>
            <a:spLocks noGrp="1" noRot="1" noChangeArrowheads="1"/>
          </p:cNvSpPr>
          <p:nvPr>
            <p:ph type="title"/>
          </p:nvPr>
        </p:nvSpPr>
        <p:spPr>
          <a:xfrm>
            <a:off x="228600" y="228600"/>
            <a:ext cx="8763000" cy="1371600"/>
          </a:xfrm>
        </p:spPr>
        <p:txBody>
          <a:bodyPr/>
          <a:lstStyle/>
          <a:p>
            <a:pPr eaLnBrk="1" hangingPunct="1">
              <a:defRPr/>
            </a:pPr>
            <a:r>
              <a:rPr lang="en-US" sz="3200" i="1" dirty="0" smtClean="0"/>
              <a:t>NPRR204, Update Generic Startup Cost for Reciprocating Engines </a:t>
            </a:r>
            <a:endParaRPr lang="en-US" sz="3200" dirty="0" smtClean="0">
              <a:solidFill>
                <a:srgbClr val="FF0000"/>
              </a:solidFill>
            </a:endParaRPr>
          </a:p>
        </p:txBody>
      </p:sp>
      <p:graphicFrame>
        <p:nvGraphicFramePr>
          <p:cNvPr id="42017" name="Group 33"/>
          <p:cNvGraphicFramePr>
            <a:graphicFrameLocks noGrp="1"/>
          </p:cNvGraphicFramePr>
          <p:nvPr>
            <p:ph idx="1"/>
          </p:nvPr>
        </p:nvGraphicFramePr>
        <p:xfrm>
          <a:off x="457200" y="1600200"/>
          <a:ext cx="8077200" cy="3937000"/>
        </p:xfrm>
        <a:graphic>
          <a:graphicData uri="http://schemas.openxmlformats.org/drawingml/2006/table">
            <a:tbl>
              <a:tblPr/>
              <a:tblGrid>
                <a:gridCol w="2209800"/>
                <a:gridCol w="1477963"/>
                <a:gridCol w="4389437"/>
              </a:tblGrid>
              <a:tr h="762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Purpose</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(STEC)</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latin typeface="Garamond" pitchFamily="18" charset="0"/>
                        </a:rPr>
                        <a:t>This NPRR adds an Operations and Maintenance (O&amp;M) cost for the “Reciprocating Engines” Resource category to the Resource Category Startup Offer Generic Cap determination.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5877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Market Impact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3048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System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72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PRS Vote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latin typeface="Garamond" pitchFamily="18" charset="0"/>
                        </a:rPr>
                        <a:t>PRS voted to recommend approval of NPRR204 as submitted.  There were two opposing votes from the Independent Generator and the Consumer Market Segments and one abstention from the Independent Power Marketer (IPM) Market Segment.  All Market Segments were present.</a:t>
                      </a:r>
                      <a:endPar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CEO Determination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Necessary for Go-Live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r h="4143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Garamond" pitchFamily="18" charset="0"/>
                        </a:rPr>
                        <a:t>Effective 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Garamond" pitchFamily="18" charset="0"/>
                        </a:rPr>
                        <a:t>Upon Nodal Implementation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9234" name="Rectangle 2"/>
          <p:cNvSpPr>
            <a:spLocks noGrp="1" noRot="1" noChangeArrowheads="1"/>
          </p:cNvSpPr>
          <p:nvPr>
            <p:ph type="title"/>
          </p:nvPr>
        </p:nvSpPr>
        <p:spPr>
          <a:xfrm>
            <a:off x="304800" y="228600"/>
            <a:ext cx="8610600" cy="1371600"/>
          </a:xfrm>
        </p:spPr>
        <p:txBody>
          <a:bodyPr/>
          <a:lstStyle/>
          <a:p>
            <a:pPr eaLnBrk="1" hangingPunct="1">
              <a:defRPr/>
            </a:pPr>
            <a:r>
              <a:rPr lang="en-US" sz="3200" i="1" dirty="0" smtClean="0"/>
              <a:t>NPRR204, Update Generic Startup Cost for Reciprocating Engines </a:t>
            </a:r>
            <a:endParaRPr lang="en-US" sz="3200" i="1" dirty="0" smtClean="0">
              <a:solidFill>
                <a:srgbClr val="FF0000"/>
              </a:solidFill>
            </a:endParaRPr>
          </a:p>
        </p:txBody>
      </p:sp>
      <p:sp>
        <p:nvSpPr>
          <p:cNvPr id="44034" name="Rectangle 3"/>
          <p:cNvSpPr>
            <a:spLocks noChangeArrowheads="1"/>
          </p:cNvSpPr>
          <p:nvPr/>
        </p:nvSpPr>
        <p:spPr bwMode="auto">
          <a:xfrm>
            <a:off x="762000" y="1905000"/>
            <a:ext cx="7620000" cy="3886200"/>
          </a:xfrm>
          <a:prstGeom prst="rect">
            <a:avLst/>
          </a:prstGeom>
          <a:noFill/>
          <a:ln w="38100">
            <a:solidFill>
              <a:srgbClr val="99CCFF"/>
            </a:solidFill>
            <a:miter lim="800000"/>
            <a:headEnd/>
            <a:tailEnd/>
          </a:ln>
        </p:spPr>
        <p:txBody>
          <a:bodyPr wrap="none" anchor="ctr"/>
          <a:lstStyle/>
          <a:p>
            <a:pPr eaLnBrk="0" hangingPunct="0"/>
            <a:endParaRPr lang="en-US"/>
          </a:p>
        </p:txBody>
      </p:sp>
      <p:sp>
        <p:nvSpPr>
          <p:cNvPr id="44035" name="Line 4"/>
          <p:cNvSpPr>
            <a:spLocks noChangeShapeType="1"/>
          </p:cNvSpPr>
          <p:nvPr/>
        </p:nvSpPr>
        <p:spPr bwMode="auto">
          <a:xfrm>
            <a:off x="2895600" y="1889125"/>
            <a:ext cx="0" cy="3902075"/>
          </a:xfrm>
          <a:prstGeom prst="line">
            <a:avLst/>
          </a:prstGeom>
          <a:noFill/>
          <a:ln w="38100">
            <a:solidFill>
              <a:srgbClr val="99CCFF"/>
            </a:solidFill>
            <a:round/>
            <a:headEnd/>
            <a:tailEnd/>
          </a:ln>
        </p:spPr>
        <p:txBody>
          <a:bodyPr/>
          <a:lstStyle/>
          <a:p>
            <a:endParaRPr lang="en-US"/>
          </a:p>
        </p:txBody>
      </p:sp>
      <p:sp>
        <p:nvSpPr>
          <p:cNvPr id="44036" name="Line 5"/>
          <p:cNvSpPr>
            <a:spLocks noChangeShapeType="1"/>
          </p:cNvSpPr>
          <p:nvPr/>
        </p:nvSpPr>
        <p:spPr bwMode="auto">
          <a:xfrm>
            <a:off x="3886200" y="1889125"/>
            <a:ext cx="0" cy="3902075"/>
          </a:xfrm>
          <a:prstGeom prst="line">
            <a:avLst/>
          </a:prstGeom>
          <a:noFill/>
          <a:ln w="38100">
            <a:solidFill>
              <a:srgbClr val="99CCFF"/>
            </a:solidFill>
            <a:round/>
            <a:headEnd/>
            <a:tailEnd/>
          </a:ln>
        </p:spPr>
        <p:txBody>
          <a:bodyPr/>
          <a:lstStyle/>
          <a:p>
            <a:endParaRPr lang="en-US"/>
          </a:p>
        </p:txBody>
      </p:sp>
      <p:sp>
        <p:nvSpPr>
          <p:cNvPr id="44037" name="Line 6"/>
          <p:cNvSpPr>
            <a:spLocks noChangeShapeType="1"/>
          </p:cNvSpPr>
          <p:nvPr/>
        </p:nvSpPr>
        <p:spPr bwMode="auto">
          <a:xfrm>
            <a:off x="4800600" y="1889125"/>
            <a:ext cx="0" cy="3902075"/>
          </a:xfrm>
          <a:prstGeom prst="line">
            <a:avLst/>
          </a:prstGeom>
          <a:noFill/>
          <a:ln w="38100">
            <a:solidFill>
              <a:srgbClr val="99CCFF"/>
            </a:solidFill>
            <a:round/>
            <a:headEnd/>
            <a:tailEnd/>
          </a:ln>
        </p:spPr>
        <p:txBody>
          <a:bodyPr/>
          <a:lstStyle/>
          <a:p>
            <a:endParaRPr lang="en-US"/>
          </a:p>
        </p:txBody>
      </p:sp>
      <p:sp>
        <p:nvSpPr>
          <p:cNvPr id="44038" name="Line 7"/>
          <p:cNvSpPr>
            <a:spLocks noChangeShapeType="1"/>
          </p:cNvSpPr>
          <p:nvPr/>
        </p:nvSpPr>
        <p:spPr bwMode="auto">
          <a:xfrm>
            <a:off x="762000" y="2514600"/>
            <a:ext cx="7620000" cy="0"/>
          </a:xfrm>
          <a:prstGeom prst="line">
            <a:avLst/>
          </a:prstGeom>
          <a:noFill/>
          <a:ln w="38100">
            <a:solidFill>
              <a:srgbClr val="99CCFF"/>
            </a:solidFill>
            <a:round/>
            <a:headEnd/>
            <a:tailEnd/>
          </a:ln>
        </p:spPr>
        <p:txBody>
          <a:bodyPr/>
          <a:lstStyle/>
          <a:p>
            <a:endParaRPr lang="en-US"/>
          </a:p>
        </p:txBody>
      </p:sp>
      <p:sp>
        <p:nvSpPr>
          <p:cNvPr id="44039" name="Line 8"/>
          <p:cNvSpPr>
            <a:spLocks noChangeShapeType="1"/>
          </p:cNvSpPr>
          <p:nvPr/>
        </p:nvSpPr>
        <p:spPr bwMode="auto">
          <a:xfrm>
            <a:off x="762000" y="3048000"/>
            <a:ext cx="7620000" cy="0"/>
          </a:xfrm>
          <a:prstGeom prst="line">
            <a:avLst/>
          </a:prstGeom>
          <a:noFill/>
          <a:ln w="38100">
            <a:solidFill>
              <a:srgbClr val="99CCFF"/>
            </a:solidFill>
            <a:round/>
            <a:headEnd/>
            <a:tailEnd/>
          </a:ln>
        </p:spPr>
        <p:txBody>
          <a:bodyPr/>
          <a:lstStyle/>
          <a:p>
            <a:endParaRPr lang="en-US"/>
          </a:p>
        </p:txBody>
      </p:sp>
      <p:sp>
        <p:nvSpPr>
          <p:cNvPr id="44040" name="Line 9"/>
          <p:cNvSpPr>
            <a:spLocks noChangeShapeType="1"/>
          </p:cNvSpPr>
          <p:nvPr/>
        </p:nvSpPr>
        <p:spPr bwMode="auto">
          <a:xfrm>
            <a:off x="762000" y="3581400"/>
            <a:ext cx="7620000" cy="0"/>
          </a:xfrm>
          <a:prstGeom prst="line">
            <a:avLst/>
          </a:prstGeom>
          <a:noFill/>
          <a:ln w="38100">
            <a:solidFill>
              <a:srgbClr val="99CCFF"/>
            </a:solidFill>
            <a:round/>
            <a:headEnd/>
            <a:tailEnd/>
          </a:ln>
        </p:spPr>
        <p:txBody>
          <a:bodyPr/>
          <a:lstStyle/>
          <a:p>
            <a:endParaRPr lang="en-US"/>
          </a:p>
        </p:txBody>
      </p:sp>
      <p:sp>
        <p:nvSpPr>
          <p:cNvPr id="44041" name="Line 10"/>
          <p:cNvSpPr>
            <a:spLocks noChangeShapeType="1"/>
          </p:cNvSpPr>
          <p:nvPr/>
        </p:nvSpPr>
        <p:spPr bwMode="auto">
          <a:xfrm>
            <a:off x="762000" y="4114800"/>
            <a:ext cx="7620000" cy="0"/>
          </a:xfrm>
          <a:prstGeom prst="line">
            <a:avLst/>
          </a:prstGeom>
          <a:noFill/>
          <a:ln w="38100">
            <a:solidFill>
              <a:srgbClr val="99CCFF"/>
            </a:solidFill>
            <a:round/>
            <a:headEnd/>
            <a:tailEnd/>
          </a:ln>
        </p:spPr>
        <p:txBody>
          <a:bodyPr/>
          <a:lstStyle/>
          <a:p>
            <a:endParaRPr lang="en-US"/>
          </a:p>
        </p:txBody>
      </p:sp>
      <p:sp>
        <p:nvSpPr>
          <p:cNvPr id="44042" name="Line 11"/>
          <p:cNvSpPr>
            <a:spLocks noChangeShapeType="1"/>
          </p:cNvSpPr>
          <p:nvPr/>
        </p:nvSpPr>
        <p:spPr bwMode="auto">
          <a:xfrm>
            <a:off x="762000" y="4648200"/>
            <a:ext cx="7620000" cy="0"/>
          </a:xfrm>
          <a:prstGeom prst="line">
            <a:avLst/>
          </a:prstGeom>
          <a:noFill/>
          <a:ln w="38100">
            <a:solidFill>
              <a:srgbClr val="99CCFF"/>
            </a:solidFill>
            <a:round/>
            <a:headEnd/>
            <a:tailEnd/>
          </a:ln>
        </p:spPr>
        <p:txBody>
          <a:bodyPr/>
          <a:lstStyle/>
          <a:p>
            <a:endParaRPr lang="en-US"/>
          </a:p>
        </p:txBody>
      </p:sp>
      <p:sp>
        <p:nvSpPr>
          <p:cNvPr id="44043" name="Line 12"/>
          <p:cNvSpPr>
            <a:spLocks noChangeShapeType="1"/>
          </p:cNvSpPr>
          <p:nvPr/>
        </p:nvSpPr>
        <p:spPr bwMode="auto">
          <a:xfrm>
            <a:off x="762000" y="5181600"/>
            <a:ext cx="7620000" cy="0"/>
          </a:xfrm>
          <a:prstGeom prst="line">
            <a:avLst/>
          </a:prstGeom>
          <a:noFill/>
          <a:ln w="38100">
            <a:solidFill>
              <a:srgbClr val="99CCFF"/>
            </a:solidFill>
            <a:round/>
            <a:headEnd/>
            <a:tailEnd/>
          </a:ln>
        </p:spPr>
        <p:txBody>
          <a:bodyPr/>
          <a:lstStyle/>
          <a:p>
            <a:endParaRPr lang="en-US"/>
          </a:p>
        </p:txBody>
      </p:sp>
      <p:sp>
        <p:nvSpPr>
          <p:cNvPr id="1119245" name="Text Box 13"/>
          <p:cNvSpPr txBox="1">
            <a:spLocks noChangeArrowheads="1"/>
          </p:cNvSpPr>
          <p:nvPr/>
        </p:nvSpPr>
        <p:spPr bwMode="auto">
          <a:xfrm>
            <a:off x="838200" y="2070100"/>
            <a:ext cx="1646238" cy="366713"/>
          </a:xfrm>
          <a:prstGeom prst="rect">
            <a:avLst/>
          </a:prstGeom>
          <a:noFill/>
          <a:ln w="9525">
            <a:noFill/>
            <a:miter lim="800000"/>
            <a:headEnd/>
            <a:tailEnd/>
          </a:ln>
          <a:effectLst/>
        </p:spPr>
        <p:txBody>
          <a:bodyPr wrap="none">
            <a:spAutoFit/>
          </a:bodyPr>
          <a:lstStyle/>
          <a:p>
            <a:pPr eaLnBrk="0" hangingPunct="0">
              <a:defRPr/>
            </a:pPr>
            <a:r>
              <a:rPr lang="en-US" b="1" i="1">
                <a:effectLst>
                  <a:outerShdw blurRad="38100" dist="38100" dir="2700000" algn="tl">
                    <a:srgbClr val="000000"/>
                  </a:outerShdw>
                </a:effectLst>
                <a:latin typeface="Garamond" pitchFamily="18" charset="0"/>
              </a:rPr>
              <a:t>Item Reviewed</a:t>
            </a:r>
          </a:p>
        </p:txBody>
      </p:sp>
      <p:sp>
        <p:nvSpPr>
          <p:cNvPr id="1119246" name="Text Box 14"/>
          <p:cNvSpPr txBox="1">
            <a:spLocks noChangeArrowheads="1"/>
          </p:cNvSpPr>
          <p:nvPr/>
        </p:nvSpPr>
        <p:spPr bwMode="auto">
          <a:xfrm>
            <a:off x="5543550" y="1993900"/>
            <a:ext cx="1328738" cy="366713"/>
          </a:xfrm>
          <a:prstGeom prst="rect">
            <a:avLst/>
          </a:prstGeom>
          <a:noFill/>
          <a:ln w="9525">
            <a:noFill/>
            <a:miter lim="800000"/>
            <a:headEnd/>
            <a:tailEnd/>
          </a:ln>
          <a:effectLst/>
        </p:spPr>
        <p:txBody>
          <a:bodyPr wrap="none">
            <a:spAutoFit/>
          </a:bodyPr>
          <a:lstStyle/>
          <a:p>
            <a:pPr eaLnBrk="0" hangingPunct="0">
              <a:defRPr/>
            </a:pPr>
            <a:r>
              <a:rPr lang="en-US" b="1" i="1">
                <a:effectLst>
                  <a:outerShdw blurRad="38100" dist="38100" dir="2700000" algn="tl">
                    <a:srgbClr val="000000"/>
                  </a:outerShdw>
                </a:effectLst>
                <a:latin typeface="Garamond" pitchFamily="18" charset="0"/>
              </a:rPr>
              <a:t>Description</a:t>
            </a:r>
          </a:p>
        </p:txBody>
      </p:sp>
      <p:sp>
        <p:nvSpPr>
          <p:cNvPr id="1119247" name="Text Box 15"/>
          <p:cNvSpPr txBox="1">
            <a:spLocks noChangeArrowheads="1"/>
          </p:cNvSpPr>
          <p:nvPr/>
        </p:nvSpPr>
        <p:spPr bwMode="auto">
          <a:xfrm>
            <a:off x="2987675" y="1944688"/>
            <a:ext cx="804863" cy="581025"/>
          </a:xfrm>
          <a:prstGeom prst="rect">
            <a:avLst/>
          </a:prstGeom>
          <a:noFill/>
          <a:ln w="9525">
            <a:noFill/>
            <a:miter lim="800000"/>
            <a:headEnd/>
            <a:tailEnd/>
          </a:ln>
          <a:effectLst/>
        </p:spPr>
        <p:txBody>
          <a:bodyPr wrap="none">
            <a:spAutoFit/>
          </a:bodyPr>
          <a:lstStyle/>
          <a:p>
            <a:pPr algn="ctr" eaLnBrk="0" hangingPunct="0">
              <a:defRPr/>
            </a:pPr>
            <a:r>
              <a:rPr lang="en-US" sz="1600" b="1" i="1">
                <a:effectLst>
                  <a:outerShdw blurRad="38100" dist="38100" dir="2700000" algn="tl">
                    <a:srgbClr val="000000"/>
                  </a:outerShdw>
                </a:effectLst>
                <a:latin typeface="Garamond" pitchFamily="18" charset="0"/>
              </a:rPr>
              <a:t>No</a:t>
            </a:r>
          </a:p>
          <a:p>
            <a:pPr algn="ctr" eaLnBrk="0" hangingPunct="0">
              <a:defRPr/>
            </a:pPr>
            <a:r>
              <a:rPr lang="en-US" sz="1600" b="1" i="1">
                <a:effectLst>
                  <a:outerShdw blurRad="38100" dist="38100" dir="2700000" algn="tl">
                    <a:srgbClr val="000000"/>
                  </a:outerShdw>
                </a:effectLst>
                <a:latin typeface="Garamond" pitchFamily="18" charset="0"/>
              </a:rPr>
              <a:t>Impact</a:t>
            </a:r>
          </a:p>
        </p:txBody>
      </p:sp>
      <p:sp>
        <p:nvSpPr>
          <p:cNvPr id="1119248" name="Text Box 16"/>
          <p:cNvSpPr txBox="1">
            <a:spLocks noChangeArrowheads="1"/>
          </p:cNvSpPr>
          <p:nvPr/>
        </p:nvSpPr>
        <p:spPr bwMode="auto">
          <a:xfrm>
            <a:off x="762000" y="5181600"/>
            <a:ext cx="2103438" cy="590550"/>
          </a:xfrm>
          <a:prstGeom prst="rect">
            <a:avLst/>
          </a:prstGeom>
          <a:noFill/>
          <a:ln w="9525">
            <a:solidFill>
              <a:srgbClr val="99CCFF"/>
            </a:solidFill>
            <a:miter lim="800000"/>
            <a:headEnd/>
            <a:tailEnd/>
          </a:ln>
          <a:effectLst/>
        </p:spPr>
        <p:txBody>
          <a:bodyPr>
            <a:spAutoFit/>
          </a:bodyPr>
          <a:lstStyle/>
          <a:p>
            <a:pPr eaLnBrk="0" hangingPunct="0">
              <a:defRPr/>
            </a:pPr>
            <a:r>
              <a:rPr lang="en-US" sz="1600" b="1" i="1">
                <a:effectLst>
                  <a:outerShdw blurRad="38100" dist="38100" dir="2700000" algn="tl">
                    <a:srgbClr val="000000"/>
                  </a:outerShdw>
                </a:effectLst>
                <a:latin typeface="Garamond" pitchFamily="18" charset="0"/>
              </a:rPr>
              <a:t>Credit Monitoring/</a:t>
            </a:r>
          </a:p>
          <a:p>
            <a:pPr eaLnBrk="0" hangingPunct="0">
              <a:defRPr/>
            </a:pPr>
            <a:r>
              <a:rPr lang="en-US" sz="1600" b="1" i="1">
                <a:effectLst>
                  <a:outerShdw blurRad="38100" dist="38100" dir="2700000" algn="tl">
                    <a:srgbClr val="000000"/>
                  </a:outerShdw>
                </a:effectLst>
                <a:latin typeface="Garamond" pitchFamily="18" charset="0"/>
              </a:rPr>
              <a:t>Liability</a:t>
            </a:r>
          </a:p>
        </p:txBody>
      </p:sp>
      <p:sp>
        <p:nvSpPr>
          <p:cNvPr id="1119249" name="Text Box 17"/>
          <p:cNvSpPr txBox="1">
            <a:spLocks noChangeArrowheads="1"/>
          </p:cNvSpPr>
          <p:nvPr/>
        </p:nvSpPr>
        <p:spPr bwMode="auto">
          <a:xfrm>
            <a:off x="838200" y="2625725"/>
            <a:ext cx="815975"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Budget</a:t>
            </a:r>
          </a:p>
        </p:txBody>
      </p:sp>
      <p:sp>
        <p:nvSpPr>
          <p:cNvPr id="1119250" name="Text Box 18"/>
          <p:cNvSpPr txBox="1">
            <a:spLocks noChangeArrowheads="1"/>
          </p:cNvSpPr>
          <p:nvPr/>
        </p:nvSpPr>
        <p:spPr bwMode="auto">
          <a:xfrm>
            <a:off x="838200" y="3159125"/>
            <a:ext cx="85090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Staffing</a:t>
            </a:r>
          </a:p>
        </p:txBody>
      </p:sp>
      <p:sp>
        <p:nvSpPr>
          <p:cNvPr id="1119251" name="Text Box 19"/>
          <p:cNvSpPr txBox="1">
            <a:spLocks noChangeArrowheads="1"/>
          </p:cNvSpPr>
          <p:nvPr/>
        </p:nvSpPr>
        <p:spPr bwMode="auto">
          <a:xfrm>
            <a:off x="781050" y="3681413"/>
            <a:ext cx="1906588" cy="350837"/>
          </a:xfrm>
          <a:prstGeom prst="rect">
            <a:avLst/>
          </a:prstGeom>
          <a:noFill/>
          <a:ln w="9525">
            <a:noFill/>
            <a:miter lim="800000"/>
            <a:headEnd/>
            <a:tailEnd/>
          </a:ln>
          <a:effectLst/>
        </p:spPr>
        <p:txBody>
          <a:bodyPr wrap="none">
            <a:spAutoFit/>
          </a:bodyPr>
          <a:lstStyle/>
          <a:p>
            <a:pPr eaLnBrk="0" hangingPunct="0">
              <a:defRPr/>
            </a:pPr>
            <a:r>
              <a:rPr lang="en-US" sz="1700" b="1" i="1">
                <a:effectLst>
                  <a:outerShdw blurRad="38100" dist="38100" dir="2700000" algn="tl">
                    <a:srgbClr val="000000"/>
                  </a:outerShdw>
                </a:effectLst>
                <a:latin typeface="Garamond" pitchFamily="18" charset="0"/>
              </a:rPr>
              <a:t>Computer Systems</a:t>
            </a:r>
          </a:p>
        </p:txBody>
      </p:sp>
      <p:sp>
        <p:nvSpPr>
          <p:cNvPr id="1119252" name="Text Box 20"/>
          <p:cNvSpPr txBox="1">
            <a:spLocks noChangeArrowheads="1"/>
          </p:cNvSpPr>
          <p:nvPr/>
        </p:nvSpPr>
        <p:spPr bwMode="auto">
          <a:xfrm>
            <a:off x="782638" y="4225925"/>
            <a:ext cx="187325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Business Functions</a:t>
            </a:r>
          </a:p>
        </p:txBody>
      </p:sp>
      <p:sp>
        <p:nvSpPr>
          <p:cNvPr id="1119253" name="Text Box 21"/>
          <p:cNvSpPr txBox="1">
            <a:spLocks noChangeArrowheads="1"/>
          </p:cNvSpPr>
          <p:nvPr/>
        </p:nvSpPr>
        <p:spPr bwMode="auto">
          <a:xfrm>
            <a:off x="781050" y="4759325"/>
            <a:ext cx="1581150" cy="336550"/>
          </a:xfrm>
          <a:prstGeom prst="rect">
            <a:avLst/>
          </a:prstGeom>
          <a:noFill/>
          <a:ln w="9525">
            <a:noFill/>
            <a:miter lim="800000"/>
            <a:headEnd/>
            <a:tailEnd/>
          </a:ln>
          <a:effectLst/>
        </p:spPr>
        <p:txBody>
          <a:bodyPr wrap="none">
            <a:spAutoFit/>
          </a:bodyPr>
          <a:lstStyle/>
          <a:p>
            <a:pPr eaLnBrk="0" hangingPunct="0">
              <a:defRPr/>
            </a:pPr>
            <a:r>
              <a:rPr lang="en-US" sz="1600" b="1" i="1">
                <a:effectLst>
                  <a:outerShdw blurRad="38100" dist="38100" dir="2700000" algn="tl">
                    <a:srgbClr val="000000"/>
                  </a:outerShdw>
                </a:effectLst>
                <a:latin typeface="Garamond" pitchFamily="18" charset="0"/>
              </a:rPr>
              <a:t>Grid Operations</a:t>
            </a:r>
          </a:p>
        </p:txBody>
      </p:sp>
      <p:sp>
        <p:nvSpPr>
          <p:cNvPr id="1119254" name="Text Box 22"/>
          <p:cNvSpPr txBox="1">
            <a:spLocks noChangeArrowheads="1"/>
          </p:cNvSpPr>
          <p:nvPr/>
        </p:nvSpPr>
        <p:spPr bwMode="auto">
          <a:xfrm>
            <a:off x="3902075" y="1944688"/>
            <a:ext cx="804863" cy="336550"/>
          </a:xfrm>
          <a:prstGeom prst="rect">
            <a:avLst/>
          </a:prstGeom>
          <a:noFill/>
          <a:ln w="9525">
            <a:noFill/>
            <a:miter lim="800000"/>
            <a:headEnd/>
            <a:tailEnd/>
          </a:ln>
          <a:effectLst/>
        </p:spPr>
        <p:txBody>
          <a:bodyPr wrap="none">
            <a:spAutoFit/>
          </a:bodyPr>
          <a:lstStyle/>
          <a:p>
            <a:pPr algn="ctr" eaLnBrk="0" hangingPunct="0">
              <a:defRPr/>
            </a:pPr>
            <a:r>
              <a:rPr lang="en-US" sz="1600" b="1" i="1">
                <a:effectLst>
                  <a:outerShdw blurRad="38100" dist="38100" dir="2700000" algn="tl">
                    <a:srgbClr val="000000"/>
                  </a:outerShdw>
                </a:effectLst>
                <a:latin typeface="Garamond" pitchFamily="18" charset="0"/>
              </a:rPr>
              <a:t>Impact</a:t>
            </a:r>
          </a:p>
        </p:txBody>
      </p:sp>
      <p:sp>
        <p:nvSpPr>
          <p:cNvPr id="1119255" name="AutoShape 23"/>
          <p:cNvSpPr>
            <a:spLocks noChangeArrowheads="1"/>
          </p:cNvSpPr>
          <p:nvPr/>
        </p:nvSpPr>
        <p:spPr bwMode="auto">
          <a:xfrm>
            <a:off x="3200400" y="2590800"/>
            <a:ext cx="381000" cy="381000"/>
          </a:xfrm>
          <a:prstGeom prst="star5">
            <a:avLst/>
          </a:prstGeom>
          <a:solidFill>
            <a:srgbClr val="00FF00"/>
          </a:solidFill>
          <a:ln w="9525">
            <a:solidFill>
              <a:schemeClr val="tx1"/>
            </a:solidFill>
            <a:miter lim="800000"/>
            <a:headEnd/>
            <a:tailEnd/>
          </a:ln>
          <a:effectLst/>
        </p:spPr>
        <p:txBody>
          <a:bodyPr wrap="none" anchor="ctr"/>
          <a:lstStyle/>
          <a:p>
            <a:pPr algn="ctr" eaLnBrk="0" hangingPunct="0">
              <a:defRPr/>
            </a:pPr>
            <a:endParaRPr lang="en-US">
              <a:solidFill>
                <a:srgbClr val="FF0000"/>
              </a:solidFill>
              <a:latin typeface="Tahoma" pitchFamily="34" charset="0"/>
            </a:endParaRPr>
          </a:p>
        </p:txBody>
      </p:sp>
      <p:sp>
        <p:nvSpPr>
          <p:cNvPr id="1119256" name="AutoShape 24"/>
          <p:cNvSpPr>
            <a:spLocks noChangeArrowheads="1"/>
          </p:cNvSpPr>
          <p:nvPr/>
        </p:nvSpPr>
        <p:spPr bwMode="auto">
          <a:xfrm>
            <a:off x="3200400" y="31242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7" name="AutoShape 25"/>
          <p:cNvSpPr>
            <a:spLocks noChangeArrowheads="1"/>
          </p:cNvSpPr>
          <p:nvPr/>
        </p:nvSpPr>
        <p:spPr bwMode="auto">
          <a:xfrm>
            <a:off x="3200400" y="36576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8" name="AutoShape 26"/>
          <p:cNvSpPr>
            <a:spLocks noChangeArrowheads="1"/>
          </p:cNvSpPr>
          <p:nvPr/>
        </p:nvSpPr>
        <p:spPr bwMode="auto">
          <a:xfrm>
            <a:off x="3200400" y="41910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59" name="AutoShape 27"/>
          <p:cNvSpPr>
            <a:spLocks noChangeArrowheads="1"/>
          </p:cNvSpPr>
          <p:nvPr/>
        </p:nvSpPr>
        <p:spPr bwMode="auto">
          <a:xfrm>
            <a:off x="3200400" y="47244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0" name="AutoShape 28"/>
          <p:cNvSpPr>
            <a:spLocks noChangeArrowheads="1"/>
          </p:cNvSpPr>
          <p:nvPr/>
        </p:nvSpPr>
        <p:spPr bwMode="auto">
          <a:xfrm>
            <a:off x="3200400" y="5257800"/>
            <a:ext cx="381000" cy="381000"/>
          </a:xfrm>
          <a:prstGeom prst="star5">
            <a:avLst/>
          </a:prstGeom>
          <a:solidFill>
            <a:srgbClr val="33EF45"/>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44060" name="Line 29"/>
          <p:cNvSpPr>
            <a:spLocks noChangeShapeType="1"/>
          </p:cNvSpPr>
          <p:nvPr/>
        </p:nvSpPr>
        <p:spPr bwMode="auto">
          <a:xfrm>
            <a:off x="762000" y="5791200"/>
            <a:ext cx="7620000" cy="0"/>
          </a:xfrm>
          <a:prstGeom prst="line">
            <a:avLst/>
          </a:prstGeom>
          <a:noFill/>
          <a:ln w="38100">
            <a:solidFill>
              <a:srgbClr val="99CCFF"/>
            </a:solidFill>
            <a:round/>
            <a:headEnd/>
            <a:tailEnd/>
          </a:ln>
        </p:spPr>
        <p:txBody>
          <a:bodyPr/>
          <a:lstStyle/>
          <a:p>
            <a:endParaRPr lang="en-US"/>
          </a:p>
        </p:txBody>
      </p:sp>
      <p:sp>
        <p:nvSpPr>
          <p:cNvPr id="1119262" name="AutoShape 30"/>
          <p:cNvSpPr>
            <a:spLocks noChangeArrowheads="1"/>
          </p:cNvSpPr>
          <p:nvPr/>
        </p:nvSpPr>
        <p:spPr bwMode="auto">
          <a:xfrm>
            <a:off x="3200400" y="5257800"/>
            <a:ext cx="381000" cy="381000"/>
          </a:xfrm>
          <a:prstGeom prst="star5">
            <a:avLst/>
          </a:prstGeom>
          <a:solidFill>
            <a:srgbClr val="00FF00"/>
          </a:solidFill>
          <a:ln w="9525">
            <a:solidFill>
              <a:schemeClr val="tx1"/>
            </a:solidFill>
            <a:miter lim="800000"/>
            <a:headEnd/>
            <a:tailEnd/>
          </a:ln>
          <a:effectLst/>
        </p:spPr>
        <p:txBody>
          <a:bodyPr wrap="none" anchor="ctr"/>
          <a:lstStyle/>
          <a:p>
            <a:pPr eaLnBrk="0" hangingPunct="0">
              <a:defRPr/>
            </a:pPr>
            <a:endParaRPr lang="en-US">
              <a:latin typeface="Arial" pitchFamily="34" charset="0"/>
            </a:endParaRPr>
          </a:p>
        </p:txBody>
      </p:sp>
      <p:sp>
        <p:nvSpPr>
          <p:cNvPr id="1119263" name="Text Box 31"/>
          <p:cNvSpPr txBox="1">
            <a:spLocks noChangeArrowheads="1"/>
          </p:cNvSpPr>
          <p:nvPr/>
        </p:nvSpPr>
        <p:spPr bwMode="auto">
          <a:xfrm>
            <a:off x="4800600" y="5181600"/>
            <a:ext cx="3505200" cy="336550"/>
          </a:xfrm>
          <a:prstGeom prst="rect">
            <a:avLst/>
          </a:prstGeom>
          <a:noFill/>
          <a:ln w="9525">
            <a:noFill/>
            <a:miter lim="800000"/>
            <a:headEnd/>
            <a:tailEnd/>
          </a:ln>
          <a:effectLst/>
        </p:spPr>
        <p:txBody>
          <a:bodyPr>
            <a:spAutoFit/>
          </a:bodyPr>
          <a:lstStyle/>
          <a:p>
            <a:pPr eaLnBrk="0" hangingPunct="0">
              <a:defRPr/>
            </a:pPr>
            <a:endParaRPr lang="en-US" sz="1600" b="1" i="1">
              <a:effectLst>
                <a:outerShdw blurRad="38100" dist="38100" dir="2700000" algn="tl">
                  <a:srgbClr val="000000"/>
                </a:outerShdw>
              </a:effectLst>
              <a:latin typeface="Garamond"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withEffect">
                                  <p:stCondLst>
                                    <p:cond delay="0"/>
                                  </p:stCondLst>
                                  <p:iterate type="lt">
                                    <p:tmPct val="0"/>
                                  </p:iterate>
                                  <p:childTnLst>
                                    <p:animRot by="-21600000">
                                      <p:cBhvr>
                                        <p:cTn id="6" dur="500" fill="hold"/>
                                        <p:tgtEl>
                                          <p:spTgt spid="1119255"/>
                                        </p:tgtEl>
                                        <p:attrNameLst>
                                          <p:attrName>r</p:attrName>
                                        </p:attrNameLst>
                                      </p:cBhvr>
                                    </p:animRot>
                                  </p:childTnLst>
                                </p:cTn>
                              </p:par>
                              <p:par>
                                <p:cTn id="7" presetID="8" presetClass="emph" presetSubtype="0" fill="hold" nodeType="withEffect">
                                  <p:stCondLst>
                                    <p:cond delay="0"/>
                                  </p:stCondLst>
                                  <p:childTnLst>
                                    <p:animRot by="21600000">
                                      <p:cBhvr>
                                        <p:cTn id="8" dur="500" fill="hold"/>
                                        <p:tgtEl>
                                          <p:spTgt spid="1119256"/>
                                        </p:tgtEl>
                                        <p:attrNameLst>
                                          <p:attrName>r</p:attrName>
                                        </p:attrNameLst>
                                      </p:cBhvr>
                                    </p:animRot>
                                  </p:childTnLst>
                                </p:cTn>
                              </p:par>
                              <p:par>
                                <p:cTn id="9" presetID="8" presetClass="emph" presetSubtype="0" fill="hold" nodeType="withEffect">
                                  <p:stCondLst>
                                    <p:cond delay="0"/>
                                  </p:stCondLst>
                                  <p:childTnLst>
                                    <p:animRot by="-21600000">
                                      <p:cBhvr>
                                        <p:cTn id="10" dur="500" fill="hold"/>
                                        <p:tgtEl>
                                          <p:spTgt spid="1119257"/>
                                        </p:tgtEl>
                                        <p:attrNameLst>
                                          <p:attrName>r</p:attrName>
                                        </p:attrNameLst>
                                      </p:cBhvr>
                                    </p:animRot>
                                  </p:childTnLst>
                                </p:cTn>
                              </p:par>
                              <p:par>
                                <p:cTn id="11" presetID="8" presetClass="emph" presetSubtype="0" fill="hold" nodeType="withEffect">
                                  <p:stCondLst>
                                    <p:cond delay="0"/>
                                  </p:stCondLst>
                                  <p:childTnLst>
                                    <p:animRot by="21600000">
                                      <p:cBhvr>
                                        <p:cTn id="12" dur="500" fill="hold"/>
                                        <p:tgtEl>
                                          <p:spTgt spid="1119258"/>
                                        </p:tgtEl>
                                        <p:attrNameLst>
                                          <p:attrName>r</p:attrName>
                                        </p:attrNameLst>
                                      </p:cBhvr>
                                    </p:animRot>
                                  </p:childTnLst>
                                </p:cTn>
                              </p:par>
                              <p:par>
                                <p:cTn id="13" presetID="8" presetClass="emph" presetSubtype="0" fill="hold" nodeType="withEffect">
                                  <p:stCondLst>
                                    <p:cond delay="0"/>
                                  </p:stCondLst>
                                  <p:childTnLst>
                                    <p:animRot by="-21600000">
                                      <p:cBhvr>
                                        <p:cTn id="14" dur="500" fill="hold"/>
                                        <p:tgtEl>
                                          <p:spTgt spid="1119259"/>
                                        </p:tgtEl>
                                        <p:attrNameLst>
                                          <p:attrName>r</p:attrName>
                                        </p:attrNameLst>
                                      </p:cBhvr>
                                    </p:animRot>
                                  </p:childTnLst>
                                </p:cTn>
                              </p:par>
                              <p:par>
                                <p:cTn id="15" presetID="8" presetClass="emph" presetSubtype="0" fill="hold" nodeType="withEffect">
                                  <p:stCondLst>
                                    <p:cond delay="0"/>
                                  </p:stCondLst>
                                  <p:childTnLst>
                                    <p:animRot by="21600000">
                                      <p:cBhvr>
                                        <p:cTn id="16" dur="500" fill="hold"/>
                                        <p:tgtEl>
                                          <p:spTgt spid="1119260"/>
                                        </p:tgtEl>
                                        <p:attrNameLst>
                                          <p:attrName>r</p:attrName>
                                        </p:attrNameLst>
                                      </p:cBhvr>
                                    </p:animRot>
                                  </p:childTnLst>
                                </p:cTn>
                              </p:par>
                              <p:par>
                                <p:cTn id="17" presetID="8" presetClass="emph" presetSubtype="0" fill="hold" nodeType="withEffect">
                                  <p:stCondLst>
                                    <p:cond delay="0"/>
                                  </p:stCondLst>
                                  <p:childTnLst>
                                    <p:animRot by="21600000">
                                      <p:cBhvr>
                                        <p:cTn id="18" dur="500" fill="hold"/>
                                        <p:tgtEl>
                                          <p:spTgt spid="11192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Stream">
  <a:themeElements>
    <a:clrScheme name="1_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1_Stream">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_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1_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1_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1_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1_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1_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1_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1_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1_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11799</TotalTime>
  <Words>995</Words>
  <Application>Microsoft Office PowerPoint</Application>
  <PresentationFormat>On-screen Show (4:3)</PresentationFormat>
  <Paragraphs>289</Paragraphs>
  <Slides>17</Slides>
  <Notes>13</Notes>
  <HiddenSlides>0</HiddenSlides>
  <MMClips>0</MMClips>
  <ScaleCrop>false</ScaleCrop>
  <HeadingPairs>
    <vt:vector size="6" baseType="variant">
      <vt:variant>
        <vt:lpstr>Fonts Used</vt:lpstr>
      </vt:variant>
      <vt:variant>
        <vt:i4>3</vt:i4>
      </vt:variant>
      <vt:variant>
        <vt:lpstr>Design Template</vt:lpstr>
      </vt:variant>
      <vt:variant>
        <vt:i4>3</vt:i4>
      </vt:variant>
      <vt:variant>
        <vt:lpstr>Slide Titles</vt:lpstr>
      </vt:variant>
      <vt:variant>
        <vt:i4>17</vt:i4>
      </vt:variant>
    </vt:vector>
  </HeadingPairs>
  <TitlesOfParts>
    <vt:vector size="23" baseType="lpstr">
      <vt:lpstr>Arial</vt:lpstr>
      <vt:lpstr>Garamond</vt:lpstr>
      <vt:lpstr>Wingdings</vt:lpstr>
      <vt:lpstr>1_Stream</vt:lpstr>
      <vt:lpstr>Custom Design</vt:lpstr>
      <vt:lpstr>1_Stream</vt:lpstr>
      <vt:lpstr>Protocol Revision Subcommittee</vt:lpstr>
      <vt:lpstr>PRS Summary</vt:lpstr>
      <vt:lpstr>Items for a Vote</vt:lpstr>
      <vt:lpstr>PRR841, Revise Total ERCOT Wind Power Forecast (TEWPF) </vt:lpstr>
      <vt:lpstr>PRR841, Revise Total ERCOT Wind Power Forecast (TEWPF) </vt:lpstr>
      <vt:lpstr>NPRR203, Amend Telemetry Bus Accuracy Requirements</vt:lpstr>
      <vt:lpstr>NPRR203, Amend Telemetry Bus Accuracy Requirements</vt:lpstr>
      <vt:lpstr>NPRR204, Update Generic Startup Cost for Reciprocating Engines </vt:lpstr>
      <vt:lpstr>NPRR204, Update Generic Startup Cost for Reciprocating Engines </vt:lpstr>
      <vt:lpstr>NPRR156, Transparency for PSS and Full Interconnection Studies </vt:lpstr>
      <vt:lpstr>NPRR207, Hour Start Unit Deselection and Half Hour Start Unit RUC Clawback</vt:lpstr>
      <vt:lpstr>Withdrawals and Rejections</vt:lpstr>
      <vt:lpstr>Parking Deck Priority</vt:lpstr>
      <vt:lpstr>PRR/NPRR Summary</vt:lpstr>
      <vt:lpstr>2010 PRR Approval Cycle – Normal Timeline</vt:lpstr>
      <vt:lpstr>Nodal Parking Deck - Approved by ERCOT Board</vt:lpstr>
      <vt:lpstr>Nodal Parking Deck – Pending Approval</vt:lpstr>
    </vt:vector>
  </TitlesOfParts>
  <Company>Reliant Energy,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Protocol Revision Subcommittee</dc:title>
  <dc:creator>Reliant</dc:creator>
  <cp:lastModifiedBy>A. Boren</cp:lastModifiedBy>
  <cp:revision>529</cp:revision>
  <dcterms:created xsi:type="dcterms:W3CDTF">2006-05-01T14:00:20Z</dcterms:created>
  <dcterms:modified xsi:type="dcterms:W3CDTF">2010-02-25T21:10:09Z</dcterms:modified>
</cp:coreProperties>
</file>