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E92C14-317B-4FDA-9E82-278381DBA3AF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C0982-34F4-46E4-B916-924306BF10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90A0A8F-3BAE-4480-9AC6-6C674CF5FF49}" type="datetime1">
              <a:rPr lang="en-US" smtClean="0"/>
              <a:t>1/20/2010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7559B6-200B-49AB-AEB5-CA9A023A649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31BD4-3207-41A5-B879-661727A85458}" type="datetime1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59B6-200B-49AB-AEB5-CA9A023A64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82D907F-6A11-4DA4-A92E-18C1DDE1C9FF}" type="datetime1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67559B6-200B-49AB-AEB5-CA9A023A649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87590-6143-447C-A7E0-7B840A36116B}" type="datetime1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67559B6-200B-49AB-AEB5-CA9A023A649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75B1A-CF33-40F3-8ABE-D6A758743D11}" type="datetime1">
              <a:rPr lang="en-US" smtClean="0"/>
              <a:t>1/20/2010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67559B6-200B-49AB-AEB5-CA9A023A649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C5B8291-56F3-43E0-977B-0DD452E66144}" type="datetime1">
              <a:rPr lang="en-US" smtClean="0"/>
              <a:t>1/20/2010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67559B6-200B-49AB-AEB5-CA9A023A649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7786181-68DF-4D1C-8A47-6D744C31D445}" type="datetime1">
              <a:rPr lang="en-US" smtClean="0"/>
              <a:t>1/20/2010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67559B6-200B-49AB-AEB5-CA9A023A649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71D2-8819-43EC-AD27-CC777D343A76}" type="datetime1">
              <a:rPr lang="en-US" smtClean="0"/>
              <a:t>1/20/2010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67559B6-200B-49AB-AEB5-CA9A023A64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A459-862C-4BB3-A6DD-9FCAB8B2B895}" type="datetime1">
              <a:rPr lang="en-US" smtClean="0"/>
              <a:t>1/20/2010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7559B6-200B-49AB-AEB5-CA9A023A64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EDE2B-928F-4F66-B68B-9507382EAFEF}" type="datetime1">
              <a:rPr lang="en-US" smtClean="0"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67559B6-200B-49AB-AEB5-CA9A023A649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71CF476-810F-4233-BEB4-281D9B5E6EB4}" type="datetime1">
              <a:rPr lang="en-US" smtClean="0"/>
              <a:t>1/20/2010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67559B6-200B-49AB-AEB5-CA9A023A649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15E9A53-24D9-4DA7-ACB5-FB3707DBB835}" type="datetime1">
              <a:rPr lang="en-US" smtClean="0"/>
              <a:t>1/20/2010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67559B6-200B-49AB-AEB5-CA9A023A649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1295400"/>
            <a:ext cx="5638800" cy="1295400"/>
          </a:xfrm>
        </p:spPr>
        <p:txBody>
          <a:bodyPr/>
          <a:lstStyle/>
          <a:p>
            <a:r>
              <a:rPr lang="en-US" dirty="0" smtClean="0"/>
              <a:t>Default Fund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MCWG date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59B6-200B-49AB-AEB5-CA9A023A649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Monthly Reallocation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Back to original example: </a:t>
            </a:r>
          </a:p>
          <a:p>
            <a:pPr lvl="1"/>
            <a:r>
              <a:rPr lang="en-US" dirty="0" smtClean="0"/>
              <a:t>10 participants/$20mm/$2mm each</a:t>
            </a:r>
          </a:p>
          <a:p>
            <a:pPr lvl="1"/>
            <a:r>
              <a:rPr lang="en-US" dirty="0" smtClean="0"/>
              <a:t>Assume 1 participants liability decreases to 5% and another increases to 15%</a:t>
            </a:r>
          </a:p>
          <a:p>
            <a:pPr lvl="1"/>
            <a:r>
              <a:rPr lang="en-US" dirty="0" smtClean="0"/>
              <a:t>The 5% party is paid $1mm out of the fund</a:t>
            </a:r>
          </a:p>
          <a:p>
            <a:pPr lvl="1"/>
            <a:r>
              <a:rPr lang="en-US" dirty="0" smtClean="0"/>
              <a:t>The 15% party is required to pay $1mm into the fund</a:t>
            </a:r>
          </a:p>
          <a:p>
            <a:pPr lvl="1"/>
            <a:r>
              <a:rPr lang="en-US" dirty="0" smtClean="0"/>
              <a:t>The holdings of the parties are adjusted accordingly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67559B6-200B-49AB-AEB5-CA9A023A6494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 Entrance/Exit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Original example</a:t>
            </a:r>
          </a:p>
          <a:p>
            <a:r>
              <a:rPr lang="en-US" dirty="0" smtClean="0"/>
              <a:t>1 party leaves</a:t>
            </a:r>
          </a:p>
          <a:p>
            <a:r>
              <a:rPr lang="en-US" dirty="0" smtClean="0"/>
              <a:t>At </a:t>
            </a:r>
            <a:r>
              <a:rPr lang="en-US" dirty="0"/>
              <a:t>M</a:t>
            </a:r>
            <a:r>
              <a:rPr lang="en-US" dirty="0" smtClean="0"/>
              <a:t>onthly Reallocation that entity is paid $2mm, all others pay in $222k</a:t>
            </a:r>
          </a:p>
          <a:p>
            <a:r>
              <a:rPr lang="en-US" dirty="0" smtClean="0"/>
              <a:t>All others now </a:t>
            </a:r>
          </a:p>
          <a:p>
            <a:r>
              <a:rPr lang="en-US" dirty="0" smtClean="0"/>
              <a:t>Original example</a:t>
            </a:r>
          </a:p>
          <a:p>
            <a:r>
              <a:rPr lang="en-US" dirty="0" smtClean="0"/>
              <a:t>1 party enters and must pay into the fund $1mm</a:t>
            </a:r>
          </a:p>
          <a:p>
            <a:r>
              <a:rPr lang="en-US" dirty="0" smtClean="0"/>
              <a:t>All others are paid $100k and their share of the fund drops to 9.5% or $1.9mm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67559B6-200B-49AB-AEB5-CA9A023A649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Entrance/Exit Under Default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If the fund is not at the cap during an Exit</a:t>
            </a:r>
          </a:p>
          <a:p>
            <a:pPr lvl="1"/>
            <a:r>
              <a:rPr lang="en-US" dirty="0" smtClean="0"/>
              <a:t>The entity is paid for holdings per ratio at time of exit</a:t>
            </a:r>
          </a:p>
          <a:p>
            <a:pPr lvl="1"/>
            <a:r>
              <a:rPr lang="en-US" dirty="0" smtClean="0"/>
              <a:t>Continues to receive ratio of payments returning moneys into the fund</a:t>
            </a:r>
          </a:p>
          <a:p>
            <a:pPr lvl="1"/>
            <a:r>
              <a:rPr lang="en-US" dirty="0" smtClean="0"/>
              <a:t>Does not receive any additional interest allocations</a:t>
            </a:r>
          </a:p>
          <a:p>
            <a:r>
              <a:rPr lang="en-US" dirty="0" smtClean="0"/>
              <a:t>A participant that enters during default must still pay in as if the fund were at the cap</a:t>
            </a:r>
          </a:p>
          <a:p>
            <a:pPr lvl="1"/>
            <a:r>
              <a:rPr lang="en-US" dirty="0" smtClean="0"/>
              <a:t>Does not receive payback from recoveries from defaulted party or default allocations (did not pay into event, shouldn’t receive from event)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67559B6-200B-49AB-AEB5-CA9A023A6494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Cost/Benefit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Costs:</a:t>
            </a:r>
          </a:p>
          <a:p>
            <a:pPr lvl="1"/>
            <a:r>
              <a:rPr lang="en-US" dirty="0" smtClean="0"/>
              <a:t>Administrative fees</a:t>
            </a:r>
          </a:p>
          <a:p>
            <a:pPr lvl="1"/>
            <a:r>
              <a:rPr lang="en-US" dirty="0" smtClean="0"/>
              <a:t>Float on amount posted (full if not netted)</a:t>
            </a:r>
          </a:p>
          <a:p>
            <a:r>
              <a:rPr lang="en-US" dirty="0" smtClean="0"/>
              <a:t>Benefit:</a:t>
            </a:r>
          </a:p>
          <a:p>
            <a:pPr lvl="1"/>
            <a:r>
              <a:rPr lang="en-US" dirty="0" smtClean="0"/>
              <a:t>Vastly improved payment timeline (no short pays)</a:t>
            </a:r>
          </a:p>
          <a:p>
            <a:pPr lvl="1"/>
            <a:r>
              <a:rPr lang="en-US" dirty="0" smtClean="0"/>
              <a:t>Additional margin if posting is greater than margin amount (full if not netted)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67559B6-200B-49AB-AEB5-CA9A023A6494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Operate as a mutual fund</a:t>
            </a:r>
          </a:p>
          <a:p>
            <a:pPr lvl="1"/>
            <a:r>
              <a:rPr lang="en-US" dirty="0" smtClean="0"/>
              <a:t>Set a funded cap</a:t>
            </a:r>
          </a:p>
          <a:p>
            <a:pPr lvl="1"/>
            <a:r>
              <a:rPr lang="en-US" dirty="0" smtClean="0"/>
              <a:t>Set entity ongoing responsibility</a:t>
            </a:r>
          </a:p>
          <a:p>
            <a:pPr lvl="1"/>
            <a:r>
              <a:rPr lang="en-US" dirty="0" smtClean="0"/>
              <a:t>Set process to redistribute</a:t>
            </a:r>
          </a:p>
          <a:p>
            <a:pPr lvl="1"/>
            <a:r>
              <a:rPr lang="en-US" dirty="0" smtClean="0"/>
              <a:t>Use for all defaults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67559B6-200B-49AB-AEB5-CA9A023A649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 fund would work</a:t>
            </a:r>
            <a:endParaRPr lang="en-US" dirty="0"/>
          </a:p>
        </p:txBody>
      </p:sp>
      <p:sp>
        <p:nvSpPr>
          <p:cNvPr id="4" name="Can 3"/>
          <p:cNvSpPr/>
          <p:nvPr/>
        </p:nvSpPr>
        <p:spPr>
          <a:xfrm>
            <a:off x="3276600" y="3276600"/>
            <a:ext cx="2819400" cy="28956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62400" y="4191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Default Fund</a:t>
            </a:r>
            <a:endParaRPr lang="en-US" b="1" dirty="0"/>
          </a:p>
        </p:txBody>
      </p:sp>
      <p:sp>
        <p:nvSpPr>
          <p:cNvPr id="6" name="Right Arrow 5"/>
          <p:cNvSpPr/>
          <p:nvPr/>
        </p:nvSpPr>
        <p:spPr>
          <a:xfrm>
            <a:off x="1447800" y="3124200"/>
            <a:ext cx="1828800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3429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Initial Funding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6096000" y="3429000"/>
            <a:ext cx="1981200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96000" y="3733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Default Coverage</a:t>
            </a:r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>
            <a:off x="5257800" y="2057400"/>
            <a:ext cx="762000" cy="1295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3657600" y="1371600"/>
            <a:ext cx="1981200" cy="1143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flipV="1">
            <a:off x="3276600" y="2133600"/>
            <a:ext cx="762000" cy="1295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10000" y="16002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Monthly Rebalancing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>
            <a:off x="1447800" y="4114800"/>
            <a:ext cx="18288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524000" y="432402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Interest?</a:t>
            </a:r>
            <a:endParaRPr lang="en-US" dirty="0"/>
          </a:p>
        </p:txBody>
      </p:sp>
      <p:sp>
        <p:nvSpPr>
          <p:cNvPr id="16" name="Right Arrow 15"/>
          <p:cNvSpPr/>
          <p:nvPr/>
        </p:nvSpPr>
        <p:spPr>
          <a:xfrm flipH="1">
            <a:off x="6086856" y="4267200"/>
            <a:ext cx="2218944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 flipH="1">
            <a:off x="6172200" y="45720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Default Repayment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 flipH="1">
            <a:off x="6324600" y="2667000"/>
            <a:ext cx="2819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Includes payments by defaulted party and other participants per default allocation mechanism</a:t>
            </a:r>
            <a:endParaRPr lang="en-US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 rot="5400000">
            <a:off x="7734300" y="3848100"/>
            <a:ext cx="1143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ight Arrow 22"/>
          <p:cNvSpPr/>
          <p:nvPr/>
        </p:nvSpPr>
        <p:spPr>
          <a:xfrm>
            <a:off x="1447800" y="5105400"/>
            <a:ext cx="1828800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524000" y="5410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Entrants</a:t>
            </a:r>
            <a:endParaRPr lang="en-US" dirty="0"/>
          </a:p>
        </p:txBody>
      </p:sp>
      <p:sp>
        <p:nvSpPr>
          <p:cNvPr id="25" name="Right Arrow 24"/>
          <p:cNvSpPr/>
          <p:nvPr/>
        </p:nvSpPr>
        <p:spPr>
          <a:xfrm>
            <a:off x="6096000" y="5105400"/>
            <a:ext cx="1828800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096000" y="54102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Exiting Parties</a:t>
            </a:r>
            <a:endParaRPr lang="en-US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67559B6-200B-49AB-AEB5-CA9A023A649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Funding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Decision:  Limit for the fund </a:t>
            </a:r>
          </a:p>
          <a:p>
            <a:pPr lvl="1"/>
            <a:r>
              <a:rPr lang="en-US" dirty="0" smtClean="0"/>
              <a:t>$20mm</a:t>
            </a:r>
          </a:p>
          <a:p>
            <a:pPr lvl="1"/>
            <a:r>
              <a:rPr lang="en-US" dirty="0" smtClean="0"/>
              <a:t>$10mm</a:t>
            </a:r>
          </a:p>
          <a:p>
            <a:r>
              <a:rPr lang="en-US" dirty="0" smtClean="0"/>
              <a:t>Decision:  Entity funding responsibility</a:t>
            </a:r>
          </a:p>
          <a:p>
            <a:pPr lvl="1"/>
            <a:r>
              <a:rPr lang="en-US" dirty="0" smtClean="0"/>
              <a:t>Risk based</a:t>
            </a:r>
          </a:p>
          <a:p>
            <a:pPr lvl="1"/>
            <a:r>
              <a:rPr lang="en-US" dirty="0" smtClean="0"/>
              <a:t>Same as allocation mechanism</a:t>
            </a:r>
          </a:p>
          <a:p>
            <a:r>
              <a:rPr lang="en-US" dirty="0" smtClean="0"/>
              <a:t>Funding entities hold “shares” of the fund equal to their current % of total fund</a:t>
            </a:r>
          </a:p>
          <a:p>
            <a:r>
              <a:rPr lang="en-US" dirty="0" smtClean="0"/>
              <a:t>Decision:  Can entities use their funded amount against their ERCOT collateral requirements?</a:t>
            </a:r>
          </a:p>
          <a:p>
            <a:r>
              <a:rPr lang="en-US" dirty="0" smtClean="0"/>
              <a:t>Decision:  How quickly will initial funding take place?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67559B6-200B-49AB-AEB5-CA9A023A649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229600" cy="4572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Decision:  Managed by ERCOT or other? (Fees?)</a:t>
            </a:r>
          </a:p>
          <a:p>
            <a:r>
              <a:rPr lang="en-US" dirty="0" smtClean="0"/>
              <a:t>Decision:  How will funds be held?</a:t>
            </a:r>
          </a:p>
          <a:p>
            <a:pPr lvl="1"/>
            <a:r>
              <a:rPr lang="en-US" dirty="0" smtClean="0"/>
              <a:t>Low interest bearing account</a:t>
            </a:r>
          </a:p>
          <a:p>
            <a:pPr lvl="1"/>
            <a:r>
              <a:rPr lang="en-US" dirty="0" smtClean="0"/>
              <a:t>Market fund</a:t>
            </a:r>
          </a:p>
          <a:p>
            <a:pPr lvl="1"/>
            <a:r>
              <a:rPr lang="en-US" dirty="0" smtClean="0"/>
              <a:t>If ERCOT, managed against other ERCOT liabilities</a:t>
            </a:r>
          </a:p>
          <a:p>
            <a:r>
              <a:rPr lang="en-US" dirty="0" smtClean="0"/>
              <a:t>Monthly true up</a:t>
            </a:r>
          </a:p>
          <a:p>
            <a:pPr lvl="1"/>
            <a:r>
              <a:rPr lang="en-US" dirty="0" smtClean="0"/>
              <a:t>Realign ownership based on initial funding </a:t>
            </a:r>
            <a:r>
              <a:rPr lang="en-US" dirty="0" err="1" smtClean="0"/>
              <a:t>mech</a:t>
            </a:r>
            <a:endParaRPr lang="en-US" dirty="0" smtClean="0"/>
          </a:p>
          <a:p>
            <a:pPr lvl="1"/>
            <a:r>
              <a:rPr lang="en-US" dirty="0" smtClean="0"/>
              <a:t>Distribute interest earned or penalties repaid if any</a:t>
            </a:r>
          </a:p>
          <a:p>
            <a:pPr lvl="1"/>
            <a:r>
              <a:rPr lang="en-US" dirty="0" smtClean="0"/>
              <a:t>Per decision on repayments:</a:t>
            </a:r>
          </a:p>
          <a:p>
            <a:pPr lvl="2"/>
            <a:r>
              <a:rPr lang="en-US" dirty="0" smtClean="0"/>
              <a:t>Request additional funds to replenish until repayments made</a:t>
            </a:r>
          </a:p>
          <a:p>
            <a:pPr lvl="2"/>
            <a:r>
              <a:rPr lang="en-US" dirty="0" smtClean="0"/>
              <a:t>Distribute any repaid amounts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67559B6-200B-49AB-AEB5-CA9A023A649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Default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Should a default occur:</a:t>
            </a:r>
          </a:p>
          <a:p>
            <a:pPr lvl="1"/>
            <a:r>
              <a:rPr lang="en-US" dirty="0" smtClean="0"/>
              <a:t>All funds held by defaulted party used first</a:t>
            </a:r>
          </a:p>
          <a:p>
            <a:pPr lvl="2"/>
            <a:r>
              <a:rPr lang="en-US" dirty="0" smtClean="0"/>
              <a:t>Question:  Can fund be legally limited this way?</a:t>
            </a:r>
          </a:p>
          <a:p>
            <a:pPr lvl="1"/>
            <a:r>
              <a:rPr lang="en-US" dirty="0" smtClean="0"/>
              <a:t>Remainder of default charged to fund at large</a:t>
            </a:r>
          </a:p>
          <a:p>
            <a:r>
              <a:rPr lang="en-US" dirty="0" smtClean="0"/>
              <a:t>Decision: Should remaining funding entities replenish the fund or wait until allocation?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67559B6-200B-49AB-AEB5-CA9A023A649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Entrants/Exiting Entities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At monthly true up:</a:t>
            </a:r>
          </a:p>
          <a:p>
            <a:pPr lvl="1"/>
            <a:r>
              <a:rPr lang="en-US" dirty="0" smtClean="0"/>
              <a:t>New entities will be aggregated in with all remaining entities as a part of the reallocation calculation</a:t>
            </a:r>
          </a:p>
          <a:p>
            <a:pPr lvl="1"/>
            <a:r>
              <a:rPr lang="en-US" dirty="0" smtClean="0"/>
              <a:t>Any entities exiting the market will be distributed funds related to their holdings in the fund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67559B6-200B-49AB-AEB5-CA9A023A649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Fund is set at $20mm</a:t>
            </a:r>
          </a:p>
          <a:p>
            <a:r>
              <a:rPr lang="en-US" dirty="0" smtClean="0"/>
              <a:t>10 participants with equal responsibility</a:t>
            </a:r>
          </a:p>
          <a:p>
            <a:pPr lvl="1"/>
            <a:r>
              <a:rPr lang="en-US" dirty="0" smtClean="0"/>
              <a:t>$2mm required per participant</a:t>
            </a:r>
          </a:p>
          <a:p>
            <a:pPr lvl="1"/>
            <a:r>
              <a:rPr lang="en-US" dirty="0" smtClean="0"/>
              <a:t>Payments are required monthly at rate determined earlier</a:t>
            </a:r>
          </a:p>
          <a:p>
            <a:r>
              <a:rPr lang="en-US" dirty="0" smtClean="0"/>
              <a:t>Each entity holds 10% share of the fund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67559B6-200B-49AB-AEB5-CA9A023A6494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Default Occurs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752600"/>
            <a:ext cx="8153400" cy="4495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One of the entities defaults with $11mm liability</a:t>
            </a:r>
          </a:p>
          <a:p>
            <a:r>
              <a:rPr lang="en-US" dirty="0" smtClean="0"/>
              <a:t>His portion of the fund covers the first $2mm, the remaining $9mm is from the fund holdings of others</a:t>
            </a:r>
          </a:p>
          <a:p>
            <a:r>
              <a:rPr lang="en-US" dirty="0" smtClean="0"/>
              <a:t>The fund has 9 participants and holds only $9mm</a:t>
            </a:r>
          </a:p>
          <a:p>
            <a:r>
              <a:rPr lang="en-US" dirty="0" smtClean="0"/>
              <a:t>Each participant now has $1mm interest in the fund</a:t>
            </a:r>
          </a:p>
          <a:p>
            <a:r>
              <a:rPr lang="en-US" dirty="0" smtClean="0"/>
              <a:t>Depending on decision made earlier:</a:t>
            </a:r>
          </a:p>
          <a:p>
            <a:pPr lvl="1"/>
            <a:r>
              <a:rPr lang="en-US" dirty="0" smtClean="0"/>
              <a:t>The participants begin to rebuild the fund</a:t>
            </a:r>
          </a:p>
          <a:p>
            <a:pPr lvl="1"/>
            <a:r>
              <a:rPr lang="en-US" dirty="0" smtClean="0"/>
              <a:t>The fund stays at this level awaiting allocation</a:t>
            </a:r>
          </a:p>
          <a:p>
            <a:pPr lvl="1"/>
            <a:r>
              <a:rPr lang="en-US" dirty="0" smtClean="0"/>
              <a:t>In all cases collection efforts take place for the remaining $9mm and used to replenish the fund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67559B6-200B-49AB-AEB5-CA9A023A6494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295</TotalTime>
  <Words>668</Words>
  <Application>Microsoft Office PowerPoint</Application>
  <PresentationFormat>On-screen Show (4:3)</PresentationFormat>
  <Paragraphs>107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Median</vt:lpstr>
      <vt:lpstr>Default Fund</vt:lpstr>
      <vt:lpstr>General Concept</vt:lpstr>
      <vt:lpstr>How the fund would work</vt:lpstr>
      <vt:lpstr>Initial Funding</vt:lpstr>
      <vt:lpstr>Fund Management</vt:lpstr>
      <vt:lpstr>Default Distribution</vt:lpstr>
      <vt:lpstr>New Entrants/Exiting Entities</vt:lpstr>
      <vt:lpstr>Example</vt:lpstr>
      <vt:lpstr>A Default Occurs</vt:lpstr>
      <vt:lpstr>Monthly Reallocation</vt:lpstr>
      <vt:lpstr>Participant Entrance/Exit</vt:lpstr>
      <vt:lpstr>Entrance/Exit Under Default</vt:lpstr>
      <vt:lpstr>Cost/Benefit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Default Fund</dc:title>
  <dc:creator>Tonya</dc:creator>
  <cp:lastModifiedBy>Tonya</cp:lastModifiedBy>
  <cp:revision>15</cp:revision>
  <dcterms:created xsi:type="dcterms:W3CDTF">2010-01-20T17:45:21Z</dcterms:created>
  <dcterms:modified xsi:type="dcterms:W3CDTF">2010-01-20T22:40:32Z</dcterms:modified>
</cp:coreProperties>
</file>