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9" r:id="rId1"/>
  </p:sldMasterIdLst>
  <p:notesMasterIdLst>
    <p:notesMasterId r:id="rId6"/>
  </p:notesMasterIdLst>
  <p:handoutMasterIdLst>
    <p:handoutMasterId r:id="rId7"/>
  </p:handoutMasterIdLst>
  <p:sldIdLst>
    <p:sldId id="256" r:id="rId2"/>
    <p:sldId id="418" r:id="rId3"/>
    <p:sldId id="419" r:id="rId4"/>
    <p:sldId id="42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tx1"/>
      </a:buClr>
      <a:buSzPct val="70000"/>
      <a:buChar char="•"/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1"/>
      </a:buClr>
      <a:buSzPct val="70000"/>
      <a:buChar char="•"/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1"/>
      </a:buClr>
      <a:buSzPct val="70000"/>
      <a:buChar char="•"/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1"/>
      </a:buClr>
      <a:buSzPct val="70000"/>
      <a:buChar char="•"/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1"/>
      </a:buClr>
      <a:buSzPct val="70000"/>
      <a:buChar char="•"/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FF00"/>
    <a:srgbClr val="FF00FF"/>
    <a:srgbClr val="FFFF00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7493" autoAdjust="0"/>
    <p:restoredTop sz="94660" autoAdjust="0"/>
  </p:normalViewPr>
  <p:slideViewPr>
    <p:cSldViewPr>
      <p:cViewPr>
        <p:scale>
          <a:sx n="100" d="100"/>
          <a:sy n="100" d="100"/>
        </p:scale>
        <p:origin x="-105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fld id="{D7F5BF33-2C96-4D91-BFC9-53085FBCB3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6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6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6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charset="0"/>
              </a:defRPr>
            </a:lvl1pPr>
          </a:lstStyle>
          <a:p>
            <a:pPr>
              <a:defRPr/>
            </a:pPr>
            <a:fld id="{3F9FC966-4326-48E9-824A-3C08019A40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D85382-0B92-4A7A-973E-740CD59078D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4B2847-4733-40EE-BBB9-C1DE9966C7B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9CA272-BF5D-4C8A-B8D2-D4BE7F2A59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8C891-8958-4465-A6E8-8333599804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97738-3B34-428A-A4D1-3C31AADCB8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43EEA-997F-42D8-9A6D-95DC301396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90154-44D5-41E5-9CD5-51655991E9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F58797-877D-4FC5-9992-6BB85D889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11ACC-8F8E-4E6B-A85D-6528577461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315A5-5503-43CA-8A35-E697EEEB3F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DD281-21AF-40CF-AE1D-2CE2260B2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9C742C-C418-4CE5-886A-675272ECB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590A3-82EE-4577-B01E-4F6AB7E10D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ound Single Corner Rectangle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6B6BA0-5DB7-4589-9C20-4A75508A2B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B70580E2-18F3-45A4-A0B2-CB80E83841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33" r:id="rId2"/>
    <p:sldLayoutId id="2147484042" r:id="rId3"/>
    <p:sldLayoutId id="2147484034" r:id="rId4"/>
    <p:sldLayoutId id="2147484035" r:id="rId5"/>
    <p:sldLayoutId id="2147484036" r:id="rId6"/>
    <p:sldLayoutId id="2147484043" r:id="rId7"/>
    <p:sldLayoutId id="2147484037" r:id="rId8"/>
    <p:sldLayoutId id="2147484044" r:id="rId9"/>
    <p:sldLayoutId id="2147484038" r:id="rId10"/>
    <p:sldLayoutId id="2147484039" r:id="rId11"/>
    <p:sldLayoutId id="2147484040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24939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smtClean="0">
                <a:solidFill>
                  <a:schemeClr val="tx1"/>
                </a:solidFill>
              </a:rPr>
              <a:t>Verifiable Cost  Working Group (VCWG) </a:t>
            </a:r>
            <a:br>
              <a:rPr lang="en-US" i="1" dirty="0" smtClean="0">
                <a:solidFill>
                  <a:schemeClr val="tx1"/>
                </a:solidFill>
              </a:rPr>
            </a:br>
            <a:r>
              <a:rPr lang="en-US" i="1" dirty="0" smtClean="0">
                <a:solidFill>
                  <a:schemeClr val="tx1"/>
                </a:solidFill>
              </a:rPr>
              <a:t>Update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419600"/>
            <a:ext cx="8305800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Presentation to the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ERCOT Wholesale Market Subcommittee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February 17, </a:t>
            </a:r>
            <a:r>
              <a:rPr lang="en-US" dirty="0" smtClean="0"/>
              <a:t>2010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</p:txBody>
      </p:sp>
      <p:sp>
        <p:nvSpPr>
          <p:cNvPr id="3074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3EE95B-5E0B-42F0-B36C-E79A325B4BA5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smtClean="0">
                <a:solidFill>
                  <a:schemeClr val="tx1"/>
                </a:solidFill>
              </a:rPr>
              <a:t>VCWG Summary</a:t>
            </a:r>
          </a:p>
        </p:txBody>
      </p:sp>
      <p:sp>
        <p:nvSpPr>
          <p:cNvPr id="409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7820CB-1E5D-4402-889A-DA13FA026B9B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838200"/>
            <a:ext cx="8305800" cy="5715000"/>
          </a:xfrm>
        </p:spPr>
        <p:txBody>
          <a:bodyPr/>
          <a:lstStyle/>
          <a:p>
            <a:pPr marL="660400" indent="-660400" eaLnBrk="1" hangingPunct="1">
              <a:buClr>
                <a:schemeClr val="tx1"/>
              </a:buClr>
              <a:buFontTx/>
              <a:buAutoNum type="arabicPeriod"/>
            </a:pPr>
            <a:r>
              <a:rPr lang="en-US" sz="1800" b="1" dirty="0" smtClean="0"/>
              <a:t>Options </a:t>
            </a:r>
            <a:r>
              <a:rPr lang="en-US" sz="1800" b="1" dirty="0" smtClean="0"/>
              <a:t>for Filing Verifiable </a:t>
            </a:r>
            <a:r>
              <a:rPr lang="en-US" sz="1800" b="1" dirty="0" smtClean="0"/>
              <a:t>Costs</a:t>
            </a:r>
            <a:endParaRPr lang="en-US" sz="1800" b="1" dirty="0" smtClean="0"/>
          </a:p>
          <a:p>
            <a:pPr marL="1060450" lvl="1" indent="-660400" eaLnBrk="1" hangingPunct="1">
              <a:buClr>
                <a:schemeClr val="tx1"/>
              </a:buClr>
              <a:buFont typeface="Verdana" pitchFamily="34" charset="0"/>
              <a:buAutoNum type="alphaLcParenR"/>
            </a:pPr>
            <a:r>
              <a:rPr lang="en-US" sz="1800" b="1" dirty="0" smtClean="0"/>
              <a:t>File Verifiable Costs.</a:t>
            </a:r>
            <a:endParaRPr lang="en-US" sz="1800" b="1" dirty="0" smtClean="0"/>
          </a:p>
          <a:p>
            <a:pPr marL="1060450" lvl="1" indent="-660400" eaLnBrk="1" hangingPunct="1">
              <a:buClr>
                <a:schemeClr val="tx1"/>
              </a:buClr>
              <a:buFont typeface="Verdana" pitchFamily="34" charset="0"/>
              <a:buAutoNum type="alphaLcParenR"/>
            </a:pPr>
            <a:r>
              <a:rPr lang="en-US" sz="1800" b="1" dirty="0" smtClean="0"/>
              <a:t> File  </a:t>
            </a:r>
            <a:r>
              <a:rPr lang="en-US" sz="1800" b="1" dirty="0" smtClean="0"/>
              <a:t>with election of Standard O &amp; M Costs by Technology.</a:t>
            </a:r>
          </a:p>
          <a:p>
            <a:pPr marL="1460500" lvl="2" indent="-660400" eaLnBrk="1" hangingPunct="1">
              <a:buClr>
                <a:schemeClr val="tx1"/>
              </a:buClr>
              <a:buFontTx/>
              <a:buAutoNum type="arabicPeriod"/>
            </a:pPr>
            <a:r>
              <a:rPr lang="en-US" sz="1800" b="1" dirty="0" smtClean="0"/>
              <a:t>Standard O &amp; M  per Startup by Technology - $ per Start</a:t>
            </a:r>
          </a:p>
          <a:p>
            <a:pPr marL="1460500" lvl="2" indent="-660400" eaLnBrk="1" hangingPunct="1">
              <a:buClr>
                <a:schemeClr val="tx1"/>
              </a:buClr>
              <a:buFontTx/>
              <a:buAutoNum type="arabicPeriod"/>
            </a:pPr>
            <a:r>
              <a:rPr lang="en-US" sz="1800" b="1" dirty="0" smtClean="0"/>
              <a:t>Standard  O &amp; M for Energy - $/MWH</a:t>
            </a:r>
          </a:p>
          <a:p>
            <a:pPr marL="1460500" lvl="2" indent="-660400" eaLnBrk="1" hangingPunct="1">
              <a:buClr>
                <a:schemeClr val="tx1"/>
              </a:buClr>
              <a:buFontTx/>
              <a:buAutoNum type="arabicPeriod"/>
            </a:pPr>
            <a:r>
              <a:rPr lang="en-US" sz="1800" b="1" dirty="0" smtClean="0"/>
              <a:t>Will have to provide Actual fuel flows, Heat Rate Curves , emissions rates, </a:t>
            </a:r>
            <a:r>
              <a:rPr lang="en-US" sz="1800" b="1" dirty="0" err="1" smtClean="0"/>
              <a:t>ect</a:t>
            </a:r>
            <a:r>
              <a:rPr lang="en-US" sz="1800" b="1" dirty="0" smtClean="0"/>
              <a:t>.</a:t>
            </a:r>
          </a:p>
          <a:p>
            <a:pPr marL="1222375" lvl="1" indent="-660400" eaLnBrk="1" hangingPunct="1">
              <a:buClr>
                <a:schemeClr val="tx1"/>
              </a:buClr>
              <a:buFontTx/>
              <a:buAutoNum type="alphaLcParenR"/>
            </a:pPr>
            <a:r>
              <a:rPr lang="en-US" sz="2000" b="1" dirty="0" smtClean="0"/>
              <a:t>Nodal Generics will be used for entities that do not elect option a or b.</a:t>
            </a:r>
          </a:p>
          <a:p>
            <a:pPr marL="1222375" lvl="1" indent="-660400" eaLnBrk="1" hangingPunct="1">
              <a:buClr>
                <a:schemeClr val="tx1"/>
              </a:buClr>
              <a:buNone/>
            </a:pPr>
            <a:endParaRPr lang="en-US" sz="2000" b="1" dirty="0" smtClean="0"/>
          </a:p>
          <a:p>
            <a:pPr marL="1222375" lvl="1" indent="-660400" eaLnBrk="1" hangingPunct="1">
              <a:buClr>
                <a:schemeClr val="tx1"/>
              </a:buClr>
              <a:buNone/>
            </a:pPr>
            <a:r>
              <a:rPr lang="en-US" sz="2000" b="1" dirty="0" smtClean="0"/>
              <a:t>	</a:t>
            </a:r>
            <a:r>
              <a:rPr lang="en-US" sz="2000" b="1" dirty="0" smtClean="0"/>
              <a:t>		</a:t>
            </a:r>
            <a:endParaRPr lang="en-US" sz="2000" b="1" dirty="0" smtClean="0"/>
          </a:p>
          <a:p>
            <a:pPr marL="1060450" lvl="1" indent="-660400" eaLnBrk="1" hangingPunct="1">
              <a:buClr>
                <a:schemeClr val="tx1"/>
              </a:buClr>
              <a:buNone/>
            </a:pPr>
            <a:endParaRPr lang="en-US" sz="18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4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VCWG Summary</a:t>
            </a:r>
          </a:p>
        </p:txBody>
      </p:sp>
      <p:sp>
        <p:nvSpPr>
          <p:cNvPr id="8284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533400"/>
            <a:ext cx="8153400" cy="5029200"/>
          </a:xfrm>
        </p:spPr>
        <p:txBody>
          <a:bodyPr>
            <a:normAutofit/>
          </a:bodyPr>
          <a:lstStyle/>
          <a:p>
            <a:pPr marL="1435100" lvl="2" indent="-57785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800" b="1" dirty="0" smtClean="0"/>
          </a:p>
          <a:p>
            <a:pPr marL="942975" lvl="1" indent="-660400" eaLnBrk="1" fontAlgn="auto" hangingPunct="1">
              <a:spcAft>
                <a:spcPts val="0"/>
              </a:spcAft>
              <a:buClr>
                <a:schemeClr val="tx1"/>
              </a:buClr>
              <a:buFont typeface="+mj-lt"/>
              <a:buAutoNum type="arabicPeriod" startAt="3"/>
              <a:defRPr/>
            </a:pPr>
            <a:endParaRPr lang="en-US" sz="1400" b="1" dirty="0" smtClean="0"/>
          </a:p>
          <a:p>
            <a:pPr marL="660400" indent="-660400" eaLnBrk="1" fontAlgn="auto" hangingPunct="1">
              <a:spcAft>
                <a:spcPts val="0"/>
              </a:spcAft>
              <a:buClr>
                <a:schemeClr val="tx1"/>
              </a:buClr>
              <a:buFont typeface="+mj-lt"/>
              <a:buAutoNum type="arabicPeriod" startAt="2"/>
              <a:defRPr/>
            </a:pPr>
            <a:r>
              <a:rPr lang="en-US" sz="1800" b="1" dirty="0" smtClean="0"/>
              <a:t>VCWG suggested $/MWH for standard O &amp; M Costs.</a:t>
            </a:r>
            <a:endParaRPr lang="en-US" sz="1800" b="1" dirty="0" smtClean="0"/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endParaRPr lang="en-US" sz="1800" b="1" dirty="0" smtClean="0"/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endParaRPr lang="en-US" sz="1800" b="1" dirty="0" smtClean="0"/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r>
              <a:rPr lang="en-US" sz="1800" b="1" dirty="0" smtClean="0"/>
              <a:t>				</a:t>
            </a:r>
          </a:p>
        </p:txBody>
      </p:sp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75C72B-2E7E-45AE-ACD7-B4D23885D31C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7772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4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VCWG Summary</a:t>
            </a:r>
          </a:p>
        </p:txBody>
      </p:sp>
      <p:sp>
        <p:nvSpPr>
          <p:cNvPr id="828419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530225"/>
            <a:ext cx="8183562" cy="4803775"/>
          </a:xfrm>
        </p:spPr>
        <p:txBody>
          <a:bodyPr>
            <a:normAutofit/>
          </a:bodyPr>
          <a:lstStyle/>
          <a:p>
            <a:pPr marL="1435100" lvl="2" indent="-57785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endParaRPr lang="en-US" sz="800" b="1" dirty="0" smtClean="0"/>
          </a:p>
          <a:p>
            <a:pPr marL="990600" lvl="1" indent="-53340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endParaRPr lang="en-US" sz="1800" b="1" dirty="0" smtClean="0"/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en-US" sz="1800" b="1" dirty="0" smtClean="0"/>
              <a:t>					</a:t>
            </a:r>
            <a:endParaRPr lang="en-US" sz="1800" b="1" dirty="0" smtClean="0"/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arabicPeriod" startAt="3"/>
              <a:defRPr/>
            </a:pPr>
            <a:r>
              <a:rPr lang="en-US" sz="1800" b="1" dirty="0" smtClean="0"/>
              <a:t>VC handbook updates</a:t>
            </a:r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arabicPeriod" startAt="3"/>
              <a:defRPr/>
            </a:pPr>
            <a:endParaRPr lang="en-US" sz="1800" b="1" dirty="0" smtClean="0"/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arabicPeriod" startAt="3"/>
              <a:defRPr/>
            </a:pPr>
            <a:r>
              <a:rPr lang="en-US" sz="1800" b="1" dirty="0" smtClean="0"/>
              <a:t>VCWG Goals:</a:t>
            </a:r>
          </a:p>
          <a:p>
            <a:pPr marL="1228725" lvl="2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alphaLcParenR"/>
              <a:defRPr/>
            </a:pPr>
            <a:r>
              <a:rPr lang="en-US" sz="1600" b="1" dirty="0" smtClean="0"/>
              <a:t>Provide recommendation to WMS on best approach for VC alternatives</a:t>
            </a:r>
          </a:p>
          <a:p>
            <a:pPr marL="1228725" lvl="2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alphaLcParenR"/>
              <a:defRPr/>
            </a:pPr>
            <a:r>
              <a:rPr lang="en-US" sz="1600" b="1" dirty="0" smtClean="0"/>
              <a:t>Provide </a:t>
            </a:r>
            <a:r>
              <a:rPr lang="en-US" sz="1600" b="1" dirty="0" smtClean="0"/>
              <a:t>recommendations to WMS on emissions such as:</a:t>
            </a:r>
          </a:p>
          <a:p>
            <a:pPr marL="1466850" lvl="3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300" b="1" dirty="0" smtClean="0"/>
              <a:t>NOX</a:t>
            </a:r>
          </a:p>
          <a:p>
            <a:pPr marL="1466850" lvl="3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300" b="1" dirty="0" smtClean="0"/>
              <a:t>CO2</a:t>
            </a:r>
          </a:p>
          <a:p>
            <a:pPr marL="1466850" lvl="3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300" b="1" dirty="0" smtClean="0"/>
              <a:t>SO2</a:t>
            </a:r>
          </a:p>
          <a:p>
            <a:pPr marL="1466850" lvl="3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300" b="1" dirty="0" smtClean="0"/>
              <a:t>Sulfur</a:t>
            </a:r>
          </a:p>
          <a:p>
            <a:pPr marL="1466850" lvl="3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300" b="1" dirty="0" smtClean="0"/>
              <a:t>Mercury, </a:t>
            </a:r>
            <a:r>
              <a:rPr lang="en-US" sz="1300" b="1" dirty="0" smtClean="0"/>
              <a:t>etc</a:t>
            </a:r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arabicPeriod" startAt="3"/>
              <a:defRPr/>
            </a:pPr>
            <a:r>
              <a:rPr lang="en-US" sz="1800" b="1" dirty="0" smtClean="0"/>
              <a:t>Provide recommendation of VC Costs issues as they are directed by WMS</a:t>
            </a:r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en-US" sz="1800" b="1" dirty="0" smtClean="0"/>
              <a:t>				</a:t>
            </a:r>
          </a:p>
          <a:p>
            <a:pPr marL="990600" lvl="1" indent="-5334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en-US" sz="1800" b="1" dirty="0" smtClean="0"/>
              <a:t>	</a:t>
            </a:r>
            <a:r>
              <a:rPr lang="en-US" sz="1800" b="1" dirty="0" smtClean="0"/>
              <a:t>			</a:t>
            </a:r>
            <a:r>
              <a:rPr lang="en-US" sz="2800" b="1" dirty="0" smtClean="0"/>
              <a:t>?’s</a:t>
            </a:r>
            <a:endParaRPr lang="en-US" sz="2800" b="1" dirty="0" smtClean="0"/>
          </a:p>
        </p:txBody>
      </p:sp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EA73A-1CF2-4EDF-953C-78C168A47E94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6230</TotalTime>
  <Words>117</Words>
  <Application>Microsoft Office PowerPoint</Application>
  <PresentationFormat>On-screen Show (4:3)</PresentationFormat>
  <Paragraphs>44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Garamond</vt:lpstr>
      <vt:lpstr>Arial</vt:lpstr>
      <vt:lpstr>Verdana</vt:lpstr>
      <vt:lpstr>Wingdings 2</vt:lpstr>
      <vt:lpstr>Wingdings</vt:lpstr>
      <vt:lpstr>Times New Roman</vt:lpstr>
      <vt:lpstr>Aspect</vt:lpstr>
      <vt:lpstr>Verifiable Cost  Working Group (VCWG)  Update</vt:lpstr>
      <vt:lpstr>VCWG Summary</vt:lpstr>
      <vt:lpstr>VCWG Summary</vt:lpstr>
      <vt:lpstr>VCWG Summary</vt:lpstr>
    </vt:vector>
  </TitlesOfParts>
  <Company>Reliant Energy,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Protocol Revision Subcommittee</dc:title>
  <dc:creator>Reliant</dc:creator>
  <cp:lastModifiedBy>Heddie Lookadoo</cp:lastModifiedBy>
  <cp:revision>303</cp:revision>
  <dcterms:created xsi:type="dcterms:W3CDTF">2006-05-01T14:00:20Z</dcterms:created>
  <dcterms:modified xsi:type="dcterms:W3CDTF">2010-02-16T03:35:44Z</dcterms:modified>
</cp:coreProperties>
</file>