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ppt" ContentType="application/vnd.ms-powerpoint"/>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pptx" ContentType="application/vnd.openxmlformats-officedocument.presentationml.presentation"/>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notesMasterIdLst>
    <p:notesMasterId r:id="rId17"/>
  </p:notesMasterIdLst>
  <p:sldIdLst>
    <p:sldId id="256" r:id="rId2"/>
    <p:sldId id="257" r:id="rId3"/>
    <p:sldId id="258" r:id="rId4"/>
    <p:sldId id="259" r:id="rId5"/>
    <p:sldId id="260" r:id="rId6"/>
    <p:sldId id="261" r:id="rId7"/>
    <p:sldId id="262" r:id="rId8"/>
    <p:sldId id="263" r:id="rId9"/>
    <p:sldId id="269" r:id="rId10"/>
    <p:sldId id="264" r:id="rId11"/>
    <p:sldId id="267" r:id="rId12"/>
    <p:sldId id="266" r:id="rId13"/>
    <p:sldId id="268" r:id="rId14"/>
    <p:sldId id="270" r:id="rId15"/>
    <p:sldId id="271"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B49EA81-9EE0-408B-9B82-1E7310F4D173}" type="datetimeFigureOut">
              <a:rPr lang="en-US" smtClean="0"/>
              <a:pPr/>
              <a:t>2/5/2010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5593095-E88C-4D0B-A4B6-526CE72AB0A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593095-E88C-4D0B-A4B6-526CE72AB0AE}"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593095-E88C-4D0B-A4B6-526CE72AB0AE}"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593095-E88C-4D0B-A4B6-526CE72AB0AE}"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593095-E88C-4D0B-A4B6-526CE72AB0AE}"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593095-E88C-4D0B-A4B6-526CE72AB0AE}"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593095-E88C-4D0B-A4B6-526CE72AB0AE}"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593095-E88C-4D0B-A4B6-526CE72AB0AE}" type="slidenum">
              <a:rPr lang="en-US" smtClean="0"/>
              <a:pPr/>
              <a:t>15</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593095-E88C-4D0B-A4B6-526CE72AB0AE}"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593095-E88C-4D0B-A4B6-526CE72AB0AE}"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593095-E88C-4D0B-A4B6-526CE72AB0AE}"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noTextEdit="1"/>
          </p:cNvSpPr>
          <p:nvPr>
            <p:ph type="sldImg"/>
          </p:nvPr>
        </p:nvSpPr>
        <p:spPr>
          <a:ln/>
        </p:spPr>
      </p:sp>
      <p:sp>
        <p:nvSpPr>
          <p:cNvPr id="54274" name="Notes Placeholder 2"/>
          <p:cNvSpPr>
            <a:spLocks noGrp="1"/>
          </p:cNvSpPr>
          <p:nvPr>
            <p:ph type="body" idx="1"/>
          </p:nvPr>
        </p:nvSpPr>
        <p:spPr>
          <a:noFill/>
          <a:ln/>
        </p:spPr>
        <p:txBody>
          <a:bodyPr/>
          <a:lstStyle/>
          <a:p>
            <a:endParaRPr lang="en-US" dirty="0" smtClean="0">
              <a:latin typeface="Arial" charset="0"/>
            </a:endParaRPr>
          </a:p>
        </p:txBody>
      </p:sp>
      <p:sp>
        <p:nvSpPr>
          <p:cNvPr id="54275" name="Slide Number Placeholder 3"/>
          <p:cNvSpPr>
            <a:spLocks noGrp="1"/>
          </p:cNvSpPr>
          <p:nvPr>
            <p:ph type="sldNum" sz="quarter" idx="5"/>
          </p:nvPr>
        </p:nvSpPr>
        <p:spPr>
          <a:noFill/>
        </p:spPr>
        <p:txBody>
          <a:bodyPr/>
          <a:lstStyle/>
          <a:p>
            <a:fld id="{88A211E9-B6BB-46BA-BA84-62D5EE7DE738}" type="slidenum">
              <a:rPr lang="en-US" smtClean="0">
                <a:latin typeface="Arial" charset="0"/>
              </a:rPr>
              <a:pPr/>
              <a:t>5</a:t>
            </a:fld>
            <a:endParaRPr lang="en-US" dirty="0" smtClean="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593095-E88C-4D0B-A4B6-526CE72AB0AE}"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593095-E88C-4D0B-A4B6-526CE72AB0AE}"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593095-E88C-4D0B-A4B6-526CE72AB0AE}"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593095-E88C-4D0B-A4B6-526CE72AB0AE}"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09462825-608F-4060-9A23-C63A1353F242}" type="datetime1">
              <a:rPr lang="en-US" smtClean="0"/>
              <a:pPr/>
              <a:t>2/5/2010</a:t>
            </a:fld>
            <a:endParaRPr lang="en-US" dirty="0"/>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dirty="0"/>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D07A4A12-29EA-4B64-A903-7A1C6408FBAA}"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C3CD26B-D9A3-4C3A-95AC-92A8182054D5}" type="datetime1">
              <a:rPr lang="en-US" smtClean="0"/>
              <a:pPr/>
              <a:t>2/5/2010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07A4A12-29EA-4B64-A903-7A1C6408FBA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0B40584-8FBD-4D5E-BB59-722584501B86}" type="datetime1">
              <a:rPr lang="en-US" smtClean="0"/>
              <a:pPr/>
              <a:t>2/5/2010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07A4A12-29EA-4B64-A903-7A1C6408FBAA}"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7452936D-970E-4BC7-8D2C-593A2019C7D0}" type="datetime1">
              <a:rPr lang="en-US" smtClean="0"/>
              <a:pPr/>
              <a:t>2/5/2010</a:t>
            </a:fld>
            <a:endParaRPr lang="en-US" dirty="0"/>
          </a:p>
        </p:txBody>
      </p:sp>
      <p:sp>
        <p:nvSpPr>
          <p:cNvPr id="9" name="Slide Number Placeholder 8"/>
          <p:cNvSpPr>
            <a:spLocks noGrp="1"/>
          </p:cNvSpPr>
          <p:nvPr>
            <p:ph type="sldNum" sz="quarter" idx="15"/>
          </p:nvPr>
        </p:nvSpPr>
        <p:spPr/>
        <p:txBody>
          <a:bodyPr rtlCol="0"/>
          <a:lstStyle/>
          <a:p>
            <a:fld id="{D07A4A12-29EA-4B64-A903-7A1C6408FBAA}" type="slidenum">
              <a:rPr lang="en-US" smtClean="0"/>
              <a:pPr/>
              <a:t>‹#›</a:t>
            </a:fld>
            <a:endParaRPr lang="en-US" dirty="0"/>
          </a:p>
        </p:txBody>
      </p:sp>
      <p:sp>
        <p:nvSpPr>
          <p:cNvPr id="10" name="Footer Placeholder 9"/>
          <p:cNvSpPr>
            <a:spLocks noGrp="1"/>
          </p:cNvSpPr>
          <p:nvPr>
            <p:ph type="ftr" sz="quarter" idx="16"/>
          </p:nvPr>
        </p:nvSpPr>
        <p:spPr/>
        <p:txBody>
          <a:bodyPr rtlCol="0"/>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CEF69607-4739-4D5B-9757-E47251407D97}" type="datetime1">
              <a:rPr lang="en-US" smtClean="0"/>
              <a:pPr/>
              <a:t>2/5/2010</a:t>
            </a:fld>
            <a:endParaRPr lang="en-US" dirty="0"/>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dirty="0"/>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Slide Number Placeholder 5"/>
          <p:cNvSpPr>
            <a:spLocks noGrp="1"/>
          </p:cNvSpPr>
          <p:nvPr>
            <p:ph type="sldNum" sz="quarter" idx="12"/>
          </p:nvPr>
        </p:nvSpPr>
        <p:spPr bwMode="auto">
          <a:xfrm>
            <a:off x="1340616" y="4928702"/>
            <a:ext cx="609600" cy="517524"/>
          </a:xfrm>
        </p:spPr>
        <p:txBody>
          <a:bodyPr/>
          <a:lstStyle/>
          <a:p>
            <a:fld id="{D07A4A12-29EA-4B64-A903-7A1C6408FBAA}"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4932123C-3907-495C-831F-6892BCD12887}" type="datetime1">
              <a:rPr lang="en-US" smtClean="0"/>
              <a:pPr/>
              <a:t>2/5/2010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07A4A12-29EA-4B64-A903-7A1C6408FBAA}" type="slidenum">
              <a:rPr lang="en-US" smtClean="0"/>
              <a:pPr/>
              <a:t>‹#›</a:t>
            </a:fld>
            <a:endParaRPr lang="en-US" dirty="0"/>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5640A830-0513-40F3-9380-CDBE30DD55A2}" type="datetime1">
              <a:rPr lang="en-US" smtClean="0"/>
              <a:pPr/>
              <a:t>2/5/2010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07A4A12-29EA-4B64-A903-7A1C6408FBAA}" type="slidenum">
              <a:rPr lang="en-US" smtClean="0"/>
              <a:pPr/>
              <a:t>‹#›</a:t>
            </a:fld>
            <a:endParaRPr lang="en-US" dirty="0"/>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A136942C-ECFF-4F2B-B977-A6298A7992A2}" type="datetime1">
              <a:rPr lang="en-US" smtClean="0"/>
              <a:pPr/>
              <a:t>2/5/2010</a:t>
            </a:fld>
            <a:endParaRPr lang="en-US" dirty="0"/>
          </a:p>
        </p:txBody>
      </p:sp>
      <p:sp>
        <p:nvSpPr>
          <p:cNvPr id="7" name="Slide Number Placeholder 6"/>
          <p:cNvSpPr>
            <a:spLocks noGrp="1"/>
          </p:cNvSpPr>
          <p:nvPr>
            <p:ph type="sldNum" sz="quarter" idx="11"/>
          </p:nvPr>
        </p:nvSpPr>
        <p:spPr/>
        <p:txBody>
          <a:bodyPr rtlCol="0"/>
          <a:lstStyle/>
          <a:p>
            <a:fld id="{D07A4A12-29EA-4B64-A903-7A1C6408FBAA}" type="slidenum">
              <a:rPr lang="en-US" smtClean="0"/>
              <a:pPr/>
              <a:t>‹#›</a:t>
            </a:fld>
            <a:endParaRPr lang="en-US" dirty="0"/>
          </a:p>
        </p:txBody>
      </p:sp>
      <p:sp>
        <p:nvSpPr>
          <p:cNvPr id="8" name="Footer Placeholder 7"/>
          <p:cNvSpPr>
            <a:spLocks noGrp="1"/>
          </p:cNvSpPr>
          <p:nvPr>
            <p:ph type="ftr" sz="quarter" idx="12"/>
          </p:nvPr>
        </p:nvSpPr>
        <p:spPr/>
        <p:txBody>
          <a:bodyPr rtlCol="0"/>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59549C-6FF9-43E4-8539-0062212E148A}" type="datetime1">
              <a:rPr lang="en-US" smtClean="0"/>
              <a:pPr/>
              <a:t>2/5/2010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07A4A12-29EA-4B64-A903-7A1C6408FBA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E0038BE1-CE3A-4D4E-A5ED-3ECCF11BDE22}" type="datetime1">
              <a:rPr lang="en-US" smtClean="0"/>
              <a:pPr/>
              <a:t>2/5/2010</a:t>
            </a:fld>
            <a:endParaRPr lang="en-US" dirty="0"/>
          </a:p>
        </p:txBody>
      </p:sp>
      <p:sp>
        <p:nvSpPr>
          <p:cNvPr id="22" name="Slide Number Placeholder 21"/>
          <p:cNvSpPr>
            <a:spLocks noGrp="1"/>
          </p:cNvSpPr>
          <p:nvPr>
            <p:ph type="sldNum" sz="quarter" idx="15"/>
          </p:nvPr>
        </p:nvSpPr>
        <p:spPr/>
        <p:txBody>
          <a:bodyPr rtlCol="0"/>
          <a:lstStyle/>
          <a:p>
            <a:fld id="{D07A4A12-29EA-4B64-A903-7A1C6408FBAA}" type="slidenum">
              <a:rPr lang="en-US" smtClean="0"/>
              <a:pPr/>
              <a:t>‹#›</a:t>
            </a:fld>
            <a:endParaRPr lang="en-US" dirty="0"/>
          </a:p>
        </p:txBody>
      </p:sp>
      <p:sp>
        <p:nvSpPr>
          <p:cNvPr id="23" name="Footer Placeholder 22"/>
          <p:cNvSpPr>
            <a:spLocks noGrp="1"/>
          </p:cNvSpPr>
          <p:nvPr>
            <p:ph type="ftr" sz="quarter" idx="16"/>
          </p:nvPr>
        </p:nvSpPr>
        <p:spPr/>
        <p:txBody>
          <a:bodyPr rtlCol="0"/>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dirty="0"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AD79A173-74CE-40F0-96E1-0B73AE20EF78}" type="datetime1">
              <a:rPr lang="en-US" smtClean="0"/>
              <a:pPr/>
              <a:t>2/5/2010</a:t>
            </a:fld>
            <a:endParaRPr lang="en-US" dirty="0"/>
          </a:p>
        </p:txBody>
      </p:sp>
      <p:sp>
        <p:nvSpPr>
          <p:cNvPr id="18" name="Slide Number Placeholder 17"/>
          <p:cNvSpPr>
            <a:spLocks noGrp="1"/>
          </p:cNvSpPr>
          <p:nvPr>
            <p:ph type="sldNum" sz="quarter" idx="11"/>
          </p:nvPr>
        </p:nvSpPr>
        <p:spPr/>
        <p:txBody>
          <a:bodyPr rtlCol="0"/>
          <a:lstStyle/>
          <a:p>
            <a:fld id="{D07A4A12-29EA-4B64-A903-7A1C6408FBAA}" type="slidenum">
              <a:rPr lang="en-US" smtClean="0"/>
              <a:pPr/>
              <a:t>‹#›</a:t>
            </a:fld>
            <a:endParaRPr lang="en-US" dirty="0"/>
          </a:p>
        </p:txBody>
      </p:sp>
      <p:sp>
        <p:nvSpPr>
          <p:cNvPr id="21" name="Footer Placeholder 20"/>
          <p:cNvSpPr>
            <a:spLocks noGrp="1"/>
          </p:cNvSpPr>
          <p:nvPr>
            <p:ph type="ftr" sz="quarter" idx="12"/>
          </p:nvPr>
        </p:nvSpPr>
        <p:spPr/>
        <p:txBody>
          <a:bodyPr rtlCol="0"/>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76E29F45-0579-4E26-8F1D-0A060D1F8921}" type="datetime1">
              <a:rPr lang="en-US" smtClean="0"/>
              <a:pPr/>
              <a:t>2/5/2010</a:t>
            </a:fld>
            <a:endParaRPr lang="en-US" dirty="0"/>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dirty="0"/>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D07A4A12-29EA-4B64-A903-7A1C6408FBA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hf hdr="0" ft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8.wmf"/><Relationship Id="rId4" Type="http://schemas.openxmlformats.org/officeDocument/2006/relationships/image" Target="../media/image7.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package" Target="../embeddings/Microsoft_Office_PowerPoint_Presentation1.pptx"/><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Microsoft_Office_PowerPoint_97-2003_Presentation1.ppt"/></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Microsoft_Office_PowerPoint_97-2003_Presentation2.ppt"/></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0" y="3124200"/>
            <a:ext cx="6705600" cy="1894362"/>
          </a:xfrm>
        </p:spPr>
        <p:txBody>
          <a:bodyPr>
            <a:normAutofit/>
          </a:bodyPr>
          <a:lstStyle/>
          <a:p>
            <a:r>
              <a:rPr lang="en-US" b="1" dirty="0" smtClean="0"/>
              <a:t>Technical Advisory Committee February 2010 Update </a:t>
            </a:r>
            <a:endParaRPr lang="en-US" b="1" dirty="0"/>
          </a:p>
        </p:txBody>
      </p:sp>
      <p:sp>
        <p:nvSpPr>
          <p:cNvPr id="3" name="Subtitle 2"/>
          <p:cNvSpPr>
            <a:spLocks noGrp="1"/>
          </p:cNvSpPr>
          <p:nvPr>
            <p:ph type="subTitle" idx="1"/>
          </p:nvPr>
        </p:nvSpPr>
        <p:spPr/>
        <p:txBody>
          <a:bodyPr>
            <a:normAutofit/>
          </a:bodyPr>
          <a:lstStyle/>
          <a:p>
            <a:r>
              <a:rPr lang="en-US" dirty="0" smtClean="0"/>
              <a:t>Commercial Operations Subcommittee (COPS)                                  Retail Market Subcommittee  (RMS)</a:t>
            </a:r>
          </a:p>
        </p:txBody>
      </p:sp>
      <p:sp>
        <p:nvSpPr>
          <p:cNvPr id="4" name="Slide Number Placeholder 3"/>
          <p:cNvSpPr>
            <a:spLocks noGrp="1"/>
          </p:cNvSpPr>
          <p:nvPr>
            <p:ph type="sldNum" sz="quarter" idx="12"/>
          </p:nvPr>
        </p:nvSpPr>
        <p:spPr/>
        <p:txBody>
          <a:bodyPr/>
          <a:lstStyle/>
          <a:p>
            <a:fld id="{D07A4A12-29EA-4B64-A903-7A1C6408FBAA}" type="slidenum">
              <a:rPr lang="en-US" smtClean="0"/>
              <a:pPr/>
              <a:t>1</a:t>
            </a:fld>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74638"/>
            <a:ext cx="8763000" cy="1143000"/>
          </a:xfrm>
        </p:spPr>
        <p:txBody>
          <a:bodyPr/>
          <a:lstStyle/>
          <a:p>
            <a:r>
              <a:rPr lang="en-US" b="1" dirty="0" smtClean="0"/>
              <a:t>Reliability and Operations Subcommittee (ROS) </a:t>
            </a:r>
            <a:endParaRPr lang="en-US" b="1" dirty="0"/>
          </a:p>
        </p:txBody>
      </p:sp>
      <p:sp>
        <p:nvSpPr>
          <p:cNvPr id="3" name="Content Placeholder 2"/>
          <p:cNvSpPr>
            <a:spLocks noGrp="1"/>
          </p:cNvSpPr>
          <p:nvPr>
            <p:ph sz="quarter" idx="1"/>
          </p:nvPr>
        </p:nvSpPr>
        <p:spPr>
          <a:xfrm>
            <a:off x="457200" y="1600200"/>
            <a:ext cx="7924800" cy="5029200"/>
          </a:xfrm>
        </p:spPr>
        <p:txBody>
          <a:bodyPr>
            <a:normAutofit fontScale="85000" lnSpcReduction="20000"/>
          </a:bodyPr>
          <a:lstStyle/>
          <a:p>
            <a:pPr>
              <a:buFont typeface="Arial" charset="0"/>
              <a:buChar char="•"/>
            </a:pPr>
            <a:r>
              <a:rPr lang="en-US" b="1" i="1" dirty="0" smtClean="0"/>
              <a:t>OGRR233</a:t>
            </a:r>
            <a:r>
              <a:rPr lang="en-US" i="1" dirty="0" smtClean="0"/>
              <a:t>, Backup Control Plan Submission Process</a:t>
            </a:r>
          </a:p>
          <a:p>
            <a:pPr>
              <a:buFont typeface="Arial" charset="0"/>
              <a:buChar char="•"/>
            </a:pPr>
            <a:r>
              <a:rPr lang="en-US" b="1" i="1" dirty="0" smtClean="0"/>
              <a:t>NOGRR028</a:t>
            </a:r>
            <a:r>
              <a:rPr lang="en-US" i="1" dirty="0" smtClean="0"/>
              <a:t>, Synchronization – Backup Control Plan Submission Process </a:t>
            </a:r>
          </a:p>
          <a:p>
            <a:pPr lvl="1">
              <a:buFont typeface="Arial" charset="0"/>
              <a:buChar char="•"/>
            </a:pPr>
            <a:r>
              <a:rPr lang="en-US" dirty="0" smtClean="0"/>
              <a:t>This Operating Guide Revision Request (OGRR) and Nodal Operating Guide Revision Request (NOGRR) proposes language changes to clarify the frequency and submittal process of backup control plans.</a:t>
            </a:r>
            <a:endParaRPr lang="en-US" sz="1700" dirty="0" smtClean="0"/>
          </a:p>
          <a:p>
            <a:pPr lvl="2">
              <a:buFont typeface="Arial" charset="0"/>
              <a:buChar char="•"/>
            </a:pPr>
            <a:r>
              <a:rPr lang="en-US" b="1" dirty="0" smtClean="0"/>
              <a:t>Both the OGRR233 and NOGRR028 were Tabled at TAC</a:t>
            </a:r>
            <a:r>
              <a:rPr lang="en-US" dirty="0" smtClean="0"/>
              <a:t> to allow time for additional investigations to be completed that will determine if there are process overlaps created with implementing both the OGRR233 and NOGRR028</a:t>
            </a:r>
          </a:p>
          <a:p>
            <a:pPr lvl="2">
              <a:buFont typeface="Arial" charset="0"/>
              <a:buChar char="•"/>
            </a:pPr>
            <a:endParaRPr lang="en-US" dirty="0" smtClean="0"/>
          </a:p>
          <a:p>
            <a:pPr lvl="0">
              <a:buFont typeface="Arial" charset="0"/>
              <a:buChar char="•"/>
            </a:pPr>
            <a:r>
              <a:rPr lang="en-US" b="1" i="1" dirty="0" smtClean="0"/>
              <a:t>NOGRR031</a:t>
            </a:r>
            <a:r>
              <a:rPr lang="en-US" i="1" dirty="0" smtClean="0"/>
              <a:t>, Synchronization with OGRR218, Revise Training Requirements for QSEs</a:t>
            </a:r>
          </a:p>
          <a:p>
            <a:pPr lvl="1">
              <a:buFont typeface="Arial" charset="0"/>
              <a:buChar char="•"/>
            </a:pPr>
            <a:r>
              <a:rPr lang="en-US" dirty="0" smtClean="0"/>
              <a:t>Nodal Operating Guide Revision Request (NOGRR) changes the five day (40 hours) emergency training requirements to 32 hours for QSEs who represent Generation or Load Resources and eight hours for Qualified Scheduling Entity (QSE) operators who do not represent Generation or Load Resources. </a:t>
            </a:r>
          </a:p>
          <a:p>
            <a:pPr lvl="2">
              <a:buFont typeface="Arial" charset="0"/>
              <a:buChar char="•"/>
            </a:pPr>
            <a:r>
              <a:rPr lang="en-US" b="1" dirty="0" smtClean="0"/>
              <a:t>NOGRR031 Approved by TAC </a:t>
            </a:r>
          </a:p>
          <a:p>
            <a:pPr>
              <a:buFont typeface="Arial" charset="0"/>
              <a:buChar char="•"/>
            </a:pPr>
            <a:endParaRPr lang="en-US" dirty="0" smtClean="0"/>
          </a:p>
          <a:p>
            <a:pPr lvl="1">
              <a:buFont typeface="Arial" charset="0"/>
              <a:buChar char="•"/>
            </a:pPr>
            <a:endParaRPr lang="en-US" sz="1700" dirty="0" smtClean="0"/>
          </a:p>
          <a:p>
            <a:pPr marL="365760" lvl="1" indent="0" fontAlgn="base">
              <a:spcAft>
                <a:spcPct val="0"/>
              </a:spcAft>
              <a:buClr>
                <a:schemeClr val="hlink"/>
              </a:buClr>
              <a:buNone/>
            </a:pPr>
            <a:endParaRPr lang="en-US" sz="2100" i="1" dirty="0" smtClean="0"/>
          </a:p>
          <a:p>
            <a:pPr lvl="2"/>
            <a:endParaRPr lang="en-US" sz="2100" b="1" i="1" dirty="0" smtClean="0"/>
          </a:p>
        </p:txBody>
      </p:sp>
      <p:sp>
        <p:nvSpPr>
          <p:cNvPr id="4" name="Slide Number Placeholder 3"/>
          <p:cNvSpPr>
            <a:spLocks noGrp="1"/>
          </p:cNvSpPr>
          <p:nvPr>
            <p:ph type="sldNum" sz="quarter" idx="15"/>
          </p:nvPr>
        </p:nvSpPr>
        <p:spPr/>
        <p:txBody>
          <a:bodyPr/>
          <a:lstStyle/>
          <a:p>
            <a:fld id="{D07A4A12-29EA-4B64-A903-7A1C6408FBAA}" type="slidenum">
              <a:rPr lang="en-US" smtClean="0"/>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382000" cy="1143000"/>
          </a:xfrm>
        </p:spPr>
        <p:txBody>
          <a:bodyPr/>
          <a:lstStyle/>
          <a:p>
            <a:r>
              <a:rPr lang="en-US" b="1" dirty="0" smtClean="0"/>
              <a:t>Renewable Technology Working Group</a:t>
            </a:r>
            <a:br>
              <a:rPr lang="en-US" b="1" dirty="0" smtClean="0"/>
            </a:br>
            <a:r>
              <a:rPr lang="en-US" b="1" dirty="0" smtClean="0"/>
              <a:t> </a:t>
            </a:r>
            <a:endParaRPr lang="en-US" b="1" dirty="0"/>
          </a:p>
        </p:txBody>
      </p:sp>
      <p:sp>
        <p:nvSpPr>
          <p:cNvPr id="3" name="Content Placeholder 2"/>
          <p:cNvSpPr>
            <a:spLocks noGrp="1"/>
          </p:cNvSpPr>
          <p:nvPr>
            <p:ph sz="quarter" idx="1"/>
          </p:nvPr>
        </p:nvSpPr>
        <p:spPr>
          <a:xfrm>
            <a:off x="381000" y="1600200"/>
            <a:ext cx="7924800" cy="5029200"/>
          </a:xfrm>
        </p:spPr>
        <p:txBody>
          <a:bodyPr>
            <a:normAutofit/>
          </a:bodyPr>
          <a:lstStyle/>
          <a:p>
            <a:pPr lvl="0" hangingPunct="0"/>
            <a:r>
              <a:rPr lang="en-US" b="1" i="1" dirty="0" smtClean="0"/>
              <a:t>Q4-2009 Texas Renewable Implementation Plan (TRIP)</a:t>
            </a:r>
            <a:endParaRPr lang="en-US" sz="1800" b="1" dirty="0" smtClean="0"/>
          </a:p>
          <a:p>
            <a:pPr lvl="1" hangingPunct="0"/>
            <a:r>
              <a:rPr lang="en-US" sz="2400" dirty="0" smtClean="0"/>
              <a:t>TAC Endorsed the recommended Q4-2009 Texas Renewable Implementation Plan (TRIP)</a:t>
            </a:r>
          </a:p>
          <a:p>
            <a:pPr hangingPunct="0"/>
            <a:endParaRPr lang="en-US" dirty="0" smtClean="0"/>
          </a:p>
          <a:p>
            <a:pPr hangingPunct="0"/>
            <a:r>
              <a:rPr lang="en-US" b="1" i="1" dirty="0" smtClean="0"/>
              <a:t>TAC assigned new Renewable Technology Working Group Leadership </a:t>
            </a:r>
          </a:p>
          <a:p>
            <a:pPr lvl="1" hangingPunct="0"/>
            <a:r>
              <a:rPr lang="en-US" sz="2100" dirty="0" smtClean="0"/>
              <a:t>Mark Bruce - NextEra Energy Resources - Chair </a:t>
            </a:r>
            <a:endParaRPr lang="en-US" sz="1500" dirty="0" smtClean="0"/>
          </a:p>
          <a:p>
            <a:pPr lvl="1"/>
            <a:r>
              <a:rPr lang="en-US" dirty="0" smtClean="0"/>
              <a:t>Howard Daniels – CenterPoint Energy - Vice Chair.</a:t>
            </a:r>
          </a:p>
          <a:p>
            <a:pPr marL="365760" lvl="1" indent="0" fontAlgn="base">
              <a:spcAft>
                <a:spcPct val="0"/>
              </a:spcAft>
              <a:buClr>
                <a:schemeClr val="hlink"/>
              </a:buClr>
              <a:buNone/>
            </a:pPr>
            <a:endParaRPr lang="en-US" sz="2100" i="1" dirty="0" smtClean="0"/>
          </a:p>
          <a:p>
            <a:pPr lvl="2"/>
            <a:endParaRPr lang="en-US" sz="2100" b="1" i="1" dirty="0" smtClean="0"/>
          </a:p>
        </p:txBody>
      </p:sp>
      <p:sp>
        <p:nvSpPr>
          <p:cNvPr id="4" name="Slide Number Placeholder 3"/>
          <p:cNvSpPr>
            <a:spLocks noGrp="1"/>
          </p:cNvSpPr>
          <p:nvPr>
            <p:ph type="sldNum" sz="quarter" idx="15"/>
          </p:nvPr>
        </p:nvSpPr>
        <p:spPr/>
        <p:txBody>
          <a:bodyPr/>
          <a:lstStyle/>
          <a:p>
            <a:fld id="{D07A4A12-29EA-4B64-A903-7A1C6408FBAA}" type="slidenum">
              <a:rPr lang="en-US" smtClean="0"/>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458200" cy="1143000"/>
          </a:xfrm>
        </p:spPr>
        <p:txBody>
          <a:bodyPr/>
          <a:lstStyle/>
          <a:p>
            <a:pPr hangingPunct="0"/>
            <a:r>
              <a:rPr lang="en-US" b="1" dirty="0" smtClean="0"/>
              <a:t>Additional Voting Items: </a:t>
            </a:r>
            <a:br>
              <a:rPr lang="en-US" b="1" dirty="0" smtClean="0"/>
            </a:br>
            <a:endParaRPr lang="en-US" b="1" dirty="0"/>
          </a:p>
        </p:txBody>
      </p:sp>
      <p:sp>
        <p:nvSpPr>
          <p:cNvPr id="3" name="Content Placeholder 2"/>
          <p:cNvSpPr>
            <a:spLocks noGrp="1"/>
          </p:cNvSpPr>
          <p:nvPr>
            <p:ph sz="quarter" idx="1"/>
          </p:nvPr>
        </p:nvSpPr>
        <p:spPr>
          <a:xfrm>
            <a:off x="457200" y="1447800"/>
            <a:ext cx="7924800" cy="5410200"/>
          </a:xfrm>
        </p:spPr>
        <p:txBody>
          <a:bodyPr>
            <a:normAutofit fontScale="92500"/>
          </a:bodyPr>
          <a:lstStyle/>
          <a:p>
            <a:pPr hangingPunct="0"/>
            <a:r>
              <a:rPr lang="en-US" dirty="0" smtClean="0"/>
              <a:t>ERCOT Operations, Planning, and IT Reports</a:t>
            </a:r>
          </a:p>
          <a:p>
            <a:pPr lvl="1" hangingPunct="0"/>
            <a:r>
              <a:rPr lang="en-US" dirty="0" smtClean="0"/>
              <a:t>2010 Closely Related Element (CRE) Addition</a:t>
            </a:r>
          </a:p>
          <a:p>
            <a:pPr lvl="2"/>
            <a:r>
              <a:rPr lang="en-US" sz="2300" dirty="0" smtClean="0"/>
              <a:t> Approved</a:t>
            </a:r>
          </a:p>
          <a:p>
            <a:pPr lvl="2"/>
            <a:endParaRPr lang="en-US" dirty="0" smtClean="0"/>
          </a:p>
          <a:p>
            <a:pPr hangingPunct="0"/>
            <a:r>
              <a:rPr lang="en-US" dirty="0" smtClean="0"/>
              <a:t>Calpine Permanent Exemption Request for Protocol Section 10.3.2.2, Generation Netting for ERCOT Polled Settlement Meters</a:t>
            </a:r>
          </a:p>
          <a:p>
            <a:pPr lvl="1"/>
            <a:r>
              <a:rPr lang="en-US" dirty="0" smtClean="0"/>
              <a:t>Calpine Exemption was Approved </a:t>
            </a:r>
          </a:p>
          <a:p>
            <a:pPr lvl="1"/>
            <a:endParaRPr lang="en-US" dirty="0" smtClean="0"/>
          </a:p>
          <a:p>
            <a:pPr hangingPunct="0"/>
            <a:r>
              <a:rPr lang="en-US" dirty="0" smtClean="0"/>
              <a:t>Multiple Interconnected Generators (MIG) Task Force Report</a:t>
            </a:r>
          </a:p>
          <a:p>
            <a:pPr lvl="1" hangingPunct="0"/>
            <a:r>
              <a:rPr lang="en-US" dirty="0" smtClean="0"/>
              <a:t>For multiple interconnected Generators the MIG Taskforce recommended that ERCOT use the same timeline that is currently in Protocols that is used for outage coordination</a:t>
            </a:r>
          </a:p>
          <a:p>
            <a:pPr lvl="2" hangingPunct="0"/>
            <a:r>
              <a:rPr lang="en-US" dirty="0" smtClean="0"/>
              <a:t>Approved by TAC</a:t>
            </a:r>
            <a:endParaRPr lang="en-US" sz="2100" b="1" i="1" dirty="0" smtClean="0"/>
          </a:p>
        </p:txBody>
      </p:sp>
      <p:sp>
        <p:nvSpPr>
          <p:cNvPr id="4" name="Slide Number Placeholder 3"/>
          <p:cNvSpPr>
            <a:spLocks noGrp="1"/>
          </p:cNvSpPr>
          <p:nvPr>
            <p:ph type="sldNum" sz="quarter" idx="15"/>
          </p:nvPr>
        </p:nvSpPr>
        <p:spPr/>
        <p:txBody>
          <a:bodyPr/>
          <a:lstStyle/>
          <a:p>
            <a:fld id="{D07A4A12-29EA-4B64-A903-7A1C6408FBAA}" type="slidenum">
              <a:rPr lang="en-US" smtClean="0"/>
              <a:pPr/>
              <a:t>12</a:t>
            </a:fld>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458200" cy="1143000"/>
          </a:xfrm>
        </p:spPr>
        <p:txBody>
          <a:bodyPr/>
          <a:lstStyle/>
          <a:p>
            <a:pPr hangingPunct="0"/>
            <a:r>
              <a:rPr lang="en-US" b="1" dirty="0" smtClean="0"/>
              <a:t>Additional Tabled Items</a:t>
            </a:r>
            <a:br>
              <a:rPr lang="en-US" b="1" dirty="0" smtClean="0"/>
            </a:br>
            <a:endParaRPr lang="en-US" b="1" dirty="0"/>
          </a:p>
        </p:txBody>
      </p:sp>
      <p:sp>
        <p:nvSpPr>
          <p:cNvPr id="3" name="Content Placeholder 2"/>
          <p:cNvSpPr>
            <a:spLocks noGrp="1"/>
          </p:cNvSpPr>
          <p:nvPr>
            <p:ph sz="quarter" idx="1"/>
          </p:nvPr>
        </p:nvSpPr>
        <p:spPr>
          <a:xfrm>
            <a:off x="457200" y="1600200"/>
            <a:ext cx="7924800" cy="5029200"/>
          </a:xfrm>
        </p:spPr>
        <p:txBody>
          <a:bodyPr>
            <a:normAutofit lnSpcReduction="10000"/>
          </a:bodyPr>
          <a:lstStyle/>
          <a:p>
            <a:pPr lvl="0" hangingPunct="0"/>
            <a:r>
              <a:rPr lang="en-US" b="1" dirty="0" smtClean="0"/>
              <a:t>PRR833</a:t>
            </a:r>
            <a:r>
              <a:rPr lang="en-US" dirty="0" smtClean="0"/>
              <a:t>, Primary Frequency Response Requirement from Existing WGRs  --</a:t>
            </a:r>
            <a:endParaRPr lang="en-US" sz="1800" dirty="0" smtClean="0"/>
          </a:p>
          <a:p>
            <a:pPr lvl="1" hangingPunct="0"/>
            <a:r>
              <a:rPr lang="en-US" sz="2000" dirty="0" smtClean="0"/>
              <a:t>Left on the Tabled list due to discussions are still on-going </a:t>
            </a:r>
          </a:p>
          <a:p>
            <a:pPr lvl="1" hangingPunct="0">
              <a:buNone/>
            </a:pPr>
            <a:r>
              <a:rPr lang="en-US" sz="2000" dirty="0" smtClean="0"/>
              <a:t> </a:t>
            </a:r>
          </a:p>
          <a:p>
            <a:pPr lvl="0" hangingPunct="0"/>
            <a:r>
              <a:rPr lang="en-US" b="1" dirty="0" smtClean="0"/>
              <a:t>NPRR091</a:t>
            </a:r>
            <a:r>
              <a:rPr lang="en-US" dirty="0" smtClean="0"/>
              <a:t>, Scarcity Pricing and Mitigated Offer Cap During the Period Commencing on the Nodal Market Implementation Date and Continuing for a Total of 45 Days</a:t>
            </a:r>
            <a:endParaRPr lang="en-US" sz="1800" dirty="0" smtClean="0"/>
          </a:p>
          <a:p>
            <a:pPr lvl="1" hangingPunct="0"/>
            <a:r>
              <a:rPr lang="en-US" sz="2000" dirty="0" smtClean="0"/>
              <a:t>Approved motion to Table for a month to allow time for WMS to revisit this NPRR091 since it has been tabled for two years, may need to be updated.  </a:t>
            </a:r>
          </a:p>
          <a:p>
            <a:pPr lvl="1" hangingPunct="0"/>
            <a:endParaRPr lang="en-US" sz="2000" dirty="0" smtClean="0"/>
          </a:p>
          <a:p>
            <a:pPr lvl="0" hangingPunct="0"/>
            <a:r>
              <a:rPr lang="en-US" b="1" dirty="0" smtClean="0"/>
              <a:t>NPRR146</a:t>
            </a:r>
            <a:r>
              <a:rPr lang="en-US" dirty="0" smtClean="0"/>
              <a:t>, ICCP Telemetry Information Submittals</a:t>
            </a:r>
            <a:endParaRPr lang="en-US" sz="1800" dirty="0" smtClean="0"/>
          </a:p>
          <a:p>
            <a:pPr lvl="1"/>
            <a:r>
              <a:rPr lang="en-US" sz="2000" dirty="0" smtClean="0"/>
              <a:t>TAC Approved Tabling indefinitely</a:t>
            </a:r>
            <a:endParaRPr lang="en-US" sz="2000" b="1" i="1" dirty="0" smtClean="0"/>
          </a:p>
          <a:p>
            <a:pPr marL="365760" lvl="1" indent="0" fontAlgn="base">
              <a:spcAft>
                <a:spcPct val="0"/>
              </a:spcAft>
              <a:buClr>
                <a:schemeClr val="hlink"/>
              </a:buClr>
              <a:buNone/>
            </a:pPr>
            <a:endParaRPr lang="en-US" sz="2100" i="1" dirty="0" smtClean="0"/>
          </a:p>
          <a:p>
            <a:pPr lvl="2"/>
            <a:endParaRPr lang="en-US" sz="2100" b="1" i="1" dirty="0" smtClean="0"/>
          </a:p>
        </p:txBody>
      </p:sp>
      <p:sp>
        <p:nvSpPr>
          <p:cNvPr id="4" name="Slide Number Placeholder 3"/>
          <p:cNvSpPr>
            <a:spLocks noGrp="1"/>
          </p:cNvSpPr>
          <p:nvPr>
            <p:ph type="sldNum" sz="quarter" idx="15"/>
          </p:nvPr>
        </p:nvSpPr>
        <p:spPr/>
        <p:txBody>
          <a:bodyPr/>
          <a:lstStyle/>
          <a:p>
            <a:fld id="{D07A4A12-29EA-4B64-A903-7A1C6408FBAA}" type="slidenum">
              <a:rPr lang="en-US" smtClean="0"/>
              <a:pPr/>
              <a:t>13</a:t>
            </a:fld>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2010 TAC Leadership Retreat </a:t>
            </a:r>
            <a:br>
              <a:rPr lang="en-US" b="1" dirty="0" smtClean="0"/>
            </a:br>
            <a:r>
              <a:rPr lang="en-US" b="1" dirty="0" smtClean="0"/>
              <a:t>Friday, February 5, 2010 </a:t>
            </a:r>
            <a:endParaRPr lang="en-US" b="1" dirty="0"/>
          </a:p>
        </p:txBody>
      </p:sp>
      <p:sp>
        <p:nvSpPr>
          <p:cNvPr id="3" name="Content Placeholder 2"/>
          <p:cNvSpPr>
            <a:spLocks noGrp="1"/>
          </p:cNvSpPr>
          <p:nvPr>
            <p:ph sz="quarter" idx="1"/>
          </p:nvPr>
        </p:nvSpPr>
        <p:spPr/>
        <p:txBody>
          <a:bodyPr/>
          <a:lstStyle/>
          <a:p>
            <a:r>
              <a:rPr lang="en-US" dirty="0" smtClean="0"/>
              <a:t>TAC and Subcommittee Leadership discussed: </a:t>
            </a:r>
          </a:p>
          <a:p>
            <a:pPr lvl="1"/>
            <a:r>
              <a:rPr lang="en-US" dirty="0" smtClean="0"/>
              <a:t>Nodal Implementation </a:t>
            </a:r>
          </a:p>
          <a:p>
            <a:pPr lvl="2"/>
            <a:r>
              <a:rPr lang="en-US" dirty="0" smtClean="0"/>
              <a:t>What is expected of each Subcommittee?</a:t>
            </a:r>
          </a:p>
          <a:p>
            <a:pPr lvl="2"/>
            <a:r>
              <a:rPr lang="en-US" dirty="0" smtClean="0"/>
              <a:t>What does ERCOT expect from each Subcommittee?</a:t>
            </a:r>
          </a:p>
          <a:p>
            <a:pPr lvl="2"/>
            <a:r>
              <a:rPr lang="en-US" dirty="0" smtClean="0"/>
              <a:t>Are there special implementation needs that need to be addressed by TAC, Subcommittees </a:t>
            </a:r>
            <a:r>
              <a:rPr lang="en-US" smtClean="0"/>
              <a:t>and/or </a:t>
            </a:r>
            <a:r>
              <a:rPr lang="en-US" smtClean="0"/>
              <a:t>NATF </a:t>
            </a:r>
            <a:r>
              <a:rPr lang="en-US" dirty="0" smtClean="0"/>
              <a:t>?</a:t>
            </a:r>
          </a:p>
          <a:p>
            <a:pPr lvl="2"/>
            <a:r>
              <a:rPr lang="en-US" dirty="0" smtClean="0"/>
              <a:t>What should be the avenue or venue to get emergency/urgent issues addressed and resolved quickly?</a:t>
            </a:r>
          </a:p>
          <a:p>
            <a:pPr lvl="1"/>
            <a:r>
              <a:rPr lang="en-US" dirty="0" smtClean="0"/>
              <a:t>2010 TAC Goals </a:t>
            </a:r>
          </a:p>
          <a:p>
            <a:pPr lvl="1"/>
            <a:r>
              <a:rPr lang="en-US" dirty="0" smtClean="0"/>
              <a:t>New Technology Integration</a:t>
            </a:r>
          </a:p>
          <a:p>
            <a:pPr lvl="1"/>
            <a:r>
              <a:rPr lang="en-US" dirty="0" smtClean="0"/>
              <a:t>TAC/Subcommittee References in the Protocols</a:t>
            </a:r>
          </a:p>
          <a:p>
            <a:pPr lvl="2"/>
            <a:r>
              <a:rPr lang="en-US" dirty="0" smtClean="0"/>
              <a:t>Various sections in Section 18 – Load Profiling </a:t>
            </a:r>
          </a:p>
          <a:p>
            <a:pPr lvl="2"/>
            <a:r>
              <a:rPr lang="en-US" dirty="0" smtClean="0"/>
              <a:t>Various sections in Section 19 – Texas SET Transactions</a:t>
            </a:r>
          </a:p>
          <a:p>
            <a:pPr lvl="1"/>
            <a:endParaRPr lang="en-US" dirty="0" smtClean="0"/>
          </a:p>
          <a:p>
            <a:pPr lvl="1"/>
            <a:endParaRPr lang="en-US" dirty="0" smtClean="0"/>
          </a:p>
          <a:p>
            <a:pPr lvl="2"/>
            <a:endParaRPr lang="en-US" dirty="0" smtClean="0"/>
          </a:p>
        </p:txBody>
      </p:sp>
      <p:sp>
        <p:nvSpPr>
          <p:cNvPr id="4" name="Slide Number Placeholder 3"/>
          <p:cNvSpPr>
            <a:spLocks noGrp="1"/>
          </p:cNvSpPr>
          <p:nvPr>
            <p:ph type="sldNum" sz="quarter" idx="15"/>
          </p:nvPr>
        </p:nvSpPr>
        <p:spPr/>
        <p:txBody>
          <a:bodyPr/>
          <a:lstStyle/>
          <a:p>
            <a:fld id="{D07A4A12-29EA-4B64-A903-7A1C6408FBAA}" type="slidenum">
              <a:rPr lang="en-US" smtClean="0"/>
              <a:pPr/>
              <a:t>14</a:t>
            </a:fld>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D07A4A12-29EA-4B64-A903-7A1C6408FBAA}" type="slidenum">
              <a:rPr lang="en-US" smtClean="0"/>
              <a:pPr/>
              <a:t>15</a:t>
            </a:fld>
            <a:endParaRPr lang="en-US" dirty="0"/>
          </a:p>
        </p:txBody>
      </p:sp>
      <p:pic>
        <p:nvPicPr>
          <p:cNvPr id="5" name="Picture 3" descr="C:\Documents and Settings\00015621\Local Settings\Temporary Internet Files\Content.IE5\2NCNMXYB\MCj03833080000[1].wmf"/>
          <p:cNvPicPr>
            <a:picLocks noGrp="1" noChangeAspect="1" noChangeArrowheads="1"/>
          </p:cNvPicPr>
          <p:nvPr>
            <p:ph sz="quarter" idx="1"/>
          </p:nvPr>
        </p:nvPicPr>
        <p:blipFill>
          <a:blip r:embed="rId3" cstate="print"/>
          <a:srcRect/>
          <a:stretch>
            <a:fillRect/>
          </a:stretch>
        </p:blipFill>
        <p:spPr bwMode="auto">
          <a:xfrm>
            <a:off x="3886200" y="674522"/>
            <a:ext cx="4553712" cy="2906878"/>
          </a:xfrm>
          <a:prstGeom prst="rect">
            <a:avLst/>
          </a:prstGeom>
          <a:noFill/>
          <a:ln w="9525">
            <a:noFill/>
            <a:miter lim="800000"/>
            <a:headEnd/>
            <a:tailEnd/>
          </a:ln>
        </p:spPr>
      </p:pic>
      <p:pic>
        <p:nvPicPr>
          <p:cNvPr id="6" name="Picture 2" descr="C:\Documents and Settings\00015621\Local Settings\Temporary Internet Files\Content.IE5\UZYJAF85\MCj04344110000[1].wmf"/>
          <p:cNvPicPr>
            <a:picLocks noChangeAspect="1" noChangeArrowheads="1"/>
          </p:cNvPicPr>
          <p:nvPr/>
        </p:nvPicPr>
        <p:blipFill>
          <a:blip r:embed="rId4" cstate="print"/>
          <a:srcRect/>
          <a:stretch>
            <a:fillRect/>
          </a:stretch>
        </p:blipFill>
        <p:spPr>
          <a:xfrm>
            <a:off x="3429000" y="4114800"/>
            <a:ext cx="2082800" cy="2362200"/>
          </a:xfrm>
          <a:prstGeom prst="rect">
            <a:avLst/>
          </a:prstGeom>
        </p:spPr>
      </p:pic>
      <p:pic>
        <p:nvPicPr>
          <p:cNvPr id="7" name="Picture 7" descr="C:\Documents and Settings\00015621\Local Settings\Temporary Internet Files\Content.IE5\W7FBEKXX\MCj00787620000[1].wmf"/>
          <p:cNvPicPr>
            <a:picLocks noChangeAspect="1" noChangeArrowheads="1"/>
          </p:cNvPicPr>
          <p:nvPr/>
        </p:nvPicPr>
        <p:blipFill>
          <a:blip r:embed="rId5" cstate="print"/>
          <a:srcRect/>
          <a:stretch>
            <a:fillRect/>
          </a:stretch>
        </p:blipFill>
        <p:spPr bwMode="auto">
          <a:xfrm>
            <a:off x="609600" y="1219200"/>
            <a:ext cx="2524125" cy="2914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2010 TAC Subcommittee Leadership Received Confirmation</a:t>
            </a:r>
            <a:endParaRPr lang="en-US" b="1" dirty="0"/>
          </a:p>
        </p:txBody>
      </p:sp>
      <p:sp>
        <p:nvSpPr>
          <p:cNvPr id="3" name="Content Placeholder 2"/>
          <p:cNvSpPr>
            <a:spLocks noGrp="1"/>
          </p:cNvSpPr>
          <p:nvPr>
            <p:ph sz="quarter" idx="1"/>
          </p:nvPr>
        </p:nvSpPr>
        <p:spPr/>
        <p:txBody>
          <a:bodyPr>
            <a:normAutofit lnSpcReduction="10000"/>
          </a:bodyPr>
          <a:lstStyle/>
          <a:p>
            <a:pPr marL="742950" lvl="2" indent="-514350">
              <a:lnSpc>
                <a:spcPct val="80000"/>
              </a:lnSpc>
              <a:buFontTx/>
              <a:buNone/>
            </a:pPr>
            <a:r>
              <a:rPr lang="en-US" dirty="0" smtClean="0"/>
              <a:t>Commercial Operations Subcommittee (COPS)</a:t>
            </a:r>
          </a:p>
          <a:p>
            <a:pPr marL="1200150" lvl="3" indent="-514350">
              <a:lnSpc>
                <a:spcPct val="80000"/>
              </a:lnSpc>
            </a:pPr>
            <a:r>
              <a:rPr lang="en-US" sz="1400" dirty="0" smtClean="0"/>
              <a:t>Chair: Debbie McKeever, Oncor</a:t>
            </a:r>
          </a:p>
          <a:p>
            <a:pPr marL="1200150" lvl="3" indent="-514350">
              <a:lnSpc>
                <a:spcPct val="80000"/>
              </a:lnSpc>
            </a:pPr>
            <a:r>
              <a:rPr lang="en-US" sz="1400" dirty="0" smtClean="0"/>
              <a:t>Vice Chair: Ken Riordon, LCRA</a:t>
            </a:r>
            <a:endParaRPr lang="en-US" sz="900" dirty="0" smtClean="0"/>
          </a:p>
          <a:p>
            <a:pPr marL="1200150" lvl="3" indent="-514350">
              <a:lnSpc>
                <a:spcPct val="80000"/>
              </a:lnSpc>
              <a:buFontTx/>
              <a:buNone/>
            </a:pPr>
            <a:endParaRPr lang="en-US" sz="900" dirty="0" smtClean="0"/>
          </a:p>
          <a:p>
            <a:pPr marL="742950" lvl="2" indent="-514350">
              <a:lnSpc>
                <a:spcPct val="80000"/>
              </a:lnSpc>
              <a:buFontTx/>
              <a:buNone/>
            </a:pPr>
            <a:r>
              <a:rPr lang="en-US" dirty="0" smtClean="0"/>
              <a:t>Retail Market Subcommittee (RMS)</a:t>
            </a:r>
          </a:p>
          <a:p>
            <a:pPr marL="1200150" lvl="3" indent="-514350">
              <a:lnSpc>
                <a:spcPct val="80000"/>
              </a:lnSpc>
            </a:pPr>
            <a:r>
              <a:rPr lang="en-US" sz="1400" dirty="0" smtClean="0"/>
              <a:t>Chair: Kyle Patrick, Reliant Energy</a:t>
            </a:r>
          </a:p>
          <a:p>
            <a:pPr marL="1200150" lvl="3" indent="-514350">
              <a:lnSpc>
                <a:spcPct val="80000"/>
              </a:lnSpc>
            </a:pPr>
            <a:r>
              <a:rPr lang="en-US" sz="1400" dirty="0" smtClean="0"/>
              <a:t>Vice Chair: Kathy Scott, CenterPoint Energy</a:t>
            </a:r>
          </a:p>
          <a:p>
            <a:pPr marL="1200150" lvl="3" indent="-514350">
              <a:lnSpc>
                <a:spcPct val="80000"/>
              </a:lnSpc>
            </a:pPr>
            <a:endParaRPr lang="en-US" sz="1400" dirty="0" smtClean="0"/>
          </a:p>
          <a:p>
            <a:pPr marL="742950" lvl="2" indent="-514350">
              <a:lnSpc>
                <a:spcPct val="80000"/>
              </a:lnSpc>
              <a:buFontTx/>
              <a:buNone/>
            </a:pPr>
            <a:r>
              <a:rPr lang="en-US" dirty="0" smtClean="0"/>
              <a:t>Protocol Revisions Subcommittee (PRS)</a:t>
            </a:r>
          </a:p>
          <a:p>
            <a:pPr marL="1200150" lvl="3" indent="-514350">
              <a:lnSpc>
                <a:spcPct val="80000"/>
              </a:lnSpc>
            </a:pPr>
            <a:r>
              <a:rPr lang="en-US" sz="1400" dirty="0" smtClean="0"/>
              <a:t>Chair: Sandy Morris, LCRA</a:t>
            </a:r>
          </a:p>
          <a:p>
            <a:pPr marL="1200150" lvl="3" indent="-514350">
              <a:lnSpc>
                <a:spcPct val="80000"/>
              </a:lnSpc>
            </a:pPr>
            <a:r>
              <a:rPr lang="en-US" sz="1400" dirty="0" smtClean="0"/>
              <a:t>Vice Chair: Marguerite Wagner, PSEG Texas</a:t>
            </a:r>
          </a:p>
          <a:p>
            <a:pPr marL="1200150" lvl="3" indent="-514350">
              <a:lnSpc>
                <a:spcPct val="80000"/>
              </a:lnSpc>
              <a:buFontTx/>
              <a:buNone/>
            </a:pPr>
            <a:endParaRPr lang="en-US" sz="800" dirty="0" smtClean="0"/>
          </a:p>
          <a:p>
            <a:pPr marL="742950" lvl="2" indent="-514350">
              <a:lnSpc>
                <a:spcPct val="80000"/>
              </a:lnSpc>
              <a:buFontTx/>
              <a:buNone/>
            </a:pPr>
            <a:r>
              <a:rPr lang="en-US" dirty="0" smtClean="0"/>
              <a:t>Reliability and Operations Subcommittee (ROS)</a:t>
            </a:r>
          </a:p>
          <a:p>
            <a:pPr marL="1200150" lvl="3" indent="-514350">
              <a:lnSpc>
                <a:spcPct val="80000"/>
              </a:lnSpc>
            </a:pPr>
            <a:r>
              <a:rPr lang="en-US" sz="1400" dirty="0" smtClean="0"/>
              <a:t>Chair: Ken Donohoo, Oncor </a:t>
            </a:r>
          </a:p>
          <a:p>
            <a:pPr marL="1200150" lvl="3" indent="-514350">
              <a:lnSpc>
                <a:spcPct val="80000"/>
              </a:lnSpc>
            </a:pPr>
            <a:r>
              <a:rPr lang="en-US" sz="1400" dirty="0" smtClean="0"/>
              <a:t>Vice Chair: Scott Helyer, Tenaska</a:t>
            </a:r>
          </a:p>
          <a:p>
            <a:pPr marL="1200150" lvl="3" indent="-514350">
              <a:lnSpc>
                <a:spcPct val="80000"/>
              </a:lnSpc>
              <a:buFontTx/>
              <a:buNone/>
            </a:pPr>
            <a:endParaRPr lang="en-US" sz="800" dirty="0" smtClean="0"/>
          </a:p>
          <a:p>
            <a:pPr marL="742950" lvl="2" indent="-514350">
              <a:lnSpc>
                <a:spcPct val="80000"/>
              </a:lnSpc>
              <a:buFontTx/>
              <a:buNone/>
            </a:pPr>
            <a:r>
              <a:rPr lang="en-US" dirty="0" smtClean="0"/>
              <a:t>Wholesale Market Subcommittee (WMS)</a:t>
            </a:r>
          </a:p>
          <a:p>
            <a:pPr marL="1200150" lvl="3" indent="-514350">
              <a:lnSpc>
                <a:spcPct val="80000"/>
              </a:lnSpc>
            </a:pPr>
            <a:r>
              <a:rPr lang="en-US" sz="1400" dirty="0" smtClean="0"/>
              <a:t>Chair: Barbara Clemenhagen, Topaz Power Group</a:t>
            </a:r>
          </a:p>
          <a:p>
            <a:pPr marL="1200150" lvl="3" indent="-514350">
              <a:lnSpc>
                <a:spcPct val="80000"/>
              </a:lnSpc>
            </a:pPr>
            <a:r>
              <a:rPr lang="en-US" sz="1400" dirty="0" smtClean="0"/>
              <a:t>Vice Chair: Jennifer Troutman, AEP Energy Partners</a:t>
            </a:r>
          </a:p>
          <a:p>
            <a:pPr marL="1200150" lvl="3" indent="-514350">
              <a:lnSpc>
                <a:spcPct val="80000"/>
              </a:lnSpc>
            </a:pPr>
            <a:endParaRPr lang="en-US" sz="800" dirty="0" smtClean="0"/>
          </a:p>
          <a:p>
            <a:pPr marL="742950" lvl="2" indent="-514350">
              <a:lnSpc>
                <a:spcPct val="80000"/>
              </a:lnSpc>
              <a:buFontTx/>
              <a:buNone/>
            </a:pPr>
            <a:r>
              <a:rPr lang="en-US" dirty="0" smtClean="0"/>
              <a:t>Nodal Advisory Task Force (NATF)</a:t>
            </a:r>
          </a:p>
          <a:p>
            <a:pPr marL="1200150" lvl="3" indent="-514350">
              <a:lnSpc>
                <a:spcPct val="80000"/>
              </a:lnSpc>
            </a:pPr>
            <a:r>
              <a:rPr lang="en-US" sz="1400" dirty="0" smtClean="0"/>
              <a:t>Chair: Don Blackburn, Luminant</a:t>
            </a:r>
          </a:p>
          <a:p>
            <a:pPr marL="1200150" lvl="3" indent="-514350">
              <a:lnSpc>
                <a:spcPct val="80000"/>
              </a:lnSpc>
            </a:pPr>
            <a:r>
              <a:rPr lang="en-US" sz="1400" dirty="0" smtClean="0"/>
              <a:t>Vice Chair: James Jackson, CPS Energy</a:t>
            </a:r>
          </a:p>
          <a:p>
            <a:pPr marL="1200150" lvl="3" indent="-514350">
              <a:lnSpc>
                <a:spcPct val="80000"/>
              </a:lnSpc>
            </a:pPr>
            <a:endParaRPr lang="en-US" sz="800" b="1" dirty="0" smtClean="0"/>
          </a:p>
        </p:txBody>
      </p:sp>
      <p:sp>
        <p:nvSpPr>
          <p:cNvPr id="4" name="Slide Number Placeholder 3"/>
          <p:cNvSpPr>
            <a:spLocks noGrp="1"/>
          </p:cNvSpPr>
          <p:nvPr>
            <p:ph type="sldNum" sz="quarter" idx="15"/>
          </p:nvPr>
        </p:nvSpPr>
        <p:spPr/>
        <p:txBody>
          <a:bodyPr/>
          <a:lstStyle/>
          <a:p>
            <a:fld id="{D07A4A12-29EA-4B64-A903-7A1C6408FBAA}" type="slidenum">
              <a:rPr lang="en-US" smtClean="0"/>
              <a:pPr/>
              <a:t>2</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Nodal Update </a:t>
            </a:r>
            <a:br>
              <a:rPr lang="en-US" b="1" dirty="0" smtClean="0"/>
            </a:br>
            <a:r>
              <a:rPr lang="en-US" sz="3200" b="1" dirty="0" smtClean="0">
                <a:solidFill>
                  <a:srgbClr val="FF0000"/>
                </a:solidFill>
                <a:effectLst>
                  <a:outerShdw blurRad="38100" dist="38100" dir="2700000" algn="tl">
                    <a:srgbClr val="000000">
                      <a:alpha val="43137"/>
                    </a:srgbClr>
                  </a:outerShdw>
                </a:effectLst>
              </a:rPr>
              <a:t>300</a:t>
            </a:r>
            <a:r>
              <a:rPr lang="en-US" sz="3200" b="1" dirty="0" smtClean="0"/>
              <a:t> Days to Go-Live </a:t>
            </a:r>
            <a:r>
              <a:rPr lang="en-US" sz="3200" b="1" dirty="0" smtClean="0">
                <a:effectLst>
                  <a:outerShdw blurRad="38100" dist="38100" dir="2700000" algn="tl">
                    <a:srgbClr val="000000">
                      <a:alpha val="43137"/>
                    </a:srgbClr>
                  </a:outerShdw>
                </a:effectLst>
              </a:rPr>
              <a:t>– </a:t>
            </a:r>
            <a:br>
              <a:rPr lang="en-US" sz="3200" b="1" dirty="0" smtClean="0">
                <a:effectLst>
                  <a:outerShdw blurRad="38100" dist="38100" dir="2700000" algn="tl">
                    <a:srgbClr val="000000">
                      <a:alpha val="43137"/>
                    </a:srgbClr>
                  </a:outerShdw>
                </a:effectLst>
              </a:rPr>
            </a:br>
            <a:r>
              <a:rPr lang="en-US" sz="1800" b="1" dirty="0" smtClean="0"/>
              <a:t>0 Items Impacting Go-Live Date</a:t>
            </a:r>
            <a:endParaRPr lang="en-US" sz="1800" b="1" dirty="0"/>
          </a:p>
        </p:txBody>
      </p:sp>
      <p:sp>
        <p:nvSpPr>
          <p:cNvPr id="4" name="Rectangle 2"/>
          <p:cNvSpPr>
            <a:spLocks noGrp="1" noChangeArrowheads="1"/>
          </p:cNvSpPr>
          <p:nvPr>
            <p:ph sz="quarter" idx="1"/>
          </p:nvPr>
        </p:nvSpPr>
        <p:spPr/>
        <p:txBody>
          <a:bodyPr>
            <a:normAutofit lnSpcReduction="10000"/>
          </a:bodyPr>
          <a:lstStyle/>
          <a:p>
            <a:r>
              <a:rPr lang="en-US" sz="1800" dirty="0" smtClean="0"/>
              <a:t>Market Trials 2.1: Market Connectivity</a:t>
            </a:r>
          </a:p>
          <a:p>
            <a:pPr lvl="1"/>
            <a:r>
              <a:rPr lang="en-US" sz="1600" dirty="0" smtClean="0"/>
              <a:t>Complete</a:t>
            </a:r>
          </a:p>
          <a:p>
            <a:r>
              <a:rPr lang="en-US" sz="1800" dirty="0" smtClean="0"/>
              <a:t>Market Trials 3.0: Congestion Revenue Rights (CRR)</a:t>
            </a:r>
          </a:p>
          <a:p>
            <a:pPr lvl="2"/>
            <a:r>
              <a:rPr lang="en-US" sz="1600" dirty="0" smtClean="0"/>
              <a:t>43 of 83 CRRAH Qualified to date</a:t>
            </a:r>
          </a:p>
          <a:p>
            <a:pPr lvl="2"/>
            <a:r>
              <a:rPr lang="en-US" sz="1600" dirty="0" smtClean="0"/>
              <a:t>First Monthly Auction for March begins on February 12</a:t>
            </a:r>
            <a:r>
              <a:rPr lang="en-US" sz="1600" baseline="30000" dirty="0" smtClean="0"/>
              <a:t>th</a:t>
            </a:r>
            <a:r>
              <a:rPr lang="en-US" sz="1600" dirty="0" smtClean="0"/>
              <a:t> </a:t>
            </a:r>
          </a:p>
          <a:p>
            <a:pPr lvl="3"/>
            <a:r>
              <a:rPr lang="en-US" dirty="0" smtClean="0"/>
              <a:t>CRR allocation starts on Feb 1</a:t>
            </a:r>
            <a:r>
              <a:rPr lang="en-US" baseline="30000" dirty="0" smtClean="0"/>
              <a:t>st</a:t>
            </a:r>
            <a:r>
              <a:rPr lang="en-US" dirty="0" smtClean="0"/>
              <a:t> </a:t>
            </a:r>
          </a:p>
          <a:p>
            <a:r>
              <a:rPr lang="en-US" sz="1800" dirty="0" smtClean="0"/>
              <a:t>Market Trials 3.0: Real Time Markets / Outage Scheduler</a:t>
            </a:r>
          </a:p>
          <a:p>
            <a:pPr lvl="1"/>
            <a:r>
              <a:rPr lang="en-US" dirty="0" smtClean="0"/>
              <a:t>Started Feb 1</a:t>
            </a:r>
            <a:r>
              <a:rPr lang="en-US" baseline="30000" dirty="0" smtClean="0"/>
              <a:t>st</a:t>
            </a:r>
            <a:endParaRPr lang="en-US" sz="1400" dirty="0" smtClean="0"/>
          </a:p>
          <a:p>
            <a:pPr lvl="2"/>
            <a:r>
              <a:rPr lang="en-US" sz="1600" dirty="0" smtClean="0"/>
              <a:t>160 of 292 QSEs Qualified for MMS transaction submittal</a:t>
            </a:r>
          </a:p>
          <a:p>
            <a:pPr lvl="3"/>
            <a:r>
              <a:rPr lang="en-US" dirty="0" smtClean="0"/>
              <a:t>64 / 114 QSEs w/ Resources</a:t>
            </a:r>
          </a:p>
          <a:p>
            <a:pPr lvl="2"/>
            <a:r>
              <a:rPr lang="en-US" sz="1600" dirty="0" smtClean="0"/>
              <a:t>79 % of Generation Qualified</a:t>
            </a:r>
          </a:p>
          <a:p>
            <a:pPr lvl="2"/>
            <a:r>
              <a:rPr lang="en-US" sz="1600" dirty="0" smtClean="0"/>
              <a:t>Window Closes for Qualification on Aug 13</a:t>
            </a:r>
            <a:r>
              <a:rPr lang="en-US" sz="1600" baseline="30000" dirty="0" smtClean="0"/>
              <a:t>th</a:t>
            </a:r>
            <a:r>
              <a:rPr lang="en-US" sz="1600" dirty="0" smtClean="0"/>
              <a:t> </a:t>
            </a:r>
          </a:p>
          <a:p>
            <a:pPr lvl="2"/>
            <a:r>
              <a:rPr lang="en-US" sz="1400" dirty="0" smtClean="0"/>
              <a:t>Metrics:</a:t>
            </a:r>
          </a:p>
          <a:p>
            <a:pPr lvl="3"/>
            <a:r>
              <a:rPr lang="en-US" sz="1400" dirty="0" smtClean="0"/>
              <a:t>Outage Scheduler Qualification Tracking to be added 2/5/2010</a:t>
            </a:r>
          </a:p>
          <a:p>
            <a:pPr lvl="3"/>
            <a:r>
              <a:rPr lang="en-US" sz="1400" dirty="0" smtClean="0"/>
              <a:t>LMP Trending and Reasonableness to be added 2/10/2010 </a:t>
            </a:r>
          </a:p>
          <a:p>
            <a:pPr lvl="2"/>
            <a:r>
              <a:rPr lang="en-US" sz="1400" dirty="0" smtClean="0"/>
              <a:t>Outage Scheduler Qualifications will continue through March 30</a:t>
            </a:r>
            <a:r>
              <a:rPr lang="en-US" sz="1400" baseline="30000" dirty="0" smtClean="0"/>
              <a:t>th</a:t>
            </a:r>
            <a:endParaRPr lang="en-US" sz="1400" dirty="0" smtClean="0"/>
          </a:p>
          <a:p>
            <a:pPr lvl="1"/>
            <a:r>
              <a:rPr lang="en-US" dirty="0" smtClean="0"/>
              <a:t>March 1</a:t>
            </a:r>
            <a:r>
              <a:rPr lang="en-US" baseline="30000" dirty="0" smtClean="0"/>
              <a:t>st</a:t>
            </a:r>
            <a:r>
              <a:rPr lang="en-US" dirty="0" smtClean="0"/>
              <a:t> starts Six month LMP analysis</a:t>
            </a:r>
          </a:p>
          <a:p>
            <a:pPr eaLnBrk="1" hangingPunct="1"/>
            <a:endParaRPr lang="en-US" sz="3600" dirty="0" smtClean="0"/>
          </a:p>
        </p:txBody>
      </p:sp>
      <p:sp>
        <p:nvSpPr>
          <p:cNvPr id="5" name="Slide Number Placeholder 4"/>
          <p:cNvSpPr>
            <a:spLocks noGrp="1"/>
          </p:cNvSpPr>
          <p:nvPr>
            <p:ph type="sldNum" sz="quarter" idx="15"/>
          </p:nvPr>
        </p:nvSpPr>
        <p:spPr/>
        <p:txBody>
          <a:bodyPr/>
          <a:lstStyle/>
          <a:p>
            <a:fld id="{D07A4A12-29EA-4B64-A903-7A1C6408FBAA}" type="slidenum">
              <a:rPr lang="en-US" smtClean="0"/>
              <a:pPr/>
              <a:t>3</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dirty="0" smtClean="0"/>
              <a:t>Nodal Update </a:t>
            </a:r>
            <a:br>
              <a:rPr lang="en-US" sz="3200" b="1" dirty="0" smtClean="0"/>
            </a:br>
            <a:r>
              <a:rPr lang="en-US" sz="3200" b="1" dirty="0" smtClean="0">
                <a:solidFill>
                  <a:srgbClr val="FF0000"/>
                </a:solidFill>
                <a:effectLst>
                  <a:outerShdw blurRad="38100" dist="38100" dir="2700000" algn="tl">
                    <a:srgbClr val="000000">
                      <a:alpha val="43137"/>
                    </a:srgbClr>
                  </a:outerShdw>
                </a:effectLst>
              </a:rPr>
              <a:t>300</a:t>
            </a:r>
            <a:r>
              <a:rPr lang="en-US" sz="3200" b="1" dirty="0" smtClean="0"/>
              <a:t> Days to Go-Live – </a:t>
            </a:r>
            <a:br>
              <a:rPr lang="en-US" sz="3200" b="1" dirty="0" smtClean="0"/>
            </a:br>
            <a:r>
              <a:rPr lang="en-US" sz="2000" b="1" dirty="0" smtClean="0"/>
              <a:t>0 Items Impacting Go-Live Date</a:t>
            </a:r>
            <a:endParaRPr lang="en-US" sz="2000" b="1" dirty="0"/>
          </a:p>
        </p:txBody>
      </p:sp>
      <p:sp>
        <p:nvSpPr>
          <p:cNvPr id="3" name="Content Placeholder 2"/>
          <p:cNvSpPr>
            <a:spLocks noGrp="1"/>
          </p:cNvSpPr>
          <p:nvPr>
            <p:ph sz="quarter" idx="1"/>
          </p:nvPr>
        </p:nvSpPr>
        <p:spPr/>
        <p:txBody>
          <a:bodyPr>
            <a:normAutofit/>
          </a:bodyPr>
          <a:lstStyle/>
          <a:p>
            <a:endParaRPr lang="en-US" sz="500" dirty="0" smtClean="0"/>
          </a:p>
          <a:p>
            <a:r>
              <a:rPr lang="en-US" sz="1800" dirty="0" smtClean="0"/>
              <a:t>Market Trials 4.0: DAM/RUC</a:t>
            </a:r>
          </a:p>
          <a:p>
            <a:pPr lvl="1"/>
            <a:r>
              <a:rPr lang="en-US" sz="1800" dirty="0" smtClean="0"/>
              <a:t>Starting Thursday Apr 1</a:t>
            </a:r>
            <a:r>
              <a:rPr lang="en-US" sz="1800" baseline="30000" dirty="0" smtClean="0"/>
              <a:t>st</a:t>
            </a:r>
            <a:r>
              <a:rPr lang="en-US" sz="1800" dirty="0" smtClean="0"/>
              <a:t>, for Operating Day Friday April 2</a:t>
            </a:r>
            <a:r>
              <a:rPr lang="en-US" sz="1800" baseline="30000" dirty="0" smtClean="0"/>
              <a:t>nd</a:t>
            </a:r>
            <a:r>
              <a:rPr lang="en-US" sz="1800" dirty="0" smtClean="0"/>
              <a:t> </a:t>
            </a:r>
          </a:p>
          <a:p>
            <a:pPr lvl="2"/>
            <a:r>
              <a:rPr lang="en-US" sz="1600" dirty="0" smtClean="0"/>
              <a:t>On Schedule</a:t>
            </a:r>
          </a:p>
          <a:p>
            <a:pPr lvl="3"/>
            <a:r>
              <a:rPr lang="en-US" sz="1600" dirty="0" smtClean="0"/>
              <a:t>Submission Qualifications underway in Market Trials 2.1</a:t>
            </a:r>
          </a:p>
          <a:p>
            <a:endParaRPr lang="en-US" dirty="0" smtClean="0"/>
          </a:p>
          <a:p>
            <a:r>
              <a:rPr lang="en-US" sz="1800" dirty="0" smtClean="0"/>
              <a:t>Market Trials 5.0: Full Functionality</a:t>
            </a:r>
          </a:p>
          <a:p>
            <a:pPr lvl="1"/>
            <a:r>
              <a:rPr lang="en-US" sz="1800" dirty="0" smtClean="0"/>
              <a:t>Starting May 17</a:t>
            </a:r>
            <a:r>
              <a:rPr lang="en-US" sz="1800" baseline="30000" dirty="0" smtClean="0"/>
              <a:t>th</a:t>
            </a:r>
            <a:endParaRPr lang="en-US" sz="1800" dirty="0" smtClean="0"/>
          </a:p>
          <a:p>
            <a:pPr lvl="2"/>
            <a:r>
              <a:rPr lang="en-US" sz="1600" dirty="0" smtClean="0"/>
              <a:t>2 Week Slippage</a:t>
            </a:r>
          </a:p>
          <a:p>
            <a:pPr lvl="3"/>
            <a:r>
              <a:rPr lang="en-US" sz="1600" dirty="0" smtClean="0"/>
              <a:t>Mitigation plan in place to pull back on track</a:t>
            </a:r>
          </a:p>
          <a:p>
            <a:pPr lvl="4"/>
            <a:r>
              <a:rPr lang="en-US" dirty="0" smtClean="0"/>
              <a:t>Overtime and budget monitoring</a:t>
            </a:r>
          </a:p>
          <a:p>
            <a:endParaRPr lang="en-US" dirty="0" smtClean="0"/>
          </a:p>
          <a:p>
            <a:r>
              <a:rPr lang="en-US" sz="1800" dirty="0" smtClean="0"/>
              <a:t>Market Readiness</a:t>
            </a:r>
          </a:p>
          <a:p>
            <a:pPr lvl="3"/>
            <a:r>
              <a:rPr lang="en-US" dirty="0" smtClean="0"/>
              <a:t>27 of 34 outreach sessions completed</a:t>
            </a:r>
          </a:p>
          <a:p>
            <a:endParaRPr lang="en-US" dirty="0"/>
          </a:p>
        </p:txBody>
      </p:sp>
      <p:sp>
        <p:nvSpPr>
          <p:cNvPr id="4" name="Slide Number Placeholder 3"/>
          <p:cNvSpPr>
            <a:spLocks noGrp="1"/>
          </p:cNvSpPr>
          <p:nvPr>
            <p:ph type="sldNum" sz="quarter" idx="15"/>
          </p:nvPr>
        </p:nvSpPr>
        <p:spPr/>
        <p:txBody>
          <a:bodyPr/>
          <a:lstStyle/>
          <a:p>
            <a:fld id="{D07A4A12-29EA-4B64-A903-7A1C6408FBAA}" type="slidenum">
              <a:rPr lang="en-US" smtClean="0"/>
              <a:pPr/>
              <a:t>4</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Rounded Rectangle 68"/>
          <p:cNvSpPr/>
          <p:nvPr/>
        </p:nvSpPr>
        <p:spPr>
          <a:xfrm>
            <a:off x="838200" y="838200"/>
            <a:ext cx="7924800" cy="228600"/>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600" dirty="0"/>
              <a:t>2010</a:t>
            </a:r>
          </a:p>
        </p:txBody>
      </p:sp>
      <p:sp>
        <p:nvSpPr>
          <p:cNvPr id="53250" name="Title 1"/>
          <p:cNvSpPr>
            <a:spLocks noGrp="1"/>
          </p:cNvSpPr>
          <p:nvPr>
            <p:ph type="title"/>
          </p:nvPr>
        </p:nvSpPr>
        <p:spPr>
          <a:xfrm>
            <a:off x="76200" y="76200"/>
            <a:ext cx="9144000" cy="685800"/>
          </a:xfrm>
        </p:spPr>
        <p:txBody>
          <a:bodyPr/>
          <a:lstStyle/>
          <a:p>
            <a:r>
              <a:rPr lang="en-US" b="1" dirty="0" smtClean="0"/>
              <a:t>Participant Readiness Touch Points</a:t>
            </a:r>
          </a:p>
        </p:txBody>
      </p:sp>
      <p:cxnSp>
        <p:nvCxnSpPr>
          <p:cNvPr id="11" name="Straight Connector 10"/>
          <p:cNvCxnSpPr/>
          <p:nvPr/>
        </p:nvCxnSpPr>
        <p:spPr>
          <a:xfrm rot="5400000">
            <a:off x="-1600200" y="3733800"/>
            <a:ext cx="487680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17" name="Straight Connector 16"/>
          <p:cNvCxnSpPr/>
          <p:nvPr/>
        </p:nvCxnSpPr>
        <p:spPr>
          <a:xfrm>
            <a:off x="304800" y="1371600"/>
            <a:ext cx="8458200" cy="0"/>
          </a:xfrm>
          <a:prstGeom prst="line">
            <a:avLst/>
          </a:prstGeom>
        </p:spPr>
        <p:style>
          <a:lnRef idx="1">
            <a:schemeClr val="accent4"/>
          </a:lnRef>
          <a:fillRef idx="0">
            <a:schemeClr val="accent4"/>
          </a:fillRef>
          <a:effectRef idx="0">
            <a:schemeClr val="accent4"/>
          </a:effectRef>
          <a:fontRef idx="minor">
            <a:schemeClr val="tx1"/>
          </a:fontRef>
        </p:style>
      </p:cxnSp>
      <p:cxnSp>
        <p:nvCxnSpPr>
          <p:cNvPr id="19" name="Straight Connector 18"/>
          <p:cNvCxnSpPr/>
          <p:nvPr/>
        </p:nvCxnSpPr>
        <p:spPr>
          <a:xfrm>
            <a:off x="304800" y="1676400"/>
            <a:ext cx="8458200" cy="0"/>
          </a:xfrm>
          <a:prstGeom prst="line">
            <a:avLst/>
          </a:prstGeom>
        </p:spPr>
        <p:style>
          <a:lnRef idx="1">
            <a:schemeClr val="accent4"/>
          </a:lnRef>
          <a:fillRef idx="0">
            <a:schemeClr val="accent4"/>
          </a:fillRef>
          <a:effectRef idx="0">
            <a:schemeClr val="accent4"/>
          </a:effectRef>
          <a:fontRef idx="minor">
            <a:schemeClr val="tx1"/>
          </a:fontRef>
        </p:style>
      </p:cxnSp>
      <p:cxnSp>
        <p:nvCxnSpPr>
          <p:cNvPr id="20" name="Straight Connector 19"/>
          <p:cNvCxnSpPr/>
          <p:nvPr/>
        </p:nvCxnSpPr>
        <p:spPr>
          <a:xfrm>
            <a:off x="341313" y="3276600"/>
            <a:ext cx="8458200" cy="0"/>
          </a:xfrm>
          <a:prstGeom prst="line">
            <a:avLst/>
          </a:prstGeom>
        </p:spPr>
        <p:style>
          <a:lnRef idx="1">
            <a:schemeClr val="accent4"/>
          </a:lnRef>
          <a:fillRef idx="0">
            <a:schemeClr val="accent4"/>
          </a:fillRef>
          <a:effectRef idx="0">
            <a:schemeClr val="accent4"/>
          </a:effectRef>
          <a:fontRef idx="minor">
            <a:schemeClr val="tx1"/>
          </a:fontRef>
        </p:style>
      </p:cxnSp>
      <p:cxnSp>
        <p:nvCxnSpPr>
          <p:cNvPr id="21" name="Straight Connector 20"/>
          <p:cNvCxnSpPr/>
          <p:nvPr/>
        </p:nvCxnSpPr>
        <p:spPr>
          <a:xfrm>
            <a:off x="304800" y="4419600"/>
            <a:ext cx="8458200" cy="0"/>
          </a:xfrm>
          <a:prstGeom prst="line">
            <a:avLst/>
          </a:prstGeom>
        </p:spPr>
        <p:style>
          <a:lnRef idx="1">
            <a:schemeClr val="accent4"/>
          </a:lnRef>
          <a:fillRef idx="0">
            <a:schemeClr val="accent4"/>
          </a:fillRef>
          <a:effectRef idx="0">
            <a:schemeClr val="accent4"/>
          </a:effectRef>
          <a:fontRef idx="minor">
            <a:schemeClr val="tx1"/>
          </a:fontRef>
        </p:style>
      </p:cxnSp>
      <p:cxnSp>
        <p:nvCxnSpPr>
          <p:cNvPr id="23" name="Straight Connector 22"/>
          <p:cNvCxnSpPr/>
          <p:nvPr/>
        </p:nvCxnSpPr>
        <p:spPr>
          <a:xfrm>
            <a:off x="304800" y="6172200"/>
            <a:ext cx="8458200" cy="0"/>
          </a:xfrm>
          <a:prstGeom prst="line">
            <a:avLst/>
          </a:prstGeom>
        </p:spPr>
        <p:style>
          <a:lnRef idx="1">
            <a:schemeClr val="accent4"/>
          </a:lnRef>
          <a:fillRef idx="0">
            <a:schemeClr val="accent4"/>
          </a:fillRef>
          <a:effectRef idx="0">
            <a:schemeClr val="accent4"/>
          </a:effectRef>
          <a:fontRef idx="minor">
            <a:schemeClr val="tx1"/>
          </a:fontRef>
        </p:style>
      </p:cxnSp>
      <p:sp>
        <p:nvSpPr>
          <p:cNvPr id="53259" name="TextBox 23"/>
          <p:cNvSpPr txBox="1">
            <a:spLocks noChangeArrowheads="1"/>
          </p:cNvSpPr>
          <p:nvPr/>
        </p:nvSpPr>
        <p:spPr bwMode="auto">
          <a:xfrm>
            <a:off x="-304800" y="1368425"/>
            <a:ext cx="1219200" cy="276999"/>
          </a:xfrm>
          <a:prstGeom prst="rect">
            <a:avLst/>
          </a:prstGeom>
          <a:noFill/>
          <a:ln w="9525">
            <a:noFill/>
            <a:miter lim="800000"/>
            <a:headEnd/>
            <a:tailEnd/>
          </a:ln>
        </p:spPr>
        <p:txBody>
          <a:bodyPr>
            <a:spAutoFit/>
          </a:bodyPr>
          <a:lstStyle/>
          <a:p>
            <a:pPr algn="r"/>
            <a:r>
              <a:rPr lang="en-US" sz="1200" b="1" dirty="0"/>
              <a:t>Meetings</a:t>
            </a:r>
          </a:p>
        </p:txBody>
      </p:sp>
      <p:sp>
        <p:nvSpPr>
          <p:cNvPr id="53260" name="TextBox 24"/>
          <p:cNvSpPr txBox="1">
            <a:spLocks noChangeArrowheads="1"/>
          </p:cNvSpPr>
          <p:nvPr/>
        </p:nvSpPr>
        <p:spPr bwMode="auto">
          <a:xfrm>
            <a:off x="-304800" y="2359025"/>
            <a:ext cx="1219200" cy="276999"/>
          </a:xfrm>
          <a:prstGeom prst="rect">
            <a:avLst/>
          </a:prstGeom>
          <a:noFill/>
          <a:ln w="9525">
            <a:noFill/>
            <a:miter lim="800000"/>
            <a:headEnd/>
            <a:tailEnd/>
          </a:ln>
        </p:spPr>
        <p:txBody>
          <a:bodyPr>
            <a:spAutoFit/>
          </a:bodyPr>
          <a:lstStyle/>
          <a:p>
            <a:pPr algn="r"/>
            <a:r>
              <a:rPr lang="en-US" sz="1200" b="1" dirty="0"/>
              <a:t>Training</a:t>
            </a:r>
          </a:p>
        </p:txBody>
      </p:sp>
      <p:sp>
        <p:nvSpPr>
          <p:cNvPr id="53261" name="TextBox 25"/>
          <p:cNvSpPr txBox="1">
            <a:spLocks noChangeArrowheads="1"/>
          </p:cNvSpPr>
          <p:nvPr/>
        </p:nvSpPr>
        <p:spPr bwMode="auto">
          <a:xfrm>
            <a:off x="-152400" y="3657600"/>
            <a:ext cx="1066800" cy="276999"/>
          </a:xfrm>
          <a:prstGeom prst="rect">
            <a:avLst/>
          </a:prstGeom>
          <a:noFill/>
          <a:ln w="9525">
            <a:noFill/>
            <a:miter lim="800000"/>
            <a:headEnd/>
            <a:tailEnd/>
          </a:ln>
        </p:spPr>
        <p:txBody>
          <a:bodyPr>
            <a:spAutoFit/>
          </a:bodyPr>
          <a:lstStyle/>
          <a:p>
            <a:pPr algn="r"/>
            <a:r>
              <a:rPr lang="en-US" sz="1200" b="1" dirty="0"/>
              <a:t>Outreach</a:t>
            </a:r>
          </a:p>
        </p:txBody>
      </p:sp>
      <p:sp>
        <p:nvSpPr>
          <p:cNvPr id="53262" name="TextBox 27"/>
          <p:cNvSpPr txBox="1">
            <a:spLocks noChangeArrowheads="1"/>
          </p:cNvSpPr>
          <p:nvPr/>
        </p:nvSpPr>
        <p:spPr bwMode="auto">
          <a:xfrm>
            <a:off x="-304800" y="4948535"/>
            <a:ext cx="1066800" cy="461665"/>
          </a:xfrm>
          <a:prstGeom prst="rect">
            <a:avLst/>
          </a:prstGeom>
          <a:noFill/>
          <a:ln w="9525">
            <a:noFill/>
            <a:miter lim="800000"/>
            <a:headEnd/>
            <a:tailEnd/>
          </a:ln>
        </p:spPr>
        <p:txBody>
          <a:bodyPr>
            <a:spAutoFit/>
          </a:bodyPr>
          <a:lstStyle/>
          <a:p>
            <a:pPr algn="r"/>
            <a:r>
              <a:rPr lang="en-US" sz="1200" b="1" dirty="0"/>
              <a:t>Market </a:t>
            </a:r>
            <a:r>
              <a:rPr lang="en-US" sz="1200" b="1" dirty="0" smtClean="0"/>
              <a:t>Trials</a:t>
            </a:r>
            <a:endParaRPr lang="en-US" sz="1200" b="1" dirty="0"/>
          </a:p>
        </p:txBody>
      </p:sp>
      <p:sp>
        <p:nvSpPr>
          <p:cNvPr id="56" name="Round Same Side Corner Rectangle 55"/>
          <p:cNvSpPr/>
          <p:nvPr/>
        </p:nvSpPr>
        <p:spPr>
          <a:xfrm>
            <a:off x="6781800" y="1066800"/>
            <a:ext cx="1981200" cy="304800"/>
          </a:xfrm>
          <a:prstGeom prst="round2SameRect">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US" sz="1300" dirty="0"/>
              <a:t>April</a:t>
            </a:r>
          </a:p>
        </p:txBody>
      </p:sp>
      <p:sp>
        <p:nvSpPr>
          <p:cNvPr id="94" name="Round Same Side Corner Rectangle 93"/>
          <p:cNvSpPr/>
          <p:nvPr/>
        </p:nvSpPr>
        <p:spPr>
          <a:xfrm>
            <a:off x="4800600" y="1066800"/>
            <a:ext cx="1981200" cy="304800"/>
          </a:xfrm>
          <a:prstGeom prst="round2SameRect">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US" sz="1300" dirty="0"/>
              <a:t>March</a:t>
            </a:r>
          </a:p>
        </p:txBody>
      </p:sp>
      <p:sp>
        <p:nvSpPr>
          <p:cNvPr id="104" name="Round Same Side Corner Rectangle 103"/>
          <p:cNvSpPr/>
          <p:nvPr/>
        </p:nvSpPr>
        <p:spPr>
          <a:xfrm>
            <a:off x="2819400" y="1066800"/>
            <a:ext cx="1981200" cy="304800"/>
          </a:xfrm>
          <a:prstGeom prst="round2SameRect">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US" sz="1300" dirty="0"/>
              <a:t>February</a:t>
            </a:r>
          </a:p>
        </p:txBody>
      </p:sp>
      <p:sp>
        <p:nvSpPr>
          <p:cNvPr id="107" name="Round Same Side Corner Rectangle 106"/>
          <p:cNvSpPr/>
          <p:nvPr/>
        </p:nvSpPr>
        <p:spPr>
          <a:xfrm>
            <a:off x="838200" y="1066800"/>
            <a:ext cx="1981200" cy="304800"/>
          </a:xfrm>
          <a:prstGeom prst="round2SameRect">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US" sz="1300" dirty="0"/>
              <a:t>January</a:t>
            </a:r>
          </a:p>
        </p:txBody>
      </p:sp>
      <p:cxnSp>
        <p:nvCxnSpPr>
          <p:cNvPr id="108" name="Straight Connector 107"/>
          <p:cNvCxnSpPr/>
          <p:nvPr/>
        </p:nvCxnSpPr>
        <p:spPr>
          <a:xfrm rot="5400000">
            <a:off x="381000" y="3733800"/>
            <a:ext cx="487680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109" name="Straight Connector 108"/>
          <p:cNvCxnSpPr/>
          <p:nvPr/>
        </p:nvCxnSpPr>
        <p:spPr>
          <a:xfrm rot="5400000">
            <a:off x="2366962" y="3738563"/>
            <a:ext cx="4867275"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110" name="Straight Connector 109"/>
          <p:cNvCxnSpPr/>
          <p:nvPr/>
        </p:nvCxnSpPr>
        <p:spPr>
          <a:xfrm rot="5400000">
            <a:off x="4348956" y="3739357"/>
            <a:ext cx="4865687"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111" name="Straight Connector 110"/>
          <p:cNvCxnSpPr/>
          <p:nvPr/>
        </p:nvCxnSpPr>
        <p:spPr>
          <a:xfrm rot="5400000">
            <a:off x="6286500" y="3695700"/>
            <a:ext cx="4953000" cy="0"/>
          </a:xfrm>
          <a:prstGeom prst="line">
            <a:avLst/>
          </a:prstGeom>
        </p:spPr>
        <p:style>
          <a:lnRef idx="2">
            <a:schemeClr val="accent2"/>
          </a:lnRef>
          <a:fillRef idx="0">
            <a:schemeClr val="accent2"/>
          </a:fillRef>
          <a:effectRef idx="1">
            <a:schemeClr val="accent2"/>
          </a:effectRef>
          <a:fontRef idx="minor">
            <a:schemeClr val="tx1"/>
          </a:fontRef>
        </p:style>
      </p:cxnSp>
      <p:sp>
        <p:nvSpPr>
          <p:cNvPr id="53279" name="TextBox 112"/>
          <p:cNvSpPr txBox="1">
            <a:spLocks noChangeArrowheads="1"/>
          </p:cNvSpPr>
          <p:nvPr/>
        </p:nvSpPr>
        <p:spPr bwMode="auto">
          <a:xfrm>
            <a:off x="838200" y="3276600"/>
            <a:ext cx="1981200" cy="1169988"/>
          </a:xfrm>
          <a:prstGeom prst="rect">
            <a:avLst/>
          </a:prstGeom>
          <a:noFill/>
          <a:ln w="9525">
            <a:noFill/>
            <a:miter lim="800000"/>
            <a:headEnd/>
            <a:tailEnd/>
          </a:ln>
        </p:spPr>
        <p:txBody>
          <a:bodyPr>
            <a:spAutoFit/>
          </a:bodyPr>
          <a:lstStyle/>
          <a:p>
            <a:pPr marL="117475" indent="-117475">
              <a:buFont typeface="Arial" charset="0"/>
              <a:buChar char="•"/>
            </a:pPr>
            <a:r>
              <a:rPr lang="en-US" sz="1400" dirty="0"/>
              <a:t>7 site visits</a:t>
            </a:r>
          </a:p>
          <a:p>
            <a:pPr marL="117475" indent="-117475">
              <a:buFont typeface="Arial" charset="0"/>
              <a:buChar char="•"/>
            </a:pPr>
            <a:r>
              <a:rPr lang="en-US" sz="1400" dirty="0"/>
              <a:t>MP 6 –Telemetry &amp; MP 14 –RARF launched</a:t>
            </a:r>
          </a:p>
          <a:p>
            <a:pPr marL="117475" indent="-117475">
              <a:buFont typeface="Arial" charset="0"/>
              <a:buChar char="•"/>
            </a:pPr>
            <a:r>
              <a:rPr lang="en-US" sz="1400" dirty="0"/>
              <a:t>1/28 MRS #2</a:t>
            </a:r>
          </a:p>
        </p:txBody>
      </p:sp>
      <p:sp>
        <p:nvSpPr>
          <p:cNvPr id="53280" name="TextBox 121"/>
          <p:cNvSpPr txBox="1">
            <a:spLocks noChangeArrowheads="1"/>
          </p:cNvSpPr>
          <p:nvPr/>
        </p:nvSpPr>
        <p:spPr bwMode="auto">
          <a:xfrm>
            <a:off x="838200" y="1371600"/>
            <a:ext cx="1981200" cy="307975"/>
          </a:xfrm>
          <a:prstGeom prst="rect">
            <a:avLst/>
          </a:prstGeom>
          <a:noFill/>
          <a:ln w="9525">
            <a:noFill/>
            <a:miter lim="800000"/>
            <a:headEnd/>
            <a:tailEnd/>
          </a:ln>
        </p:spPr>
        <p:txBody>
          <a:bodyPr>
            <a:spAutoFit/>
          </a:bodyPr>
          <a:lstStyle/>
          <a:p>
            <a:pPr marL="117475" indent="-117475">
              <a:buFont typeface="Arial" charset="0"/>
              <a:buChar char="•"/>
            </a:pPr>
            <a:r>
              <a:rPr lang="en-US" sz="1400" dirty="0"/>
              <a:t>NATF 1/5</a:t>
            </a:r>
          </a:p>
        </p:txBody>
      </p:sp>
      <p:sp>
        <p:nvSpPr>
          <p:cNvPr id="53281" name="TextBox 135"/>
          <p:cNvSpPr txBox="1">
            <a:spLocks noChangeArrowheads="1"/>
          </p:cNvSpPr>
          <p:nvPr/>
        </p:nvSpPr>
        <p:spPr bwMode="auto">
          <a:xfrm>
            <a:off x="838200" y="1676400"/>
            <a:ext cx="2209800" cy="1384995"/>
          </a:xfrm>
          <a:prstGeom prst="rect">
            <a:avLst/>
          </a:prstGeom>
          <a:noFill/>
          <a:ln w="9525">
            <a:noFill/>
            <a:miter lim="800000"/>
            <a:headEnd/>
            <a:tailEnd/>
          </a:ln>
        </p:spPr>
        <p:txBody>
          <a:bodyPr>
            <a:spAutoFit/>
          </a:bodyPr>
          <a:lstStyle/>
          <a:p>
            <a:pPr marL="117475" indent="-117475">
              <a:buFont typeface="Arial" charset="0"/>
              <a:buChar char="•"/>
            </a:pPr>
            <a:r>
              <a:rPr lang="en-US" sz="1400" dirty="0"/>
              <a:t>Nodal 101</a:t>
            </a:r>
          </a:p>
          <a:p>
            <a:pPr marL="117475" indent="-117475">
              <a:buFont typeface="Arial" charset="0"/>
              <a:buChar char="•"/>
            </a:pPr>
            <a:r>
              <a:rPr lang="en-US" sz="1400" dirty="0"/>
              <a:t>LSE 201</a:t>
            </a:r>
          </a:p>
          <a:p>
            <a:pPr marL="117475" indent="-117475">
              <a:buFont typeface="Arial" charset="0"/>
              <a:buChar char="•"/>
            </a:pPr>
            <a:r>
              <a:rPr lang="en-US" sz="1400" dirty="0"/>
              <a:t>Generation 101, 201</a:t>
            </a:r>
          </a:p>
          <a:p>
            <a:pPr marL="117475" indent="-117475">
              <a:buFont typeface="Arial" charset="0"/>
              <a:buChar char="•"/>
            </a:pPr>
            <a:r>
              <a:rPr lang="en-US" sz="1400" dirty="0"/>
              <a:t>CRR –Online</a:t>
            </a:r>
          </a:p>
          <a:p>
            <a:pPr marL="117475" indent="-117475">
              <a:buFont typeface="Arial" charset="0"/>
              <a:buChar char="•"/>
            </a:pPr>
            <a:r>
              <a:rPr lang="en-US" sz="1400" dirty="0"/>
              <a:t>Settlement </a:t>
            </a:r>
            <a:r>
              <a:rPr lang="en-US" sz="1400" dirty="0" smtClean="0"/>
              <a:t>Workshop</a:t>
            </a:r>
            <a:endParaRPr lang="en-US" sz="1400" dirty="0"/>
          </a:p>
          <a:p>
            <a:pPr marL="117475" indent="-117475">
              <a:buFont typeface="Arial" charset="0"/>
              <a:buChar char="•"/>
            </a:pPr>
            <a:r>
              <a:rPr lang="en-US" sz="1400" dirty="0"/>
              <a:t>NMMS</a:t>
            </a:r>
          </a:p>
        </p:txBody>
      </p:sp>
      <p:pic>
        <p:nvPicPr>
          <p:cNvPr id="53282" name="Picture 5" descr="MilestoneInProgress.png"/>
          <p:cNvPicPr>
            <a:picLocks noChangeAspect="1"/>
          </p:cNvPicPr>
          <p:nvPr/>
        </p:nvPicPr>
        <p:blipFill>
          <a:blip r:embed="rId4" cstate="print"/>
          <a:srcRect/>
          <a:stretch>
            <a:fillRect/>
          </a:stretch>
        </p:blipFill>
        <p:spPr bwMode="auto">
          <a:xfrm>
            <a:off x="890588" y="2597150"/>
            <a:ext cx="152400" cy="152400"/>
          </a:xfrm>
          <a:prstGeom prst="rect">
            <a:avLst/>
          </a:prstGeom>
          <a:noFill/>
          <a:ln w="9525">
            <a:noFill/>
            <a:miter lim="800000"/>
            <a:headEnd/>
            <a:tailEnd/>
          </a:ln>
        </p:spPr>
      </p:pic>
      <p:sp>
        <p:nvSpPr>
          <p:cNvPr id="53283" name="TextBox 112"/>
          <p:cNvSpPr txBox="1">
            <a:spLocks noChangeArrowheads="1"/>
          </p:cNvSpPr>
          <p:nvPr/>
        </p:nvSpPr>
        <p:spPr bwMode="auto">
          <a:xfrm>
            <a:off x="2830513" y="3276600"/>
            <a:ext cx="2046287" cy="1169988"/>
          </a:xfrm>
          <a:prstGeom prst="rect">
            <a:avLst/>
          </a:prstGeom>
          <a:noFill/>
          <a:ln w="9525">
            <a:noFill/>
            <a:miter lim="800000"/>
            <a:headEnd/>
            <a:tailEnd/>
          </a:ln>
        </p:spPr>
        <p:txBody>
          <a:bodyPr>
            <a:spAutoFit/>
          </a:bodyPr>
          <a:lstStyle/>
          <a:p>
            <a:pPr marL="117475" indent="-117475">
              <a:buFont typeface="Arial" charset="0"/>
              <a:buChar char="•"/>
            </a:pPr>
            <a:r>
              <a:rPr lang="en-US" sz="1400" dirty="0"/>
              <a:t>5 site visits</a:t>
            </a:r>
          </a:p>
          <a:p>
            <a:pPr marL="117475" indent="-117475">
              <a:buFont typeface="Arial" charset="0"/>
              <a:buChar char="•"/>
            </a:pPr>
            <a:r>
              <a:rPr lang="en-US" sz="1400" dirty="0"/>
              <a:t>Additional Phase 3 metrics</a:t>
            </a:r>
          </a:p>
          <a:p>
            <a:pPr marL="117475" indent="-117475">
              <a:buFont typeface="Arial" charset="0"/>
              <a:buChar char="•"/>
            </a:pPr>
            <a:r>
              <a:rPr lang="en-US" sz="1400" dirty="0"/>
              <a:t>Standby site visits mitigation approach</a:t>
            </a:r>
          </a:p>
        </p:txBody>
      </p:sp>
      <p:sp>
        <p:nvSpPr>
          <p:cNvPr id="53284" name="TextBox 115"/>
          <p:cNvSpPr txBox="1">
            <a:spLocks noChangeArrowheads="1"/>
          </p:cNvSpPr>
          <p:nvPr/>
        </p:nvSpPr>
        <p:spPr bwMode="auto">
          <a:xfrm>
            <a:off x="838200" y="4402138"/>
            <a:ext cx="1981200" cy="1846262"/>
          </a:xfrm>
          <a:prstGeom prst="rect">
            <a:avLst/>
          </a:prstGeom>
          <a:noFill/>
          <a:ln w="9525">
            <a:noFill/>
            <a:miter lim="800000"/>
            <a:headEnd/>
            <a:tailEnd/>
          </a:ln>
        </p:spPr>
        <p:txBody>
          <a:bodyPr>
            <a:spAutoFit/>
          </a:bodyPr>
          <a:lstStyle/>
          <a:p>
            <a:pPr marL="117475" indent="-117475">
              <a:buFont typeface="Arial" charset="0"/>
              <a:buChar char="•"/>
            </a:pPr>
            <a:r>
              <a:rPr lang="en-US" sz="1400" dirty="0"/>
              <a:t>Start weekly calls</a:t>
            </a:r>
          </a:p>
          <a:p>
            <a:pPr marL="117475" indent="-117475">
              <a:buFont typeface="Arial" charset="0"/>
              <a:buChar char="•"/>
            </a:pPr>
            <a:r>
              <a:rPr lang="en-US" sz="1400" dirty="0"/>
              <a:t>Mandatory QSE/CRRAH re-qualification begins</a:t>
            </a:r>
          </a:p>
          <a:p>
            <a:pPr marL="117475" indent="-117475">
              <a:buFont typeface="Arial" charset="0"/>
              <a:buChar char="•"/>
            </a:pPr>
            <a:r>
              <a:rPr lang="en-US" sz="1400" dirty="0"/>
              <a:t>Phase 3 Handbooks</a:t>
            </a:r>
          </a:p>
          <a:p>
            <a:pPr marL="225425" lvl="1" indent="-106363">
              <a:buFont typeface="Arial" charset="0"/>
              <a:buChar char="•"/>
            </a:pPr>
            <a:r>
              <a:rPr lang="en-US" sz="1100" i="1" dirty="0"/>
              <a:t>COMS</a:t>
            </a:r>
          </a:p>
          <a:p>
            <a:pPr marL="225425" lvl="1" indent="-106363">
              <a:buFont typeface="Arial" charset="0"/>
              <a:buChar char="•"/>
            </a:pPr>
            <a:r>
              <a:rPr lang="en-US" sz="1100" i="1" dirty="0"/>
              <a:t>Outage Scheduler</a:t>
            </a:r>
          </a:p>
          <a:p>
            <a:pPr marL="225425" lvl="1" indent="-106363">
              <a:buFont typeface="Arial" charset="0"/>
              <a:buChar char="•"/>
            </a:pPr>
            <a:r>
              <a:rPr lang="en-US" sz="1100" i="1" dirty="0"/>
              <a:t>CRR</a:t>
            </a:r>
          </a:p>
          <a:p>
            <a:pPr marL="225425" lvl="1" indent="-106363">
              <a:buFont typeface="Arial" charset="0"/>
              <a:buChar char="•"/>
            </a:pPr>
            <a:r>
              <a:rPr lang="en-US" sz="1100" i="1" dirty="0"/>
              <a:t>RTM/LFC</a:t>
            </a:r>
          </a:p>
        </p:txBody>
      </p:sp>
      <p:sp>
        <p:nvSpPr>
          <p:cNvPr id="698411" name="TextBox 115"/>
          <p:cNvSpPr txBox="1">
            <a:spLocks noChangeArrowheads="1"/>
          </p:cNvSpPr>
          <p:nvPr/>
        </p:nvSpPr>
        <p:spPr bwMode="auto">
          <a:xfrm>
            <a:off x="2819400" y="4419600"/>
            <a:ext cx="2133600" cy="1677988"/>
          </a:xfrm>
          <a:prstGeom prst="rect">
            <a:avLst/>
          </a:prstGeom>
          <a:noFill/>
          <a:ln w="9525">
            <a:noFill/>
            <a:miter lim="800000"/>
            <a:headEnd/>
            <a:tailEnd/>
          </a:ln>
        </p:spPr>
        <p:txBody>
          <a:bodyPr>
            <a:spAutoFit/>
          </a:bodyPr>
          <a:lstStyle/>
          <a:p>
            <a:pPr marL="117475" indent="-117475">
              <a:buFont typeface="Arial" charset="0"/>
              <a:buChar char="•"/>
              <a:defRPr/>
            </a:pPr>
            <a:r>
              <a:rPr lang="en-US" sz="1400" dirty="0">
                <a:latin typeface="Arial" pitchFamily="34" charset="0"/>
              </a:rPr>
              <a:t>Weekly calls</a:t>
            </a:r>
          </a:p>
          <a:p>
            <a:pPr marL="117475" indent="-117475">
              <a:buFont typeface="Arial" charset="0"/>
              <a:buChar char="•"/>
              <a:defRPr/>
            </a:pPr>
            <a:r>
              <a:rPr lang="en-US" sz="1400" dirty="0">
                <a:latin typeface="Arial" pitchFamily="34" charset="0"/>
              </a:rPr>
              <a:t>Phase 3 Market Trials initiates</a:t>
            </a:r>
          </a:p>
          <a:p>
            <a:pPr marL="117475" indent="-117475">
              <a:buFont typeface="Arial" charset="0"/>
              <a:buChar char="•"/>
              <a:defRPr/>
            </a:pPr>
            <a:r>
              <a:rPr lang="en-US" sz="1400" dirty="0">
                <a:latin typeface="Arial" pitchFamily="34" charset="0"/>
              </a:rPr>
              <a:t>QSE OS qualification</a:t>
            </a:r>
          </a:p>
          <a:p>
            <a:pPr marL="117475" lvl="1" indent="-117475">
              <a:buFont typeface="Arial" charset="0"/>
              <a:buChar char="•"/>
              <a:defRPr/>
            </a:pPr>
            <a:r>
              <a:rPr lang="en-US" sz="1400" dirty="0">
                <a:latin typeface="Arial" pitchFamily="34" charset="0"/>
              </a:rPr>
              <a:t>Phase 4 Handbooks</a:t>
            </a:r>
          </a:p>
          <a:p>
            <a:pPr marL="287338" lvl="1" indent="-169863">
              <a:buFont typeface="Arial" charset="0"/>
              <a:buChar char="•"/>
              <a:defRPr/>
            </a:pPr>
            <a:r>
              <a:rPr lang="en-US" sz="1100" i="1" dirty="0">
                <a:latin typeface="Arial" pitchFamily="34" charset="0"/>
              </a:rPr>
              <a:t>DAM/RUC</a:t>
            </a:r>
          </a:p>
          <a:p>
            <a:pPr marL="287338" lvl="1" indent="-169863">
              <a:buFont typeface="Arial" charset="0"/>
              <a:buChar char="•"/>
              <a:defRPr/>
            </a:pPr>
            <a:r>
              <a:rPr lang="en-US" sz="1100" i="1" dirty="0">
                <a:latin typeface="Arial" pitchFamily="34" charset="0"/>
              </a:rPr>
              <a:t>MIS</a:t>
            </a:r>
          </a:p>
          <a:p>
            <a:pPr marL="287338" lvl="1" indent="-169863">
              <a:buFont typeface="Arial" charset="0"/>
              <a:buChar char="•"/>
              <a:defRPr/>
            </a:pPr>
            <a:r>
              <a:rPr lang="en-US" sz="1100" i="1" dirty="0">
                <a:latin typeface="Arial" pitchFamily="34" charset="0"/>
              </a:rPr>
              <a:t>Credit</a:t>
            </a:r>
          </a:p>
        </p:txBody>
      </p:sp>
      <p:sp>
        <p:nvSpPr>
          <p:cNvPr id="53286" name="TextBox 135"/>
          <p:cNvSpPr txBox="1">
            <a:spLocks noChangeArrowheads="1"/>
          </p:cNvSpPr>
          <p:nvPr/>
        </p:nvSpPr>
        <p:spPr bwMode="auto">
          <a:xfrm>
            <a:off x="2819400" y="1701800"/>
            <a:ext cx="2133600" cy="1600438"/>
          </a:xfrm>
          <a:prstGeom prst="rect">
            <a:avLst/>
          </a:prstGeom>
          <a:noFill/>
          <a:ln w="9525">
            <a:noFill/>
            <a:miter lim="800000"/>
            <a:headEnd/>
            <a:tailEnd/>
          </a:ln>
        </p:spPr>
        <p:txBody>
          <a:bodyPr>
            <a:spAutoFit/>
          </a:bodyPr>
          <a:lstStyle/>
          <a:p>
            <a:pPr marL="117475" indent="-117475">
              <a:buFont typeface="Arial" charset="0"/>
              <a:buChar char="•"/>
            </a:pPr>
            <a:r>
              <a:rPr lang="en-US" sz="1400" dirty="0"/>
              <a:t>Nodal 101</a:t>
            </a:r>
          </a:p>
          <a:p>
            <a:pPr marL="117475" indent="-117475">
              <a:buFont typeface="Arial" charset="0"/>
              <a:buChar char="•"/>
            </a:pPr>
            <a:r>
              <a:rPr lang="en-US" sz="1400" dirty="0"/>
              <a:t>LSE 201</a:t>
            </a:r>
          </a:p>
          <a:p>
            <a:pPr marL="117475" indent="-117475">
              <a:buFont typeface="Arial" charset="0"/>
              <a:buChar char="•"/>
            </a:pPr>
            <a:r>
              <a:rPr lang="en-US" sz="1400" dirty="0"/>
              <a:t>Basic Training</a:t>
            </a:r>
          </a:p>
          <a:p>
            <a:pPr marL="117475" indent="-117475">
              <a:buFont typeface="Arial" charset="0"/>
              <a:buChar char="•"/>
            </a:pPr>
            <a:r>
              <a:rPr lang="en-US" sz="1400" dirty="0"/>
              <a:t>Generation 101, 201</a:t>
            </a:r>
          </a:p>
          <a:p>
            <a:pPr marL="117475" indent="-117475">
              <a:buFont typeface="Arial" charset="0"/>
              <a:buChar char="•"/>
            </a:pPr>
            <a:r>
              <a:rPr lang="en-US" sz="1400" dirty="0"/>
              <a:t>CRR – instructor-led</a:t>
            </a:r>
          </a:p>
          <a:p>
            <a:pPr marL="117475" indent="-117475">
              <a:buFont typeface="Arial" charset="0"/>
              <a:buChar char="•"/>
            </a:pPr>
            <a:r>
              <a:rPr lang="en-US" sz="1400" dirty="0"/>
              <a:t>Settlement </a:t>
            </a:r>
            <a:r>
              <a:rPr lang="en-US" sz="1400" dirty="0" smtClean="0"/>
              <a:t>Workshop</a:t>
            </a:r>
            <a:endParaRPr lang="en-US" sz="1400" dirty="0"/>
          </a:p>
          <a:p>
            <a:pPr marL="117475" indent="-117475">
              <a:buFont typeface="Arial" charset="0"/>
              <a:buChar char="•"/>
            </a:pPr>
            <a:r>
              <a:rPr lang="en-US" sz="1400" dirty="0"/>
              <a:t>Operations Seminar</a:t>
            </a:r>
          </a:p>
        </p:txBody>
      </p:sp>
      <p:sp>
        <p:nvSpPr>
          <p:cNvPr id="53287" name="TextBox 121"/>
          <p:cNvSpPr txBox="1">
            <a:spLocks noChangeArrowheads="1"/>
          </p:cNvSpPr>
          <p:nvPr/>
        </p:nvSpPr>
        <p:spPr bwMode="auto">
          <a:xfrm>
            <a:off x="2830513" y="1374775"/>
            <a:ext cx="1981200" cy="307975"/>
          </a:xfrm>
          <a:prstGeom prst="rect">
            <a:avLst/>
          </a:prstGeom>
          <a:noFill/>
          <a:ln w="9525">
            <a:noFill/>
            <a:miter lim="800000"/>
            <a:headEnd/>
            <a:tailEnd/>
          </a:ln>
        </p:spPr>
        <p:txBody>
          <a:bodyPr>
            <a:spAutoFit/>
          </a:bodyPr>
          <a:lstStyle/>
          <a:p>
            <a:pPr marL="117475" indent="-117475">
              <a:buFont typeface="Arial" charset="0"/>
              <a:buChar char="•"/>
            </a:pPr>
            <a:r>
              <a:rPr lang="en-US" sz="1400" dirty="0"/>
              <a:t>NATF 2/2</a:t>
            </a:r>
          </a:p>
        </p:txBody>
      </p:sp>
      <p:pic>
        <p:nvPicPr>
          <p:cNvPr id="53288" name="Picture 5" descr="MilestoneInProgress.png"/>
          <p:cNvPicPr>
            <a:picLocks noChangeAspect="1"/>
          </p:cNvPicPr>
          <p:nvPr/>
        </p:nvPicPr>
        <p:blipFill>
          <a:blip r:embed="rId4" cstate="print"/>
          <a:srcRect/>
          <a:stretch>
            <a:fillRect/>
          </a:stretch>
        </p:blipFill>
        <p:spPr bwMode="auto">
          <a:xfrm>
            <a:off x="889000" y="4191000"/>
            <a:ext cx="152400" cy="152400"/>
          </a:xfrm>
          <a:prstGeom prst="rect">
            <a:avLst/>
          </a:prstGeom>
          <a:noFill/>
          <a:ln w="9525">
            <a:noFill/>
            <a:miter lim="800000"/>
            <a:headEnd/>
            <a:tailEnd/>
          </a:ln>
        </p:spPr>
      </p:pic>
      <p:sp>
        <p:nvSpPr>
          <p:cNvPr id="66" name="Rectangle 65"/>
          <p:cNvSpPr/>
          <p:nvPr/>
        </p:nvSpPr>
        <p:spPr>
          <a:xfrm>
            <a:off x="914400" y="4711700"/>
            <a:ext cx="93663" cy="889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3290" name="TextBox 135"/>
          <p:cNvSpPr txBox="1">
            <a:spLocks noChangeArrowheads="1"/>
          </p:cNvSpPr>
          <p:nvPr/>
        </p:nvSpPr>
        <p:spPr bwMode="auto">
          <a:xfrm>
            <a:off x="4800600" y="1676400"/>
            <a:ext cx="2133600" cy="1600200"/>
          </a:xfrm>
          <a:prstGeom prst="rect">
            <a:avLst/>
          </a:prstGeom>
          <a:noFill/>
          <a:ln w="9525">
            <a:noFill/>
            <a:miter lim="800000"/>
            <a:headEnd/>
            <a:tailEnd/>
          </a:ln>
        </p:spPr>
        <p:txBody>
          <a:bodyPr>
            <a:spAutoFit/>
          </a:bodyPr>
          <a:lstStyle/>
          <a:p>
            <a:pPr marL="117475" indent="-117475">
              <a:buFont typeface="Arial" charset="0"/>
              <a:buChar char="•"/>
            </a:pPr>
            <a:r>
              <a:rPr lang="en-US" sz="1400" dirty="0"/>
              <a:t>Nodal 101</a:t>
            </a:r>
          </a:p>
          <a:p>
            <a:pPr marL="117475" indent="-117475">
              <a:buFont typeface="Arial" charset="0"/>
              <a:buChar char="•"/>
            </a:pPr>
            <a:r>
              <a:rPr lang="en-US" sz="1400" dirty="0"/>
              <a:t>LSE 201</a:t>
            </a:r>
          </a:p>
          <a:p>
            <a:pPr marL="117475" indent="-117475">
              <a:buFont typeface="Arial" charset="0"/>
              <a:buChar char="•"/>
            </a:pPr>
            <a:r>
              <a:rPr lang="en-US" sz="1400" dirty="0"/>
              <a:t>Basic Training</a:t>
            </a:r>
          </a:p>
          <a:p>
            <a:pPr marL="117475" indent="-117475">
              <a:buFont typeface="Arial" charset="0"/>
              <a:buChar char="•"/>
            </a:pPr>
            <a:r>
              <a:rPr lang="en-US" sz="1400" dirty="0"/>
              <a:t>Generation 101, 201</a:t>
            </a:r>
          </a:p>
          <a:p>
            <a:pPr marL="117475" indent="-117475">
              <a:buFont typeface="Arial" charset="0"/>
              <a:buChar char="•"/>
            </a:pPr>
            <a:r>
              <a:rPr lang="en-US" sz="1400" dirty="0"/>
              <a:t>CRR – instructor-led</a:t>
            </a:r>
          </a:p>
          <a:p>
            <a:pPr marL="117475" indent="-117475">
              <a:buFont typeface="Arial" charset="0"/>
              <a:buChar char="•"/>
            </a:pPr>
            <a:r>
              <a:rPr lang="en-US" sz="1400" dirty="0"/>
              <a:t>Settlement </a:t>
            </a:r>
            <a:r>
              <a:rPr lang="en-US" sz="1400" dirty="0" smtClean="0"/>
              <a:t>Workshop</a:t>
            </a:r>
            <a:endParaRPr lang="en-US" sz="1400" dirty="0"/>
          </a:p>
          <a:p>
            <a:pPr marL="117475" indent="-117475">
              <a:buFont typeface="Arial" charset="0"/>
              <a:buChar char="•"/>
            </a:pPr>
            <a:r>
              <a:rPr lang="en-US" sz="1400" dirty="0"/>
              <a:t>Operations Seminar</a:t>
            </a:r>
          </a:p>
        </p:txBody>
      </p:sp>
      <p:pic>
        <p:nvPicPr>
          <p:cNvPr id="53291" name="Picture 5" descr="MilestoneInProgress.png"/>
          <p:cNvPicPr>
            <a:picLocks noChangeAspect="1"/>
          </p:cNvPicPr>
          <p:nvPr/>
        </p:nvPicPr>
        <p:blipFill>
          <a:blip r:embed="rId4" cstate="print"/>
          <a:srcRect/>
          <a:stretch>
            <a:fillRect/>
          </a:stretch>
        </p:blipFill>
        <p:spPr bwMode="auto">
          <a:xfrm>
            <a:off x="2867025" y="2838450"/>
            <a:ext cx="152400" cy="152400"/>
          </a:xfrm>
          <a:prstGeom prst="rect">
            <a:avLst/>
          </a:prstGeom>
          <a:noFill/>
          <a:ln w="9525">
            <a:noFill/>
            <a:miter lim="800000"/>
            <a:headEnd/>
            <a:tailEnd/>
          </a:ln>
        </p:spPr>
      </p:pic>
      <p:pic>
        <p:nvPicPr>
          <p:cNvPr id="53292" name="Picture 5" descr="MilestoneInProgress.png"/>
          <p:cNvPicPr>
            <a:picLocks noChangeAspect="1"/>
          </p:cNvPicPr>
          <p:nvPr/>
        </p:nvPicPr>
        <p:blipFill>
          <a:blip r:embed="rId4" cstate="print"/>
          <a:srcRect/>
          <a:stretch>
            <a:fillRect/>
          </a:stretch>
        </p:blipFill>
        <p:spPr bwMode="auto">
          <a:xfrm>
            <a:off x="4848225" y="2819400"/>
            <a:ext cx="152400" cy="152400"/>
          </a:xfrm>
          <a:prstGeom prst="rect">
            <a:avLst/>
          </a:prstGeom>
          <a:noFill/>
          <a:ln w="9525">
            <a:noFill/>
            <a:miter lim="800000"/>
            <a:headEnd/>
            <a:tailEnd/>
          </a:ln>
        </p:spPr>
      </p:pic>
      <p:sp>
        <p:nvSpPr>
          <p:cNvPr id="53293" name="TextBox 121"/>
          <p:cNvSpPr txBox="1">
            <a:spLocks noChangeArrowheads="1"/>
          </p:cNvSpPr>
          <p:nvPr/>
        </p:nvSpPr>
        <p:spPr bwMode="auto">
          <a:xfrm>
            <a:off x="4800600" y="1371600"/>
            <a:ext cx="1981200" cy="307975"/>
          </a:xfrm>
          <a:prstGeom prst="rect">
            <a:avLst/>
          </a:prstGeom>
          <a:noFill/>
          <a:ln w="9525">
            <a:noFill/>
            <a:miter lim="800000"/>
            <a:headEnd/>
            <a:tailEnd/>
          </a:ln>
        </p:spPr>
        <p:txBody>
          <a:bodyPr>
            <a:spAutoFit/>
          </a:bodyPr>
          <a:lstStyle/>
          <a:p>
            <a:pPr marL="117475" indent="-117475">
              <a:buFont typeface="Arial" charset="0"/>
              <a:buChar char="•"/>
            </a:pPr>
            <a:r>
              <a:rPr lang="en-US" sz="1400" dirty="0"/>
              <a:t>NATF 3/2</a:t>
            </a:r>
          </a:p>
        </p:txBody>
      </p:sp>
      <p:sp>
        <p:nvSpPr>
          <p:cNvPr id="698421" name="TextBox 115"/>
          <p:cNvSpPr txBox="1">
            <a:spLocks noChangeArrowheads="1"/>
          </p:cNvSpPr>
          <p:nvPr/>
        </p:nvSpPr>
        <p:spPr bwMode="auto">
          <a:xfrm>
            <a:off x="4800600" y="4419600"/>
            <a:ext cx="2133600" cy="1938338"/>
          </a:xfrm>
          <a:prstGeom prst="rect">
            <a:avLst/>
          </a:prstGeom>
          <a:noFill/>
          <a:ln w="9525">
            <a:noFill/>
            <a:miter lim="800000"/>
            <a:headEnd/>
            <a:tailEnd/>
          </a:ln>
        </p:spPr>
        <p:txBody>
          <a:bodyPr>
            <a:spAutoFit/>
          </a:bodyPr>
          <a:lstStyle/>
          <a:p>
            <a:pPr marL="117475" indent="-117475">
              <a:buFont typeface="Arial" charset="0"/>
              <a:buChar char="•"/>
              <a:defRPr/>
            </a:pPr>
            <a:r>
              <a:rPr lang="en-US" sz="1400" dirty="0">
                <a:latin typeface="Arial" pitchFamily="34" charset="0"/>
              </a:rPr>
              <a:t>Weekly calls</a:t>
            </a:r>
          </a:p>
          <a:p>
            <a:pPr marL="117475" indent="-117475">
              <a:buFont typeface="Arial" charset="0"/>
              <a:buChar char="•"/>
              <a:defRPr/>
            </a:pPr>
            <a:r>
              <a:rPr lang="en-US" sz="1400" dirty="0">
                <a:latin typeface="Arial" pitchFamily="34" charset="0"/>
              </a:rPr>
              <a:t>Phase 3 Execution</a:t>
            </a:r>
          </a:p>
          <a:p>
            <a:pPr marL="117475" lvl="1" indent="-117475">
              <a:buFont typeface="Arial" charset="0"/>
              <a:buChar char="•"/>
              <a:defRPr/>
            </a:pPr>
            <a:r>
              <a:rPr lang="en-US" sz="1400" dirty="0">
                <a:latin typeface="Arial" pitchFamily="34" charset="0"/>
              </a:rPr>
              <a:t>Phase 4 Handbooks</a:t>
            </a:r>
          </a:p>
          <a:p>
            <a:pPr marL="287338" lvl="1" indent="-169863">
              <a:buFont typeface="Arial" charset="0"/>
              <a:buChar char="•"/>
              <a:defRPr/>
            </a:pPr>
            <a:r>
              <a:rPr lang="en-US" sz="1100" i="1" dirty="0">
                <a:latin typeface="Arial" pitchFamily="34" charset="0"/>
              </a:rPr>
              <a:t>Updates to prior handbooks</a:t>
            </a:r>
          </a:p>
          <a:p>
            <a:pPr marL="119063" lvl="1" indent="-119063">
              <a:buFont typeface="Arial" charset="0"/>
              <a:buChar char="•"/>
              <a:defRPr/>
            </a:pPr>
            <a:r>
              <a:rPr lang="en-US" sz="1400" dirty="0">
                <a:latin typeface="Arial" pitchFamily="34" charset="0"/>
              </a:rPr>
              <a:t>LFC individual QSE tests</a:t>
            </a:r>
          </a:p>
          <a:p>
            <a:pPr marL="117475" indent="-117475">
              <a:buFont typeface="Arial" charset="0"/>
              <a:buChar char="•"/>
              <a:defRPr/>
            </a:pPr>
            <a:endParaRPr lang="en-US" sz="1400" dirty="0">
              <a:latin typeface="Arial" pitchFamily="34" charset="0"/>
            </a:endParaRPr>
          </a:p>
          <a:p>
            <a:pPr marL="117475" indent="-117475">
              <a:buFont typeface="Arial" charset="0"/>
              <a:buChar char="•"/>
              <a:defRPr/>
            </a:pPr>
            <a:endParaRPr lang="en-US" sz="1400" dirty="0">
              <a:latin typeface="Arial" pitchFamily="34" charset="0"/>
            </a:endParaRPr>
          </a:p>
        </p:txBody>
      </p:sp>
      <p:sp>
        <p:nvSpPr>
          <p:cNvPr id="53295" name="TextBox 112"/>
          <p:cNvSpPr txBox="1">
            <a:spLocks noChangeArrowheads="1"/>
          </p:cNvSpPr>
          <p:nvPr/>
        </p:nvSpPr>
        <p:spPr bwMode="auto">
          <a:xfrm>
            <a:off x="4813300" y="3276600"/>
            <a:ext cx="1981200" cy="954088"/>
          </a:xfrm>
          <a:prstGeom prst="rect">
            <a:avLst/>
          </a:prstGeom>
          <a:noFill/>
          <a:ln w="9525">
            <a:noFill/>
            <a:miter lim="800000"/>
            <a:headEnd/>
            <a:tailEnd/>
          </a:ln>
        </p:spPr>
        <p:txBody>
          <a:bodyPr>
            <a:spAutoFit/>
          </a:bodyPr>
          <a:lstStyle/>
          <a:p>
            <a:pPr marL="117475" indent="-117475">
              <a:buFont typeface="Arial" charset="0"/>
              <a:buChar char="•"/>
            </a:pPr>
            <a:r>
              <a:rPr lang="en-US" sz="1400" dirty="0"/>
              <a:t>4 site visits</a:t>
            </a:r>
          </a:p>
          <a:p>
            <a:pPr marL="117475" indent="-117475">
              <a:buFont typeface="Arial" charset="0"/>
              <a:buChar char="•"/>
            </a:pPr>
            <a:r>
              <a:rPr lang="en-US" sz="1400" dirty="0"/>
              <a:t>Scheduled Site Visits conclude</a:t>
            </a:r>
          </a:p>
          <a:p>
            <a:pPr marL="117475" indent="-117475">
              <a:buFont typeface="Arial" charset="0"/>
              <a:buChar char="•"/>
            </a:pPr>
            <a:r>
              <a:rPr lang="en-US" sz="1400" dirty="0"/>
              <a:t>MRS #3</a:t>
            </a:r>
          </a:p>
        </p:txBody>
      </p:sp>
      <p:sp>
        <p:nvSpPr>
          <p:cNvPr id="53296" name="TextBox 112"/>
          <p:cNvSpPr txBox="1">
            <a:spLocks noChangeArrowheads="1"/>
          </p:cNvSpPr>
          <p:nvPr/>
        </p:nvSpPr>
        <p:spPr bwMode="auto">
          <a:xfrm>
            <a:off x="6781800" y="3276600"/>
            <a:ext cx="1981200" cy="738188"/>
          </a:xfrm>
          <a:prstGeom prst="rect">
            <a:avLst/>
          </a:prstGeom>
          <a:noFill/>
          <a:ln w="9525">
            <a:noFill/>
            <a:miter lim="800000"/>
            <a:headEnd/>
            <a:tailEnd/>
          </a:ln>
        </p:spPr>
        <p:txBody>
          <a:bodyPr>
            <a:spAutoFit/>
          </a:bodyPr>
          <a:lstStyle/>
          <a:p>
            <a:pPr marL="117475" indent="-117475">
              <a:buFont typeface="Arial" charset="0"/>
              <a:buChar char="•"/>
            </a:pPr>
            <a:r>
              <a:rPr lang="en-US" sz="1400" dirty="0"/>
              <a:t>Standby site visits</a:t>
            </a:r>
          </a:p>
          <a:p>
            <a:pPr marL="117475" indent="-117475">
              <a:buFont typeface="Arial" charset="0"/>
              <a:buChar char="•"/>
            </a:pPr>
            <a:r>
              <a:rPr lang="en-US" sz="1400" dirty="0"/>
              <a:t>Phase 4 metrics launch</a:t>
            </a:r>
          </a:p>
        </p:txBody>
      </p:sp>
      <p:sp>
        <p:nvSpPr>
          <p:cNvPr id="53297" name="TextBox 115"/>
          <p:cNvSpPr txBox="1">
            <a:spLocks noChangeArrowheads="1"/>
          </p:cNvSpPr>
          <p:nvPr/>
        </p:nvSpPr>
        <p:spPr bwMode="auto">
          <a:xfrm>
            <a:off x="6781800" y="4419600"/>
            <a:ext cx="2133600" cy="954088"/>
          </a:xfrm>
          <a:prstGeom prst="rect">
            <a:avLst/>
          </a:prstGeom>
          <a:noFill/>
          <a:ln w="9525">
            <a:noFill/>
            <a:miter lim="800000"/>
            <a:headEnd/>
            <a:tailEnd/>
          </a:ln>
        </p:spPr>
        <p:txBody>
          <a:bodyPr>
            <a:spAutoFit/>
          </a:bodyPr>
          <a:lstStyle/>
          <a:p>
            <a:pPr marL="117475" indent="-117475">
              <a:buFont typeface="Arial" charset="0"/>
              <a:buChar char="•"/>
            </a:pPr>
            <a:r>
              <a:rPr lang="en-US" sz="1400" dirty="0"/>
              <a:t>Weekly calls</a:t>
            </a:r>
          </a:p>
          <a:p>
            <a:pPr marL="117475" indent="-117475">
              <a:buFont typeface="Arial" charset="0"/>
              <a:buChar char="•"/>
            </a:pPr>
            <a:r>
              <a:rPr lang="en-US" sz="1400" dirty="0"/>
              <a:t>Phase 4 Market Trials initiates</a:t>
            </a:r>
          </a:p>
          <a:p>
            <a:pPr marL="117475" indent="-117475">
              <a:buFont typeface="Arial" charset="0"/>
              <a:buChar char="•"/>
            </a:pPr>
            <a:endParaRPr lang="en-US" sz="1400" dirty="0"/>
          </a:p>
        </p:txBody>
      </p:sp>
      <p:sp>
        <p:nvSpPr>
          <p:cNvPr id="53298" name="TextBox 121"/>
          <p:cNvSpPr txBox="1">
            <a:spLocks noChangeArrowheads="1"/>
          </p:cNvSpPr>
          <p:nvPr/>
        </p:nvSpPr>
        <p:spPr bwMode="auto">
          <a:xfrm>
            <a:off x="6781800" y="1371600"/>
            <a:ext cx="1981200" cy="307975"/>
          </a:xfrm>
          <a:prstGeom prst="rect">
            <a:avLst/>
          </a:prstGeom>
          <a:noFill/>
          <a:ln w="9525">
            <a:noFill/>
            <a:miter lim="800000"/>
            <a:headEnd/>
            <a:tailEnd/>
          </a:ln>
        </p:spPr>
        <p:txBody>
          <a:bodyPr>
            <a:spAutoFit/>
          </a:bodyPr>
          <a:lstStyle/>
          <a:p>
            <a:pPr marL="117475" indent="-117475">
              <a:buFont typeface="Arial" charset="0"/>
              <a:buChar char="•"/>
            </a:pPr>
            <a:r>
              <a:rPr lang="en-US" sz="1400" dirty="0"/>
              <a:t>NATF 4/6</a:t>
            </a:r>
          </a:p>
        </p:txBody>
      </p:sp>
      <p:sp>
        <p:nvSpPr>
          <p:cNvPr id="53299" name="TextBox 135"/>
          <p:cNvSpPr txBox="1">
            <a:spLocks noChangeArrowheads="1"/>
          </p:cNvSpPr>
          <p:nvPr/>
        </p:nvSpPr>
        <p:spPr bwMode="auto">
          <a:xfrm>
            <a:off x="6781800" y="1676400"/>
            <a:ext cx="2133600" cy="1384300"/>
          </a:xfrm>
          <a:prstGeom prst="rect">
            <a:avLst/>
          </a:prstGeom>
          <a:noFill/>
          <a:ln w="9525">
            <a:noFill/>
            <a:miter lim="800000"/>
            <a:headEnd/>
            <a:tailEnd/>
          </a:ln>
        </p:spPr>
        <p:txBody>
          <a:bodyPr>
            <a:spAutoFit/>
          </a:bodyPr>
          <a:lstStyle/>
          <a:p>
            <a:pPr marL="117475" indent="-117475">
              <a:buFont typeface="Arial" charset="0"/>
              <a:buChar char="•"/>
            </a:pPr>
            <a:r>
              <a:rPr lang="en-US" sz="1400" dirty="0"/>
              <a:t>Nodal 101</a:t>
            </a:r>
          </a:p>
          <a:p>
            <a:pPr marL="117475" indent="-117475">
              <a:buFont typeface="Arial" charset="0"/>
              <a:buChar char="•"/>
            </a:pPr>
            <a:r>
              <a:rPr lang="en-US" sz="1400" dirty="0"/>
              <a:t>Trans 101</a:t>
            </a:r>
          </a:p>
          <a:p>
            <a:pPr marL="117475" indent="-117475">
              <a:buFont typeface="Arial" charset="0"/>
              <a:buChar char="•"/>
            </a:pPr>
            <a:r>
              <a:rPr lang="en-US" sz="1400" dirty="0"/>
              <a:t>Generation 101, 201</a:t>
            </a:r>
          </a:p>
          <a:p>
            <a:pPr marL="117475" indent="-117475">
              <a:buFont typeface="Arial" charset="0"/>
              <a:buChar char="•"/>
            </a:pPr>
            <a:r>
              <a:rPr lang="en-US" sz="1400" dirty="0"/>
              <a:t>CRR – instructor-led</a:t>
            </a:r>
          </a:p>
          <a:p>
            <a:pPr marL="117475" indent="-117475">
              <a:buFont typeface="Arial" charset="0"/>
              <a:buChar char="•"/>
            </a:pPr>
            <a:r>
              <a:rPr lang="en-US" sz="1400" dirty="0"/>
              <a:t>NMMS</a:t>
            </a:r>
          </a:p>
          <a:p>
            <a:pPr marL="117475" indent="-117475">
              <a:buFont typeface="Arial" charset="0"/>
              <a:buChar char="•"/>
            </a:pPr>
            <a:r>
              <a:rPr lang="en-US" sz="1400" dirty="0"/>
              <a:t>Economics of LMP</a:t>
            </a:r>
          </a:p>
        </p:txBody>
      </p:sp>
      <p:graphicFrame>
        <p:nvGraphicFramePr>
          <p:cNvPr id="45" name="Object 44">
            <a:hlinkClick r:id="" action="ppaction://ole?verb=0"/>
          </p:cNvPr>
          <p:cNvGraphicFramePr>
            <a:graphicFrameLocks noChangeAspect="1"/>
          </p:cNvGraphicFramePr>
          <p:nvPr/>
        </p:nvGraphicFramePr>
        <p:xfrm>
          <a:off x="8001000" y="5822156"/>
          <a:ext cx="838200" cy="654844"/>
        </p:xfrm>
        <a:graphic>
          <a:graphicData uri="http://schemas.openxmlformats.org/presentationml/2006/ole">
            <p:oleObj spid="_x0000_s1026" name="Presentation" showAsIcon="1" r:id="rId5" imgW="914400" imgH="714240" progId="PowerPoint.Show.12">
              <p:embed/>
            </p:oleObj>
          </a:graphicData>
        </a:graphic>
      </p:graphicFrame>
      <p:sp>
        <p:nvSpPr>
          <p:cNvPr id="46" name="Slide Number Placeholder 45"/>
          <p:cNvSpPr>
            <a:spLocks noGrp="1"/>
          </p:cNvSpPr>
          <p:nvPr>
            <p:ph type="sldNum" sz="quarter" idx="11"/>
          </p:nvPr>
        </p:nvSpPr>
        <p:spPr>
          <a:xfrm>
            <a:off x="8001000" y="6336792"/>
            <a:ext cx="609600" cy="521208"/>
          </a:xfrm>
        </p:spPr>
        <p:txBody>
          <a:bodyPr/>
          <a:lstStyle/>
          <a:p>
            <a:fld id="{D07A4A12-29EA-4B64-A903-7A1C6408FBAA}" type="slidenum">
              <a:rPr lang="en-US" smtClean="0"/>
              <a:pPr/>
              <a:t>5</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Protocol Revision Subcommittee (PRS) </a:t>
            </a:r>
            <a:endParaRPr lang="en-US" b="1" dirty="0"/>
          </a:p>
        </p:txBody>
      </p:sp>
      <p:sp>
        <p:nvSpPr>
          <p:cNvPr id="3" name="Content Placeholder 2"/>
          <p:cNvSpPr>
            <a:spLocks noGrp="1"/>
          </p:cNvSpPr>
          <p:nvPr>
            <p:ph sz="quarter" idx="1"/>
          </p:nvPr>
        </p:nvSpPr>
        <p:spPr>
          <a:xfrm>
            <a:off x="457200" y="1600200"/>
            <a:ext cx="7924800" cy="5029200"/>
          </a:xfrm>
        </p:spPr>
        <p:txBody>
          <a:bodyPr>
            <a:normAutofit fontScale="77500" lnSpcReduction="20000"/>
          </a:bodyPr>
          <a:lstStyle/>
          <a:p>
            <a:r>
              <a:rPr lang="en-US" b="1" i="1" dirty="0" smtClean="0"/>
              <a:t>PRR837</a:t>
            </a:r>
            <a:r>
              <a:rPr lang="en-US" i="1" dirty="0" smtClean="0"/>
              <a:t>, Load Used in RMR Studies </a:t>
            </a:r>
            <a:br>
              <a:rPr lang="en-US" i="1" dirty="0" smtClean="0"/>
            </a:br>
            <a:r>
              <a:rPr lang="en-US" b="1" i="1" dirty="0" smtClean="0"/>
              <a:t>NPRR198</a:t>
            </a:r>
            <a:r>
              <a:rPr lang="en-US" i="1" dirty="0" smtClean="0"/>
              <a:t>, Load Used in RMR Studies- </a:t>
            </a:r>
          </a:p>
          <a:p>
            <a:pPr lvl="1"/>
            <a:r>
              <a:rPr lang="en-US" sz="2000" dirty="0" smtClean="0">
                <a:latin typeface="Garamond" pitchFamily="18" charset="0"/>
              </a:rPr>
              <a:t>Provides guidance to ERCOT to use the peak Load forecast posted pursuant to P.U.C. SUBST. R. 25.505, Resource Adequacy in the Electric Reliability Council of Texas Power Region, for the next 12 months for the RMR study</a:t>
            </a:r>
            <a:endParaRPr lang="en-US" sz="2000" i="1" dirty="0" smtClean="0"/>
          </a:p>
          <a:p>
            <a:pPr lvl="2"/>
            <a:r>
              <a:rPr lang="en-US" sz="2100" b="1" i="1" dirty="0" smtClean="0"/>
              <a:t>PRR837 -       Approved </a:t>
            </a:r>
            <a:r>
              <a:rPr lang="en-US" sz="2100" i="1" dirty="0" smtClean="0"/>
              <a:t>with minor edits</a:t>
            </a:r>
          </a:p>
          <a:p>
            <a:pPr lvl="2"/>
            <a:r>
              <a:rPr lang="en-US" sz="2100" b="1" i="1" dirty="0" smtClean="0"/>
              <a:t>NPRR198 -    Tabled at TAC </a:t>
            </a:r>
          </a:p>
          <a:p>
            <a:pPr lvl="3"/>
            <a:r>
              <a:rPr lang="en-US" sz="2100" i="1" dirty="0" smtClean="0"/>
              <a:t>TAC made the same edits to the NPRR that were agreed to on the PRR, however NPRR was </a:t>
            </a:r>
            <a:r>
              <a:rPr lang="en-US" sz="2100" b="1" i="1" dirty="0" smtClean="0"/>
              <a:t>tabled at TAC</a:t>
            </a:r>
            <a:r>
              <a:rPr lang="en-US" sz="2100" i="1" dirty="0" smtClean="0"/>
              <a:t> to allow PRR837 to be approved by the ERCOT Board prior to submitting the NPRR.   </a:t>
            </a:r>
          </a:p>
          <a:p>
            <a:pPr lvl="2"/>
            <a:endParaRPr lang="en-US" sz="2100" i="1" dirty="0" smtClean="0"/>
          </a:p>
          <a:p>
            <a:r>
              <a:rPr lang="en-US" b="1" i="1" dirty="0" smtClean="0"/>
              <a:t>NPRR199</a:t>
            </a:r>
            <a:r>
              <a:rPr lang="en-US" i="1" dirty="0" smtClean="0"/>
              <a:t>, Shift Factors by Resource Node</a:t>
            </a:r>
          </a:p>
          <a:p>
            <a:pPr lvl="1"/>
            <a:r>
              <a:rPr lang="en-US" sz="2000" dirty="0" smtClean="0">
                <a:latin typeface="Garamond" pitchFamily="18" charset="0"/>
              </a:rPr>
              <a:t>Adds the reporting requirement for ERCOT to provide Shift Factors by Resource Node and is necessary for Nodal Go-Live.</a:t>
            </a:r>
          </a:p>
          <a:p>
            <a:pPr lvl="2"/>
            <a:r>
              <a:rPr lang="en-US" sz="2100" b="1" i="1" dirty="0" smtClean="0"/>
              <a:t>NPRR199 -   Approved </a:t>
            </a:r>
          </a:p>
          <a:p>
            <a:pPr lvl="2"/>
            <a:endParaRPr lang="en-US" sz="2100" b="1" i="1" dirty="0" smtClean="0"/>
          </a:p>
          <a:p>
            <a:r>
              <a:rPr lang="en-US" b="1" i="1" dirty="0" smtClean="0"/>
              <a:t>NPRR200</a:t>
            </a:r>
            <a:r>
              <a:rPr lang="en-US" i="1" dirty="0" smtClean="0"/>
              <a:t>, MMS DC Tie Schedule Data Source </a:t>
            </a:r>
          </a:p>
          <a:p>
            <a:pPr lvl="1"/>
            <a:r>
              <a:rPr lang="en-US" sz="2000" dirty="0" smtClean="0">
                <a:latin typeface="Garamond" pitchFamily="18" charset="0"/>
              </a:rPr>
              <a:t>Changes the source of Direct Current Tie (DC Tie) Schedules for use by the Market Management System (MMS) to an associated QSE submitted Electronic Tag (e-Tag).  This NPRR is also necessary for Nodal Go-Live.  </a:t>
            </a:r>
            <a:endParaRPr lang="en-US" sz="1900" i="1" dirty="0" smtClean="0"/>
          </a:p>
          <a:p>
            <a:pPr lvl="2"/>
            <a:r>
              <a:rPr lang="en-US" sz="2100" b="1" i="1" dirty="0" smtClean="0"/>
              <a:t>NPRR200 -   Approved </a:t>
            </a:r>
            <a:r>
              <a:rPr lang="en-US" sz="2100" dirty="0" smtClean="0"/>
              <a:t>	</a:t>
            </a:r>
            <a:endParaRPr lang="en-US" sz="2100" dirty="0"/>
          </a:p>
        </p:txBody>
      </p:sp>
      <p:sp>
        <p:nvSpPr>
          <p:cNvPr id="4" name="Slide Number Placeholder 3"/>
          <p:cNvSpPr>
            <a:spLocks noGrp="1"/>
          </p:cNvSpPr>
          <p:nvPr>
            <p:ph type="sldNum" sz="quarter" idx="15"/>
          </p:nvPr>
        </p:nvSpPr>
        <p:spPr/>
        <p:txBody>
          <a:bodyPr/>
          <a:lstStyle/>
          <a:p>
            <a:fld id="{D07A4A12-29EA-4B64-A903-7A1C6408FBAA}" type="slidenum">
              <a:rPr lang="en-US" smtClean="0"/>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Protocol Revision Subcommittee (PRS) </a:t>
            </a:r>
            <a:endParaRPr lang="en-US" b="1" dirty="0"/>
          </a:p>
        </p:txBody>
      </p:sp>
      <p:sp>
        <p:nvSpPr>
          <p:cNvPr id="3" name="Content Placeholder 2"/>
          <p:cNvSpPr>
            <a:spLocks noGrp="1"/>
          </p:cNvSpPr>
          <p:nvPr>
            <p:ph sz="quarter" idx="1"/>
          </p:nvPr>
        </p:nvSpPr>
        <p:spPr>
          <a:xfrm>
            <a:off x="457200" y="1600200"/>
            <a:ext cx="7924800" cy="5029200"/>
          </a:xfrm>
        </p:spPr>
        <p:txBody>
          <a:bodyPr>
            <a:normAutofit fontScale="92500" lnSpcReduction="20000"/>
          </a:bodyPr>
          <a:lstStyle/>
          <a:p>
            <a:r>
              <a:rPr lang="en-US" b="1" i="1" dirty="0" smtClean="0"/>
              <a:t>NPRR201, </a:t>
            </a:r>
            <a:r>
              <a:rPr lang="en-US" i="1" dirty="0" smtClean="0"/>
              <a:t>Calculation of Transmission and Distribution Losses </a:t>
            </a:r>
          </a:p>
          <a:p>
            <a:pPr lvl="1"/>
            <a:r>
              <a:rPr lang="en-US" sz="2400" dirty="0" smtClean="0">
                <a:latin typeface="Garamond" pitchFamily="18" charset="0"/>
              </a:rPr>
              <a:t>Revises the Nodal Protocol language to align with the current practice for calculation of Transmission Losses and Distribution Losses on a seasonal versus monthly basis.</a:t>
            </a:r>
          </a:p>
          <a:p>
            <a:pPr lvl="2"/>
            <a:r>
              <a:rPr lang="en-US" sz="2100" b="1" i="1" dirty="0" smtClean="0"/>
              <a:t>NPRR201 -  Approved </a:t>
            </a:r>
          </a:p>
          <a:p>
            <a:pPr marL="365760" lvl="1" indent="0" fontAlgn="base">
              <a:spcAft>
                <a:spcPct val="0"/>
              </a:spcAft>
              <a:buClr>
                <a:schemeClr val="hlink"/>
              </a:buClr>
              <a:buNone/>
            </a:pPr>
            <a:endParaRPr lang="en-US" sz="2100" i="1" dirty="0" smtClean="0"/>
          </a:p>
          <a:p>
            <a:r>
              <a:rPr lang="en-US" b="1" i="1" dirty="0" smtClean="0"/>
              <a:t>NPRR206</a:t>
            </a:r>
            <a:r>
              <a:rPr lang="en-US" i="1" dirty="0" smtClean="0"/>
              <a:t>, Nodal Market Day-Ahead Market Credit Requirements</a:t>
            </a:r>
          </a:p>
          <a:p>
            <a:pPr lvl="1"/>
            <a:r>
              <a:rPr lang="en-US" sz="2000" dirty="0" smtClean="0">
                <a:latin typeface="Garamond" pitchFamily="18" charset="0"/>
              </a:rPr>
              <a:t>Revises the nodal collateral requirements by QSEs who participate in the Day-Ahead Market (DAM).  The change will potentially reduce the collateral burden for QSEs’ bids while sufficiently collateralizing ERCOT. </a:t>
            </a:r>
          </a:p>
          <a:p>
            <a:pPr lvl="1"/>
            <a:r>
              <a:rPr lang="en-US" sz="2000" dirty="0" smtClean="0">
                <a:latin typeface="Garamond" pitchFamily="18" charset="0"/>
              </a:rPr>
              <a:t>Several meetings prior to TAC were held and a lot of discussion during TAC was conducted prior to voting on this NPRR.   Several market participants filed comments to clarify language proposed in the PRS recommendation;</a:t>
            </a:r>
          </a:p>
          <a:p>
            <a:pPr lvl="2"/>
            <a:r>
              <a:rPr lang="en-US" sz="2100" b="1" i="1" dirty="0" smtClean="0"/>
              <a:t>NPRR206  - Approved with several edits by TAC</a:t>
            </a:r>
          </a:p>
          <a:p>
            <a:pPr lvl="2"/>
            <a:endParaRPr lang="en-US" sz="2100" b="1" i="1" dirty="0" smtClean="0"/>
          </a:p>
        </p:txBody>
      </p:sp>
      <p:sp>
        <p:nvSpPr>
          <p:cNvPr id="4" name="Slide Number Placeholder 3"/>
          <p:cNvSpPr>
            <a:spLocks noGrp="1"/>
          </p:cNvSpPr>
          <p:nvPr>
            <p:ph type="sldNum" sz="quarter" idx="15"/>
          </p:nvPr>
        </p:nvSpPr>
        <p:spPr/>
        <p:txBody>
          <a:bodyPr/>
          <a:lstStyle/>
          <a:p>
            <a:fld id="{D07A4A12-29EA-4B64-A903-7A1C6408FBAA}" type="slidenum">
              <a:rPr lang="en-US" smtClean="0"/>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7200" cy="1143000"/>
          </a:xfrm>
        </p:spPr>
        <p:txBody>
          <a:bodyPr/>
          <a:lstStyle/>
          <a:p>
            <a:r>
              <a:rPr lang="en-US" b="1" dirty="0" smtClean="0"/>
              <a:t>Commercial Operations Subcommittee (COPS) </a:t>
            </a:r>
            <a:endParaRPr lang="en-US" b="1" dirty="0"/>
          </a:p>
        </p:txBody>
      </p:sp>
      <p:sp>
        <p:nvSpPr>
          <p:cNvPr id="3" name="Content Placeholder 2"/>
          <p:cNvSpPr>
            <a:spLocks noGrp="1"/>
          </p:cNvSpPr>
          <p:nvPr>
            <p:ph sz="quarter" idx="1"/>
          </p:nvPr>
        </p:nvSpPr>
        <p:spPr>
          <a:xfrm>
            <a:off x="457200" y="1600200"/>
            <a:ext cx="7924800" cy="5029200"/>
          </a:xfrm>
        </p:spPr>
        <p:txBody>
          <a:bodyPr>
            <a:normAutofit/>
          </a:bodyPr>
          <a:lstStyle/>
          <a:p>
            <a:pPr>
              <a:buFont typeface="Arial" charset="0"/>
              <a:buChar char="•"/>
            </a:pPr>
            <a:r>
              <a:rPr lang="en-CA" b="1" i="1" dirty="0" smtClean="0">
                <a:latin typeface="+mj-lt"/>
                <a:cs typeface="Arial" charset="0"/>
              </a:rPr>
              <a:t>LPGRR037, </a:t>
            </a:r>
            <a:r>
              <a:rPr lang="en-CA" i="1" dirty="0" smtClean="0">
                <a:latin typeface="+mj-lt"/>
                <a:cs typeface="Arial" charset="0"/>
              </a:rPr>
              <a:t>Replace Wording Truncated from LPGRR035 12/30/09</a:t>
            </a:r>
          </a:p>
          <a:p>
            <a:pPr lvl="1"/>
            <a:r>
              <a:rPr lang="en-US" sz="2000" dirty="0" smtClean="0"/>
              <a:t>This LPGRR revises the Profile Decision Tree to include wording that was truncated by Microsoft Excel 2003© during the processing of LPGRR035 before it was approved. </a:t>
            </a:r>
          </a:p>
          <a:p>
            <a:pPr lvl="1"/>
            <a:r>
              <a:rPr lang="en-US" sz="2000" dirty="0" smtClean="0"/>
              <a:t>Urgent Status was requested and approved by COPS </a:t>
            </a:r>
          </a:p>
          <a:p>
            <a:pPr lvl="2"/>
            <a:r>
              <a:rPr lang="en-US" sz="2100" b="1" i="1" dirty="0" smtClean="0"/>
              <a:t>LPGRR037 -  Approved </a:t>
            </a:r>
          </a:p>
          <a:p>
            <a:pPr lvl="2"/>
            <a:endParaRPr lang="en-US" sz="2100" b="1" i="1" dirty="0" smtClean="0"/>
          </a:p>
          <a:p>
            <a:r>
              <a:rPr lang="en-US" i="1" dirty="0" smtClean="0"/>
              <a:t>Subcommittee, Working Group and Taskforce 2010 Goals were included in the COPS update to TAC</a:t>
            </a:r>
          </a:p>
          <a:p>
            <a:pPr marL="365760" lvl="1" indent="0" fontAlgn="base">
              <a:spcAft>
                <a:spcPct val="0"/>
              </a:spcAft>
              <a:buClr>
                <a:schemeClr val="hlink"/>
              </a:buClr>
              <a:buNone/>
            </a:pPr>
            <a:endParaRPr lang="en-US" sz="2100" i="1" dirty="0" smtClean="0"/>
          </a:p>
          <a:p>
            <a:pPr lvl="2"/>
            <a:endParaRPr lang="en-US" sz="2100" b="1" i="1" dirty="0" smtClean="0"/>
          </a:p>
        </p:txBody>
      </p:sp>
      <p:sp>
        <p:nvSpPr>
          <p:cNvPr id="4" name="Slide Number Placeholder 3"/>
          <p:cNvSpPr>
            <a:spLocks noGrp="1"/>
          </p:cNvSpPr>
          <p:nvPr>
            <p:ph type="sldNum" sz="quarter" idx="15"/>
          </p:nvPr>
        </p:nvSpPr>
        <p:spPr/>
        <p:txBody>
          <a:bodyPr/>
          <a:lstStyle/>
          <a:p>
            <a:fld id="{D07A4A12-29EA-4B64-A903-7A1C6408FBAA}" type="slidenum">
              <a:rPr lang="en-US" smtClean="0"/>
              <a:pPr/>
              <a:t>8</a:t>
            </a:fld>
            <a:endParaRPr lang="en-US" dirty="0"/>
          </a:p>
        </p:txBody>
      </p:sp>
      <p:graphicFrame>
        <p:nvGraphicFramePr>
          <p:cNvPr id="5" name="Object 4">
            <a:hlinkClick r:id="" action="ppaction://ole?verb=0"/>
          </p:cNvPr>
          <p:cNvGraphicFramePr>
            <a:graphicFrameLocks noChangeAspect="1"/>
          </p:cNvGraphicFramePr>
          <p:nvPr/>
        </p:nvGraphicFramePr>
        <p:xfrm>
          <a:off x="7086600" y="5410200"/>
          <a:ext cx="914400" cy="714375"/>
        </p:xfrm>
        <a:graphic>
          <a:graphicData uri="http://schemas.openxmlformats.org/presentationml/2006/ole">
            <p:oleObj spid="_x0000_s24578" name="Presentation" showAsIcon="1" r:id="rId4" imgW="914400" imgH="714240" progId="PowerPoint.Show.8">
              <p:embed/>
            </p:oleObj>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96200" cy="1143000"/>
          </a:xfrm>
        </p:spPr>
        <p:txBody>
          <a:bodyPr>
            <a:normAutofit fontScale="90000"/>
          </a:bodyPr>
          <a:lstStyle/>
          <a:p>
            <a:r>
              <a:rPr lang="en-US" b="1" dirty="0" smtClean="0"/>
              <a:t>Retail Market Subcommittee (RMS) </a:t>
            </a:r>
            <a:br>
              <a:rPr lang="en-US" b="1" dirty="0" smtClean="0"/>
            </a:br>
            <a:r>
              <a:rPr lang="en-US" b="1" dirty="0" smtClean="0"/>
              <a:t>Wholesale Market Subcommittee (WMS)  </a:t>
            </a:r>
            <a:endParaRPr lang="en-US" b="1" dirty="0"/>
          </a:p>
        </p:txBody>
      </p:sp>
      <p:sp>
        <p:nvSpPr>
          <p:cNvPr id="3" name="Content Placeholder 2"/>
          <p:cNvSpPr>
            <a:spLocks noGrp="1"/>
          </p:cNvSpPr>
          <p:nvPr>
            <p:ph sz="quarter" idx="1"/>
          </p:nvPr>
        </p:nvSpPr>
        <p:spPr>
          <a:xfrm>
            <a:off x="457200" y="1600200"/>
            <a:ext cx="7924800" cy="5029200"/>
          </a:xfrm>
        </p:spPr>
        <p:txBody>
          <a:bodyPr>
            <a:normAutofit/>
          </a:bodyPr>
          <a:lstStyle/>
          <a:p>
            <a:pPr lvl="2"/>
            <a:endParaRPr lang="en-US" sz="2100" b="1" i="1" dirty="0" smtClean="0"/>
          </a:p>
          <a:p>
            <a:r>
              <a:rPr lang="en-US" i="1" dirty="0" smtClean="0"/>
              <a:t>The only voting item for RMS and WMS this month was to receive TAC confirmation on their 2010 Subcommittee Leadership</a:t>
            </a:r>
          </a:p>
          <a:p>
            <a:endParaRPr lang="en-US" i="1" dirty="0" smtClean="0"/>
          </a:p>
          <a:p>
            <a:r>
              <a:rPr lang="en-US" i="1" dirty="0" smtClean="0"/>
              <a:t>Subcommittee, Working Group and Taskforce 2010 Goals were included in their update to TAC</a:t>
            </a:r>
          </a:p>
          <a:p>
            <a:pPr marL="365760" lvl="1" indent="0" fontAlgn="base">
              <a:spcAft>
                <a:spcPct val="0"/>
              </a:spcAft>
              <a:buClr>
                <a:schemeClr val="hlink"/>
              </a:buClr>
              <a:buNone/>
            </a:pPr>
            <a:endParaRPr lang="en-US" sz="2100" i="1" dirty="0" smtClean="0"/>
          </a:p>
          <a:p>
            <a:pPr lvl="2"/>
            <a:endParaRPr lang="en-US" sz="2100" b="1" i="1" dirty="0" smtClean="0"/>
          </a:p>
        </p:txBody>
      </p:sp>
      <p:sp>
        <p:nvSpPr>
          <p:cNvPr id="4" name="Slide Number Placeholder 3"/>
          <p:cNvSpPr>
            <a:spLocks noGrp="1"/>
          </p:cNvSpPr>
          <p:nvPr>
            <p:ph type="sldNum" sz="quarter" idx="15"/>
          </p:nvPr>
        </p:nvSpPr>
        <p:spPr/>
        <p:txBody>
          <a:bodyPr/>
          <a:lstStyle/>
          <a:p>
            <a:fld id="{D07A4A12-29EA-4B64-A903-7A1C6408FBAA}" type="slidenum">
              <a:rPr lang="en-US" smtClean="0"/>
              <a:pPr/>
              <a:t>9</a:t>
            </a:fld>
            <a:endParaRPr lang="en-US" dirty="0"/>
          </a:p>
        </p:txBody>
      </p:sp>
      <p:graphicFrame>
        <p:nvGraphicFramePr>
          <p:cNvPr id="5" name="Object 4">
            <a:hlinkClick r:id="" action="ppaction://ole?verb=0"/>
          </p:cNvPr>
          <p:cNvGraphicFramePr>
            <a:graphicFrameLocks noChangeAspect="1"/>
          </p:cNvGraphicFramePr>
          <p:nvPr/>
        </p:nvGraphicFramePr>
        <p:xfrm>
          <a:off x="6858000" y="5029200"/>
          <a:ext cx="914400" cy="714375"/>
        </p:xfrm>
        <a:graphic>
          <a:graphicData uri="http://schemas.openxmlformats.org/presentationml/2006/ole">
            <p:oleObj spid="_x0000_s23554" name="Presentation" showAsIcon="1" r:id="rId4" imgW="914400" imgH="714240" progId="PowerPoint.Show.8">
              <p:embed/>
            </p:oleObj>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572</TotalTime>
  <Words>1250</Words>
  <Application>Microsoft Office PowerPoint</Application>
  <PresentationFormat>On-screen Show (4:3)</PresentationFormat>
  <Paragraphs>247</Paragraphs>
  <Slides>15</Slides>
  <Notes>15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17" baseType="lpstr">
      <vt:lpstr>Oriel</vt:lpstr>
      <vt:lpstr>Presentation</vt:lpstr>
      <vt:lpstr>Technical Advisory Committee February 2010 Update </vt:lpstr>
      <vt:lpstr>2010 TAC Subcommittee Leadership Received Confirmation</vt:lpstr>
      <vt:lpstr>      Nodal Update  300 Days to Go-Live –  0 Items Impacting Go-Live Date</vt:lpstr>
      <vt:lpstr>Nodal Update  300 Days to Go-Live –  0 Items Impacting Go-Live Date</vt:lpstr>
      <vt:lpstr>Participant Readiness Touch Points</vt:lpstr>
      <vt:lpstr>Protocol Revision Subcommittee (PRS) </vt:lpstr>
      <vt:lpstr>Protocol Revision Subcommittee (PRS) </vt:lpstr>
      <vt:lpstr>Commercial Operations Subcommittee (COPS) </vt:lpstr>
      <vt:lpstr>Retail Market Subcommittee (RMS)  Wholesale Market Subcommittee (WMS)  </vt:lpstr>
      <vt:lpstr>Reliability and Operations Subcommittee (ROS) </vt:lpstr>
      <vt:lpstr>Renewable Technology Working Group  </vt:lpstr>
      <vt:lpstr>Additional Voting Items:  </vt:lpstr>
      <vt:lpstr>Additional Tabled Items </vt:lpstr>
      <vt:lpstr>2010 TAC Leadership Retreat  Friday, February 5, 2010 </vt:lpstr>
      <vt:lpstr>Slide 15</vt:lpstr>
    </vt:vector>
  </TitlesOfParts>
  <Company>CenterPoint Energy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Technical Advisory Committee February 2010 Update </dc:title>
  <dc:creator>Scott, Kathy D.</dc:creator>
  <cp:lastModifiedBy>Scott, Kathy D.</cp:lastModifiedBy>
  <cp:revision>82</cp:revision>
  <dcterms:created xsi:type="dcterms:W3CDTF">2010-02-04T15:52:57Z</dcterms:created>
  <dcterms:modified xsi:type="dcterms:W3CDTF">2010-02-06T04:32:41Z</dcterms:modified>
</cp:coreProperties>
</file>