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CB03B-1540-488F-A158-8D7855A00036}" type="datetimeFigureOut">
              <a:rPr lang="en-US" smtClean="0"/>
              <a:t>2/8/2010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1B84F-B02D-4380-80F1-845D0D47077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F94B58-C141-4A78-91D1-A21856A5E15F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Callout for Go-Live cutover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AD4CB-4874-491C-9927-15050B987E1E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2/8/2010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2/8/2010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2/8/2010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2/8/2010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2/8/2010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2/8/2010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nodal.ercot.com/training/courses/index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Nodal Program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Jim Galvin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ERCOT reports the following for Market Trials 3.0:</a:t>
            </a:r>
          </a:p>
          <a:p>
            <a:pPr lvl="1"/>
            <a:r>
              <a:rPr lang="en-US" dirty="0" smtClean="0"/>
              <a:t>191 of 293 QSEs qualified for Transaction Submittal</a:t>
            </a:r>
          </a:p>
          <a:p>
            <a:pPr lvl="1"/>
            <a:r>
              <a:rPr lang="en-US" dirty="0" smtClean="0"/>
              <a:t>92.5% of Generation qualified</a:t>
            </a:r>
          </a:p>
          <a:p>
            <a:pPr lvl="1"/>
            <a:r>
              <a:rPr lang="en-US" dirty="0" smtClean="0"/>
              <a:t>48 of 80 CRRAH qualified with first mock auction (March mock) February 12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lvl="1"/>
            <a:r>
              <a:rPr lang="en-US" dirty="0" smtClean="0"/>
              <a:t>Real Time Markets/Outage Scheduler began February 1, with real time LMPs posting every 5 minutes</a:t>
            </a:r>
          </a:p>
          <a:p>
            <a:pPr lvl="1"/>
            <a:r>
              <a:rPr lang="en-US" dirty="0" smtClean="0"/>
              <a:t>March 1 begins 6-month analysis period for LMPs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Market Trial 4.0</a:t>
            </a:r>
          </a:p>
          <a:p>
            <a:pPr lvl="1"/>
            <a:r>
              <a:rPr lang="en-US" dirty="0" smtClean="0"/>
              <a:t>DAM and RUC begin April 1</a:t>
            </a:r>
            <a:r>
              <a:rPr lang="en-US" baseline="30000" dirty="0" smtClean="0"/>
              <a:t>st</a:t>
            </a:r>
            <a:r>
              <a:rPr lang="en-US" dirty="0" smtClean="0"/>
              <a:t> for market trial operating day April 2</a:t>
            </a:r>
          </a:p>
          <a:p>
            <a:r>
              <a:rPr lang="en-US" dirty="0" smtClean="0"/>
              <a:t>Market Trial 5.0</a:t>
            </a:r>
          </a:p>
          <a:p>
            <a:pPr lvl="1"/>
            <a:r>
              <a:rPr lang="en-US" dirty="0" smtClean="0"/>
              <a:t>Full functionality testing scheduled to begin May 17 (2-week slippage in schedule)</a:t>
            </a:r>
          </a:p>
          <a:p>
            <a:pPr lvl="1"/>
            <a:r>
              <a:rPr lang="en-US" dirty="0" smtClean="0"/>
              <a:t>ERCOT has indicated a mitigation plan is in place to pull back on time through overtime</a:t>
            </a:r>
          </a:p>
          <a:p>
            <a:r>
              <a:rPr lang="en-US" dirty="0" smtClean="0"/>
              <a:t>Key takeaways for successful Market Trials</a:t>
            </a:r>
          </a:p>
          <a:p>
            <a:pPr lvl="1"/>
            <a:r>
              <a:rPr lang="en-US" dirty="0" smtClean="0"/>
              <a:t>Active participation in market execution</a:t>
            </a:r>
          </a:p>
          <a:p>
            <a:pPr lvl="1"/>
            <a:r>
              <a:rPr lang="en-US" dirty="0" smtClean="0"/>
              <a:t>Realistic RT LMPs will require consistent offers from resources</a:t>
            </a:r>
          </a:p>
          <a:p>
            <a:pPr lvl="1"/>
            <a:r>
              <a:rPr lang="en-US" dirty="0" smtClean="0"/>
              <a:t>Outage and CRR testing activity highly encouraged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ERCOT reports that all interfaces are fully functional</a:t>
            </a:r>
          </a:p>
          <a:p>
            <a:r>
              <a:rPr lang="en-US" dirty="0" smtClean="0"/>
              <a:t>Partially Functional Systems</a:t>
            </a:r>
          </a:p>
          <a:p>
            <a:pPr lvl="1"/>
            <a:r>
              <a:rPr lang="en-US" dirty="0" smtClean="0"/>
              <a:t>Energy Management Systems (EMS)</a:t>
            </a:r>
          </a:p>
          <a:p>
            <a:pPr lvl="1"/>
            <a:r>
              <a:rPr lang="en-US" dirty="0" smtClean="0"/>
              <a:t>Network Model Management System (NMMS)</a:t>
            </a:r>
          </a:p>
          <a:p>
            <a:pPr lvl="1"/>
            <a:r>
              <a:rPr lang="en-US" dirty="0" smtClean="0"/>
              <a:t>Market Management System (MMS)</a:t>
            </a:r>
          </a:p>
          <a:p>
            <a:pPr lvl="1"/>
            <a:r>
              <a:rPr lang="en-US" dirty="0" smtClean="0"/>
              <a:t>Commercial Systems (COMS)</a:t>
            </a:r>
          </a:p>
          <a:p>
            <a:pPr lvl="1"/>
            <a:r>
              <a:rPr lang="en-US" dirty="0" smtClean="0"/>
              <a:t>CRR, Outage Scheduler and Web Services</a:t>
            </a:r>
          </a:p>
          <a:p>
            <a:r>
              <a:rPr lang="en-US" dirty="0" smtClean="0"/>
              <a:t>Credit Management System not currently functional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smtClean="0"/>
              <a:t>Integrated Nodal Timeline</a:t>
            </a:r>
          </a:p>
        </p:txBody>
      </p:sp>
      <p:sp>
        <p:nvSpPr>
          <p:cNvPr id="819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172200" y="6457950"/>
            <a:ext cx="2590800" cy="457200"/>
          </a:xfrm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Technical Advisory Committee</a:t>
            </a:r>
            <a:endParaRPr lang="en-US">
              <a:latin typeface="Arial" charset="0"/>
            </a:endParaRPr>
          </a:p>
        </p:txBody>
      </p:sp>
      <p:sp>
        <p:nvSpPr>
          <p:cNvPr id="8196" name="Date Placeholder 3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4 February 2010</a:t>
            </a:r>
            <a:endParaRPr lang="en-US"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685800"/>
            <a:ext cx="9144001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2010 Market Trials Timeline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96000" y="6457950"/>
            <a:ext cx="2667000" cy="457200"/>
          </a:xfrm>
        </p:spPr>
        <p:txBody>
          <a:bodyPr/>
          <a:lstStyle/>
          <a:p>
            <a:pPr>
              <a:defRPr/>
            </a:pPr>
            <a:r>
              <a:rPr lang="en-US" smtClean="0"/>
              <a:t>Technical Advisory Committee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 February 2010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9144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Nodal Program Issues/Risks</a:t>
            </a:r>
          </a:p>
          <a:p>
            <a:pPr lvl="1"/>
            <a:r>
              <a:rPr lang="en-US" dirty="0" smtClean="0"/>
              <a:t>Completed Reconciliation of Protocols, Systems and MP expectations</a:t>
            </a:r>
          </a:p>
          <a:p>
            <a:pPr lvl="1"/>
            <a:r>
              <a:rPr lang="en-US" dirty="0" smtClean="0"/>
              <a:t>Integration Testing- Complete for Phase 3, 2-week slippage in other phases with mitigation plan in place (Target May 2010)</a:t>
            </a:r>
          </a:p>
          <a:p>
            <a:pPr lvl="1"/>
            <a:r>
              <a:rPr lang="en-US" dirty="0" smtClean="0"/>
              <a:t>Market Interaction and Operating Level agreements</a:t>
            </a:r>
          </a:p>
          <a:p>
            <a:pPr lvl="2"/>
            <a:r>
              <a:rPr lang="en-US" dirty="0" smtClean="0"/>
              <a:t>Establishing thresholds for Network Model Load Frequency, DAM sizing, CRR sizing and reporting</a:t>
            </a:r>
          </a:p>
          <a:p>
            <a:pPr lvl="2"/>
            <a:r>
              <a:rPr lang="en-US" dirty="0" smtClean="0"/>
              <a:t>Phase 3 complete, Phase 4/5 definitions in progress</a:t>
            </a:r>
          </a:p>
          <a:p>
            <a:pPr lvl="2"/>
            <a:r>
              <a:rPr lang="en-US" dirty="0" smtClean="0"/>
              <a:t>On-track (target April/May 2010)</a:t>
            </a:r>
          </a:p>
          <a:p>
            <a:pPr lvl="1"/>
            <a:r>
              <a:rPr lang="en-US" dirty="0" smtClean="0"/>
              <a:t>Credit Management-</a:t>
            </a:r>
          </a:p>
          <a:p>
            <a:pPr lvl="2"/>
            <a:r>
              <a:rPr lang="en-US" dirty="0" smtClean="0"/>
              <a:t>Market reviewing credit concerns</a:t>
            </a:r>
          </a:p>
          <a:p>
            <a:pPr lvl="2"/>
            <a:r>
              <a:rPr lang="en-US" dirty="0" smtClean="0"/>
              <a:t>Target Phase 5 (July 2010)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Readiness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View upcoming training opportunities</a:t>
            </a:r>
          </a:p>
          <a:p>
            <a:pPr lvl="1"/>
            <a:r>
              <a:rPr lang="en-US" dirty="0" smtClean="0"/>
              <a:t>Complete list of Training in next 60-days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nodal.ercot.com/training/courses/index.html</a:t>
            </a:r>
            <a:endParaRPr lang="en-US" dirty="0" smtClean="0"/>
          </a:p>
          <a:p>
            <a:pPr lvl="1"/>
            <a:r>
              <a:rPr lang="en-US" dirty="0" smtClean="0"/>
              <a:t>3 courses on RT/RUC Settlement Training available at Dallas (GPL), Austin (ERCOT) and Houston (Calpine)</a:t>
            </a:r>
          </a:p>
          <a:p>
            <a:pPr lvl="1"/>
            <a:r>
              <a:rPr lang="en-US" dirty="0" smtClean="0"/>
              <a:t>Basic Training, Economics of LMP, CRR, LSE, Generation courses also scheduled</a:t>
            </a:r>
          </a:p>
          <a:p>
            <a:r>
              <a:rPr lang="en-US" dirty="0" smtClean="0"/>
              <a:t>ERCOT has completed 25-outreach visits with more scheduled including Wind Panel and Retail Panel scheduled in Houston February 16,17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69</TotalTime>
  <Words>377</Words>
  <Application>Microsoft Office PowerPoint</Application>
  <PresentationFormat>On-screen Show (4:3)</PresentationFormat>
  <Paragraphs>54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Nodal Program Update</vt:lpstr>
      <vt:lpstr>Program Status</vt:lpstr>
      <vt:lpstr>Program Status</vt:lpstr>
      <vt:lpstr>Program Status</vt:lpstr>
      <vt:lpstr>Integrated Nodal Timeline</vt:lpstr>
      <vt:lpstr>2010 Market Trials Timeline</vt:lpstr>
      <vt:lpstr>Program Status</vt:lpstr>
      <vt:lpstr>Market Readiness</vt:lpstr>
    </vt:vector>
  </TitlesOfParts>
  <Company>Energy Future Holdings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Nodal Program Update</dc:title>
  <dc:creator>xqh5</dc:creator>
  <cp:lastModifiedBy>xqh5</cp:lastModifiedBy>
  <cp:revision>14</cp:revision>
  <dcterms:created xsi:type="dcterms:W3CDTF">2010-02-08T18:44:47Z</dcterms:created>
  <dcterms:modified xsi:type="dcterms:W3CDTF">2010-02-08T19:54:06Z</dcterms:modified>
</cp:coreProperties>
</file>