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6" r:id="rId1"/>
    <p:sldMasterId id="2147484008" r:id="rId2"/>
  </p:sldMasterIdLst>
  <p:notesMasterIdLst>
    <p:notesMasterId r:id="rId24"/>
  </p:notesMasterIdLst>
  <p:handoutMasterIdLst>
    <p:handoutMasterId r:id="rId25"/>
  </p:handoutMasterIdLst>
  <p:sldIdLst>
    <p:sldId id="256" r:id="rId3"/>
    <p:sldId id="257" r:id="rId4"/>
    <p:sldId id="593" r:id="rId5"/>
    <p:sldId id="594" r:id="rId6"/>
    <p:sldId id="568" r:id="rId7"/>
    <p:sldId id="569" r:id="rId8"/>
    <p:sldId id="589" r:id="rId9"/>
    <p:sldId id="595" r:id="rId10"/>
    <p:sldId id="590" r:id="rId11"/>
    <p:sldId id="600" r:id="rId12"/>
    <p:sldId id="591" r:id="rId13"/>
    <p:sldId id="596" r:id="rId14"/>
    <p:sldId id="522" r:id="rId15"/>
    <p:sldId id="572" r:id="rId16"/>
    <p:sldId id="573" r:id="rId17"/>
    <p:sldId id="526" r:id="rId18"/>
    <p:sldId id="588" r:id="rId19"/>
    <p:sldId id="601" r:id="rId20"/>
    <p:sldId id="587" r:id="rId21"/>
    <p:sldId id="602" r:id="rId22"/>
    <p:sldId id="603"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FF00"/>
    <a:srgbClr val="FFFF00"/>
    <a:srgbClr val="FFFFFF"/>
    <a:srgbClr val="99CCFF"/>
    <a:srgbClr val="009900"/>
    <a:srgbClr val="FF00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8" autoAdjust="0"/>
    <p:restoredTop sz="94737" autoAdjust="0"/>
  </p:normalViewPr>
  <p:slideViewPr>
    <p:cSldViewPr>
      <p:cViewPr varScale="1">
        <p:scale>
          <a:sx n="102" d="100"/>
          <a:sy n="102" d="100"/>
        </p:scale>
        <p:origin x="-270" y="-90"/>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50" d="100"/>
          <a:sy n="50" d="100"/>
        </p:scale>
        <p:origin x="-184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361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1361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361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D7AD27AD-22F0-4B5C-85AE-9A5D56175F0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65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3665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65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65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3665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FA415EF8-46F0-45A5-8FAD-B23B4B0A61B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D825CCF7-B534-4AF8-9B25-8D9A5E97971F}" type="slidenum">
              <a:rPr lang="en-US" smtClean="0">
                <a:latin typeface="Arial" charset="0"/>
              </a:rPr>
              <a:pPr/>
              <a:t>1</a:t>
            </a:fld>
            <a:endParaRPr lang="en-US" smtClean="0">
              <a:latin typeface="Arial"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0C244004-D97C-430C-AA1B-4F64A43D7B98}" type="slidenum">
              <a:rPr lang="en-US" smtClean="0">
                <a:latin typeface="Arial" charset="0"/>
              </a:rPr>
              <a:pPr/>
              <a:t>10</a:t>
            </a:fld>
            <a:endParaRPr lang="en-US" smtClean="0">
              <a:latin typeface="Arial" charset="0"/>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p>
            <a:fld id="{6E2E70F6-D313-41D8-A424-D8B686214457}" type="slidenum">
              <a:rPr lang="en-US" smtClean="0">
                <a:latin typeface="Arial" charset="0"/>
              </a:rPr>
              <a:pPr/>
              <a:t>11</a:t>
            </a:fld>
            <a:endParaRPr lang="en-US" smtClean="0">
              <a:latin typeface="Arial" charset="0"/>
            </a:endParaRPr>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fld id="{6F88EF99-5B77-4873-9B83-3F77B813A927}" type="slidenum">
              <a:rPr lang="en-US" smtClean="0">
                <a:latin typeface="Arial" charset="0"/>
              </a:rPr>
              <a:pPr/>
              <a:t>12</a:t>
            </a:fld>
            <a:endParaRPr lang="en-US" smtClean="0">
              <a:latin typeface="Arial" charset="0"/>
            </a:endParaRPr>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p>
            <a:fld id="{180ECCF9-C471-4152-9AEA-FC77D4FD5B9A}" type="slidenum">
              <a:rPr lang="en-US" smtClean="0">
                <a:latin typeface="Arial" charset="0"/>
              </a:rPr>
              <a:pPr/>
              <a:t>13</a:t>
            </a:fld>
            <a:endParaRPr lang="en-US" smtClean="0">
              <a:latin typeface="Arial" charset="0"/>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fld id="{CBDB083D-7187-46E3-8309-79DCA6D29077}" type="slidenum">
              <a:rPr lang="en-US" smtClean="0">
                <a:latin typeface="Arial" charset="0"/>
              </a:rPr>
              <a:pPr/>
              <a:t>14</a:t>
            </a:fld>
            <a:endParaRPr lang="en-US" smtClean="0">
              <a:latin typeface="Arial"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p>
            <a:fld id="{D0175AE7-FFA6-4246-9483-621FDD374D4E}" type="slidenum">
              <a:rPr lang="en-US" smtClean="0">
                <a:latin typeface="Arial" charset="0"/>
              </a:rPr>
              <a:pPr/>
              <a:t>15</a:t>
            </a:fld>
            <a:endParaRPr lang="en-US" smtClean="0">
              <a:latin typeface="Arial" charset="0"/>
            </a:endParaRPr>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fld id="{FA25E29A-07BD-41A1-A8BB-4C585153ECA9}" type="slidenum">
              <a:rPr lang="en-US" smtClean="0">
                <a:latin typeface="Arial" charset="0"/>
              </a:rPr>
              <a:pPr/>
              <a:t>16</a:t>
            </a:fld>
            <a:endParaRPr lang="en-US" smtClean="0">
              <a:latin typeface="Arial" charset="0"/>
            </a:endParaRPr>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p>
            <a:fld id="{FE08C5F2-EC96-45E1-8C87-5257D074D65B}" type="slidenum">
              <a:rPr lang="en-US" smtClean="0">
                <a:latin typeface="Arial" charset="0"/>
              </a:rPr>
              <a:pPr/>
              <a:t>17</a:t>
            </a:fld>
            <a:endParaRPr lang="en-US" smtClean="0">
              <a:latin typeface="Arial" charset="0"/>
            </a:endParaRPr>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endParaRPr 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6BC6A83-3062-460A-8ED4-94D9020B7BCC}" type="slidenum">
              <a:rPr lang="en-US" sz="1200"/>
              <a:pPr algn="r"/>
              <a:t>18</a:t>
            </a:fld>
            <a:endParaRPr lang="en-US" sz="1200"/>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p>
            <a:fld id="{4A808B5A-9E96-427F-A725-905CF0B7DDC3}" type="slidenum">
              <a:rPr lang="en-US" smtClean="0">
                <a:latin typeface="Arial" charset="0"/>
              </a:rPr>
              <a:pPr/>
              <a:t>2</a:t>
            </a:fld>
            <a:endParaRPr lang="en-US" smtClean="0">
              <a:latin typeface="Arial" charset="0"/>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FB33F9E7-B701-4D4B-9729-4AA1230EB18B}" type="slidenum">
              <a:rPr lang="en-US" smtClean="0">
                <a:latin typeface="Arial" charset="0"/>
              </a:rPr>
              <a:pPr/>
              <a:t>3</a:t>
            </a:fld>
            <a:endParaRPr lang="en-US" smtClean="0">
              <a:latin typeface="Arial" charset="0"/>
            </a:endParaRPr>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AE953F4C-F387-4444-B58B-34136F99122D}" type="slidenum">
              <a:rPr lang="en-US" smtClean="0">
                <a:latin typeface="Arial" charset="0"/>
              </a:rPr>
              <a:pPr/>
              <a:t>4</a:t>
            </a:fld>
            <a:endParaRPr lang="en-US" smtClean="0">
              <a:latin typeface="Arial" charset="0"/>
            </a:endParaRP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5CB0267C-F1F1-4214-B3B4-3D49D50F8329}" type="slidenum">
              <a:rPr lang="en-US" smtClean="0">
                <a:latin typeface="Arial" charset="0"/>
              </a:rPr>
              <a:pPr/>
              <a:t>5</a:t>
            </a:fld>
            <a:endParaRPr lang="en-US" smtClean="0">
              <a:latin typeface="Arial" charset="0"/>
            </a:endParaRPr>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p>
            <a:fld id="{3F90E629-82AC-4503-8481-74A3EC6685DC}" type="slidenum">
              <a:rPr lang="en-US" smtClean="0">
                <a:latin typeface="Arial" charset="0"/>
              </a:rPr>
              <a:pPr/>
              <a:t>6</a:t>
            </a:fld>
            <a:endParaRPr lang="en-US" smtClean="0">
              <a:latin typeface="Arial"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p:spPr>
        <p:txBody>
          <a:bodyPr/>
          <a:lstStyle/>
          <a:p>
            <a:fld id="{B9E0BAB0-DA67-4217-BDB4-7D7091C1FFD7}" type="slidenum">
              <a:rPr lang="en-US" smtClean="0">
                <a:latin typeface="Arial" charset="0"/>
              </a:rPr>
              <a:pPr/>
              <a:t>7</a:t>
            </a:fld>
            <a:endParaRPr lang="en-US" smtClean="0">
              <a:latin typeface="Arial" charset="0"/>
            </a:endParaRPr>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p:spPr>
        <p:txBody>
          <a:bodyPr/>
          <a:lstStyle/>
          <a:p>
            <a:fld id="{434AEF78-CF21-4485-AC02-B28DEE5EDE06}" type="slidenum">
              <a:rPr lang="en-US" smtClean="0">
                <a:latin typeface="Arial" charset="0"/>
              </a:rPr>
              <a:pPr/>
              <a:t>8</a:t>
            </a:fld>
            <a:endParaRPr lang="en-US" smtClean="0">
              <a:latin typeface="Arial" charset="0"/>
            </a:endParaRPr>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p>
            <a:fld id="{61DC4714-ADC3-4AAE-8B1D-27972D6610B4}" type="slidenum">
              <a:rPr lang="en-US" smtClean="0">
                <a:latin typeface="Arial" charset="0"/>
              </a:rPr>
              <a:pPr/>
              <a:t>9</a:t>
            </a:fld>
            <a:endParaRPr lang="en-US" smtClean="0">
              <a:latin typeface="Arial" charset="0"/>
            </a:endParaRPr>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eaLnBrk="0" hangingPunct="0">
                  <a:defRPr/>
                </a:pPr>
                <a:endParaRPr lang="en-US">
                  <a:latin typeface="Arial" pitchFamily="34" charset="0"/>
                </a:endParaRPr>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eaLnBrk="0" hangingPunct="0">
                  <a:defRPr/>
                </a:pPr>
                <a:endParaRPr lang="en-US">
                  <a:latin typeface="Arial" pitchFamily="34" charset="0"/>
                </a:endParaRPr>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eaLnBrk="0" hangingPunct="0">
                  <a:defRPr/>
                </a:pPr>
                <a:endParaRPr lang="en-US">
                  <a:latin typeface="Arial" pitchFamily="34" charset="0"/>
                </a:endParaRPr>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eaLnBrk="0" hangingPunct="0">
                  <a:defRPr/>
                </a:pPr>
                <a:endParaRPr lang="en-US">
                  <a:latin typeface="Arial" pitchFamily="34" charset="0"/>
                </a:endParaRPr>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eaLnBrk="0" hangingPunct="0">
                  <a:defRPr/>
                </a:pPr>
                <a:endParaRPr lang="en-US">
                  <a:latin typeface="Arial" pitchFamily="34" charset="0"/>
                </a:endParaRPr>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latin typeface="Arial" pitchFamily="34" charset="0"/>
              </a:endParaRPr>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eaLnBrk="0" hangingPunct="0">
                <a:defRPr/>
              </a:pPr>
              <a:endParaRPr lang="en-US">
                <a:latin typeface="Arial" pitchFamily="34" charset="0"/>
              </a:endParaRPr>
            </a:p>
          </p:txBody>
        </p:sp>
      </p:grpSp>
      <p:sp>
        <p:nvSpPr>
          <p:cNvPr id="981003" name="Rectangle 11"/>
          <p:cNvSpPr>
            <a:spLocks noGrp="1" noChangeArrowheads="1"/>
          </p:cNvSpPr>
          <p:nvPr>
            <p:ph type="ctrTitle" sz="quarter"/>
          </p:nvPr>
        </p:nvSpPr>
        <p:spPr>
          <a:xfrm>
            <a:off x="685800" y="1736725"/>
            <a:ext cx="7772400" cy="1920875"/>
          </a:xfrm>
        </p:spPr>
        <p:txBody>
          <a:bodyPr/>
          <a:lstStyle>
            <a:lvl1pPr>
              <a:defRPr/>
            </a:lvl1pPr>
          </a:lstStyle>
          <a:p>
            <a:r>
              <a:rPr lang="en-US"/>
              <a:t>Click to edit Master title style</a:t>
            </a:r>
          </a:p>
        </p:txBody>
      </p:sp>
      <p:sp>
        <p:nvSpPr>
          <p:cNvPr id="981004" name="Rectangle 12"/>
          <p:cNvSpPr>
            <a:spLocks noGrp="1" noChangeArrowheads="1"/>
          </p:cNvSpPr>
          <p:nvPr>
            <p:ph type="subTitle" sz="quarter" idx="1"/>
          </p:nvPr>
        </p:nvSpPr>
        <p:spPr>
          <a:xfrm>
            <a:off x="1371600" y="3886200"/>
            <a:ext cx="6400800" cy="1752600"/>
          </a:xfrm>
        </p:spPr>
        <p:txBody>
          <a:bodyPr/>
          <a:lstStyle>
            <a:lvl1pPr marL="0" indent="0" algn="ctr">
              <a:defRPr/>
            </a:lvl1pPr>
          </a:lstStyle>
          <a:p>
            <a:r>
              <a:rPr lang="en-US"/>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a:lvl1pPr>
          </a:lstStyle>
          <a:p>
            <a:pPr>
              <a:defRPr/>
            </a:pPr>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a:lvl1pPr>
          </a:lstStyle>
          <a:p>
            <a:pPr>
              <a:defRPr/>
            </a:pPr>
            <a:fld id="{1D78E61B-6CE6-41CC-B39C-03B3552D2FF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743DE8D8-C0F1-44D1-8370-F715F76DAA4C}"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00A2E508-FB65-4458-803B-D0BED2056F40}"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A6A55FE5-C5D2-4E82-86FC-BAF204BA96A3}"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A34F1D4-9E14-4CEC-BB19-3131C95558E2}"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9E74494-51E4-4E5E-87F8-37A5316CEBEC}"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FD54AF9-1B9B-45C1-BD43-0AD153896A01}"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98F9C2E-53A3-4DF0-B16F-F4AA4E38356E}"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F7AF802-0D1B-4810-BBCE-44BC4D8F9E24}"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90077D4-9AA8-40B2-AD73-FD81F3D8079A}"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433902B-E644-45B5-9C3F-9EA4B2A329A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C1B6477E-E1BA-4830-9F5A-972B53799D73}"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5851E45-D643-4246-B7F5-378C9407DA5E}"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EFC9B4E-0468-4B09-8711-75EEF26579BA}"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4A7CF9-80B2-4856-8B92-039FEA51EC41}"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64F7C54-57D8-4A82-800F-46B0005D8DC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8C3CD5AB-9269-4FB4-BC97-9D47252A1BD7}"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75D4C84C-0612-494C-A807-9CEDC956042B}"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D93E98EF-E9BD-4FBB-9DB5-72C8D84AED7D}" type="slidenum">
              <a:rPr lang="en-US"/>
              <a:pPr>
                <a:defRPr/>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F40A130B-9F41-492A-9428-8E74777817A5}" type="slidenum">
              <a:rPr lang="en-US"/>
              <a:pPr>
                <a:defRPr/>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01EF5F60-D89D-4BA1-A0EF-D8F22443F511}" type="slidenum">
              <a:rPr lang="en-US"/>
              <a:pPr>
                <a:defRPr/>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395A4187-EF3E-4B31-BB46-205176E7957D}"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E3361377-97E6-4D4C-A87B-7F0383C242E3}"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9970"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979971"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646FA395-9366-4362-A550-3C1D943B0B10}" type="slidenum">
              <a:rPr lang="en-US"/>
              <a:pPr>
                <a:defRPr/>
              </a:pPr>
              <a:t>‹#›</a:t>
            </a:fld>
            <a:endParaRPr lang="en-US"/>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979974"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eaLnBrk="0" hangingPunct="0">
                  <a:defRPr/>
                </a:pPr>
                <a:endParaRPr lang="en-US">
                  <a:latin typeface="Arial" pitchFamily="34" charset="0"/>
                </a:endParaRPr>
              </a:p>
            </p:txBody>
          </p:sp>
          <p:sp>
            <p:nvSpPr>
              <p:cNvPr id="979975"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eaLnBrk="0" hangingPunct="0">
                  <a:defRPr/>
                </a:pPr>
                <a:endParaRPr lang="en-US">
                  <a:latin typeface="Arial" pitchFamily="34" charset="0"/>
                </a:endParaRPr>
              </a:p>
            </p:txBody>
          </p:sp>
          <p:sp>
            <p:nvSpPr>
              <p:cNvPr id="979976"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eaLnBrk="0" hangingPunct="0">
                  <a:defRPr/>
                </a:pPr>
                <a:endParaRPr lang="en-US">
                  <a:latin typeface="Arial" pitchFamily="34" charset="0"/>
                </a:endParaRPr>
              </a:p>
            </p:txBody>
          </p:sp>
          <p:sp>
            <p:nvSpPr>
              <p:cNvPr id="979977"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eaLnBrk="0" hangingPunct="0">
                  <a:defRPr/>
                </a:pPr>
                <a:endParaRPr lang="en-US">
                  <a:latin typeface="Arial" pitchFamily="34" charset="0"/>
                </a:endParaRPr>
              </a:p>
            </p:txBody>
          </p:sp>
          <p:sp>
            <p:nvSpPr>
              <p:cNvPr id="979978"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eaLnBrk="0" hangingPunct="0">
                  <a:defRPr/>
                </a:pPr>
                <a:endParaRPr lang="en-US">
                  <a:latin typeface="Arial" pitchFamily="34" charset="0"/>
                </a:endParaRPr>
              </a:p>
            </p:txBody>
          </p:sp>
        </p:grpSp>
        <p:sp>
          <p:nvSpPr>
            <p:cNvPr id="979979"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latin typeface="Arial" pitchFamily="34" charset="0"/>
              </a:endParaRPr>
            </a:p>
          </p:txBody>
        </p:sp>
        <p:sp>
          <p:nvSpPr>
            <p:cNvPr id="979980"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eaLnBrk="0" hangingPunct="0">
                <a:defRPr/>
              </a:pPr>
              <a:endParaRPr lang="en-US">
                <a:latin typeface="Arial" pitchFamily="34" charset="0"/>
              </a:endParaRPr>
            </a:p>
          </p:txBody>
        </p:sp>
      </p:grpSp>
      <p:sp>
        <p:nvSpPr>
          <p:cNvPr id="979981"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79982"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pitchFamily="34" charset="0"/>
              </a:defRPr>
            </a:lvl1pPr>
          </a:lstStyle>
          <a:p>
            <a:pPr>
              <a:defRPr/>
            </a:pPr>
            <a:endParaRPr lang="en-US"/>
          </a:p>
        </p:txBody>
      </p:sp>
      <p:sp>
        <p:nvSpPr>
          <p:cNvPr id="979983"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en-US" smtClean="0"/>
          </a:p>
        </p:txBody>
      </p:sp>
    </p:spTree>
  </p:cSld>
  <p:clrMap bg1="dk2" tx1="lt1" bg2="dk1" tx2="lt2" accent1="accent1" accent2="accent2" accent3="accent3" accent4="accent4" accent5="accent5" accent6="accent6" hlink="hlink" folHlink="folHlink"/>
  <p:sldLayoutIdLst>
    <p:sldLayoutId id="2147484032" r:id="rId1"/>
    <p:sldLayoutId id="2147484020" r:id="rId2"/>
    <p:sldLayoutId id="2147484019" r:id="rId3"/>
    <p:sldLayoutId id="2147484018" r:id="rId4"/>
    <p:sldLayoutId id="2147484017" r:id="rId5"/>
    <p:sldLayoutId id="2147484016" r:id="rId6"/>
    <p:sldLayoutId id="2147484015" r:id="rId7"/>
    <p:sldLayoutId id="2147484014" r:id="rId8"/>
    <p:sldLayoutId id="2147484013" r:id="rId9"/>
    <p:sldLayoutId id="2147484012" r:id="rId10"/>
    <p:sldLayoutId id="2147484011" r:id="rId11"/>
    <p:sldLayoutId id="2147484010" r:id="rId12"/>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345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defRPr>
            </a:lvl1pPr>
          </a:lstStyle>
          <a:p>
            <a:pPr>
              <a:defRPr/>
            </a:pPr>
            <a:endParaRPr lang="en-US"/>
          </a:p>
        </p:txBody>
      </p:sp>
      <p:sp>
        <p:nvSpPr>
          <p:cNvPr id="11345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defRPr>
            </a:lvl1pPr>
          </a:lstStyle>
          <a:p>
            <a:pPr>
              <a:defRPr/>
            </a:pPr>
            <a:endParaRPr lang="en-US"/>
          </a:p>
        </p:txBody>
      </p:sp>
      <p:sp>
        <p:nvSpPr>
          <p:cNvPr id="11345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pitchFamily="34" charset="0"/>
              </a:defRPr>
            </a:lvl1pPr>
          </a:lstStyle>
          <a:p>
            <a:pPr>
              <a:defRPr/>
            </a:pPr>
            <a:fld id="{902CE6C0-4F9A-4949-8A03-0D63BC3AE72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31" r:id="rId1"/>
    <p:sldLayoutId id="2147484030" r:id="rId2"/>
    <p:sldLayoutId id="2147484029" r:id="rId3"/>
    <p:sldLayoutId id="2147484028" r:id="rId4"/>
    <p:sldLayoutId id="2147484027" r:id="rId5"/>
    <p:sldLayoutId id="2147484026" r:id="rId6"/>
    <p:sldLayoutId id="2147484025" r:id="rId7"/>
    <p:sldLayoutId id="2147484024" r:id="rId8"/>
    <p:sldLayoutId id="2147484023" r:id="rId9"/>
    <p:sldLayoutId id="2147484022" r:id="rId10"/>
    <p:sldLayoutId id="214748402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779588"/>
            <a:ext cx="7772400" cy="1552575"/>
          </a:xfrm>
        </p:spPr>
        <p:txBody>
          <a:bodyPr/>
          <a:lstStyle/>
          <a:p>
            <a:pPr eaLnBrk="1" hangingPunct="1">
              <a:defRPr/>
            </a:pPr>
            <a:r>
              <a:rPr lang="en-US" i="1" smtClean="0">
                <a:solidFill>
                  <a:schemeClr val="tx1"/>
                </a:solidFill>
              </a:rPr>
              <a:t>Protocol Revision Subcommittee</a:t>
            </a:r>
          </a:p>
        </p:txBody>
      </p:sp>
      <p:sp>
        <p:nvSpPr>
          <p:cNvPr id="2051" name="Rectangle 3"/>
          <p:cNvSpPr>
            <a:spLocks noGrp="1" noChangeArrowheads="1"/>
          </p:cNvSpPr>
          <p:nvPr>
            <p:ph type="subTitle" idx="1"/>
          </p:nvPr>
        </p:nvSpPr>
        <p:spPr>
          <a:xfrm>
            <a:off x="381000" y="3886200"/>
            <a:ext cx="8305800" cy="1752600"/>
          </a:xfrm>
        </p:spPr>
        <p:txBody>
          <a:bodyPr/>
          <a:lstStyle/>
          <a:p>
            <a:pPr eaLnBrk="1" hangingPunct="1">
              <a:defRPr/>
            </a:pPr>
            <a:r>
              <a:rPr lang="en-US" dirty="0" smtClean="0"/>
              <a:t>Presentation to the </a:t>
            </a:r>
          </a:p>
          <a:p>
            <a:pPr eaLnBrk="1" hangingPunct="1">
              <a:defRPr/>
            </a:pPr>
            <a:r>
              <a:rPr lang="en-US" dirty="0" smtClean="0"/>
              <a:t>ERCOT Technical Advisory Committee</a:t>
            </a:r>
          </a:p>
          <a:p>
            <a:pPr eaLnBrk="1" hangingPunct="1">
              <a:defRPr/>
            </a:pPr>
            <a:r>
              <a:rPr lang="en-US" dirty="0" smtClean="0"/>
              <a:t>February 4, 2010</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234" name="Rectangle 2"/>
          <p:cNvSpPr>
            <a:spLocks noGrp="1" noRot="1" noChangeArrowheads="1"/>
          </p:cNvSpPr>
          <p:nvPr>
            <p:ph type="title"/>
          </p:nvPr>
        </p:nvSpPr>
        <p:spPr>
          <a:xfrm>
            <a:off x="304800" y="228600"/>
            <a:ext cx="8610600" cy="1371600"/>
          </a:xfrm>
        </p:spPr>
        <p:txBody>
          <a:bodyPr/>
          <a:lstStyle/>
          <a:p>
            <a:pPr eaLnBrk="1" hangingPunct="1">
              <a:defRPr/>
            </a:pPr>
            <a:r>
              <a:rPr lang="en-US" sz="3200" i="1" dirty="0" smtClean="0"/>
              <a:t>NPRR201, Calculation of Transmission and Distribution Losses </a:t>
            </a:r>
            <a:endParaRPr lang="en-US" sz="3200" i="1" dirty="0" smtClean="0">
              <a:solidFill>
                <a:srgbClr val="FF0000"/>
              </a:solidFill>
            </a:endParaRPr>
          </a:p>
        </p:txBody>
      </p:sp>
      <p:sp>
        <p:nvSpPr>
          <p:cNvPr id="47106" name="Rectangle 3"/>
          <p:cNvSpPr>
            <a:spLocks noChangeArrowheads="1"/>
          </p:cNvSpPr>
          <p:nvPr/>
        </p:nvSpPr>
        <p:spPr bwMode="auto">
          <a:xfrm>
            <a:off x="762000" y="1905000"/>
            <a:ext cx="7620000" cy="3886200"/>
          </a:xfrm>
          <a:prstGeom prst="rect">
            <a:avLst/>
          </a:prstGeom>
          <a:noFill/>
          <a:ln w="38100">
            <a:solidFill>
              <a:srgbClr val="99CCFF"/>
            </a:solidFill>
            <a:miter lim="800000"/>
            <a:headEnd/>
            <a:tailEnd/>
          </a:ln>
        </p:spPr>
        <p:txBody>
          <a:bodyPr wrap="none" anchor="ctr"/>
          <a:lstStyle/>
          <a:p>
            <a:pPr eaLnBrk="0" hangingPunct="0"/>
            <a:endParaRPr lang="en-US"/>
          </a:p>
        </p:txBody>
      </p:sp>
      <p:sp>
        <p:nvSpPr>
          <p:cNvPr id="47107" name="Line 4"/>
          <p:cNvSpPr>
            <a:spLocks noChangeShapeType="1"/>
          </p:cNvSpPr>
          <p:nvPr/>
        </p:nvSpPr>
        <p:spPr bwMode="auto">
          <a:xfrm>
            <a:off x="2895600" y="1889125"/>
            <a:ext cx="0" cy="3902075"/>
          </a:xfrm>
          <a:prstGeom prst="line">
            <a:avLst/>
          </a:prstGeom>
          <a:noFill/>
          <a:ln w="38100">
            <a:solidFill>
              <a:srgbClr val="99CCFF"/>
            </a:solidFill>
            <a:round/>
            <a:headEnd/>
            <a:tailEnd/>
          </a:ln>
        </p:spPr>
        <p:txBody>
          <a:bodyPr/>
          <a:lstStyle/>
          <a:p>
            <a:endParaRPr lang="en-US"/>
          </a:p>
        </p:txBody>
      </p:sp>
      <p:sp>
        <p:nvSpPr>
          <p:cNvPr id="47108" name="Line 5"/>
          <p:cNvSpPr>
            <a:spLocks noChangeShapeType="1"/>
          </p:cNvSpPr>
          <p:nvPr/>
        </p:nvSpPr>
        <p:spPr bwMode="auto">
          <a:xfrm>
            <a:off x="3886200" y="1889125"/>
            <a:ext cx="0" cy="3902075"/>
          </a:xfrm>
          <a:prstGeom prst="line">
            <a:avLst/>
          </a:prstGeom>
          <a:noFill/>
          <a:ln w="38100">
            <a:solidFill>
              <a:srgbClr val="99CCFF"/>
            </a:solidFill>
            <a:round/>
            <a:headEnd/>
            <a:tailEnd/>
          </a:ln>
        </p:spPr>
        <p:txBody>
          <a:bodyPr/>
          <a:lstStyle/>
          <a:p>
            <a:endParaRPr lang="en-US"/>
          </a:p>
        </p:txBody>
      </p:sp>
      <p:sp>
        <p:nvSpPr>
          <p:cNvPr id="47109" name="Line 6"/>
          <p:cNvSpPr>
            <a:spLocks noChangeShapeType="1"/>
          </p:cNvSpPr>
          <p:nvPr/>
        </p:nvSpPr>
        <p:spPr bwMode="auto">
          <a:xfrm>
            <a:off x="4800600" y="1889125"/>
            <a:ext cx="0" cy="3902075"/>
          </a:xfrm>
          <a:prstGeom prst="line">
            <a:avLst/>
          </a:prstGeom>
          <a:noFill/>
          <a:ln w="38100">
            <a:solidFill>
              <a:srgbClr val="99CCFF"/>
            </a:solidFill>
            <a:round/>
            <a:headEnd/>
            <a:tailEnd/>
          </a:ln>
        </p:spPr>
        <p:txBody>
          <a:bodyPr/>
          <a:lstStyle/>
          <a:p>
            <a:endParaRPr lang="en-US"/>
          </a:p>
        </p:txBody>
      </p:sp>
      <p:sp>
        <p:nvSpPr>
          <p:cNvPr id="47110"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47111"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47112"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47113"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47114"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47115"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1119245" name="Text Box 13"/>
          <p:cNvSpPr txBox="1">
            <a:spLocks noChangeArrowheads="1"/>
          </p:cNvSpPr>
          <p:nvPr/>
        </p:nvSpPr>
        <p:spPr bwMode="auto">
          <a:xfrm>
            <a:off x="838200" y="2070100"/>
            <a:ext cx="16462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Item Reviewed</a:t>
            </a:r>
          </a:p>
        </p:txBody>
      </p:sp>
      <p:sp>
        <p:nvSpPr>
          <p:cNvPr id="1119246" name="Text Box 14"/>
          <p:cNvSpPr txBox="1">
            <a:spLocks noChangeArrowheads="1"/>
          </p:cNvSpPr>
          <p:nvPr/>
        </p:nvSpPr>
        <p:spPr bwMode="auto">
          <a:xfrm>
            <a:off x="5543550" y="1993900"/>
            <a:ext cx="13287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Description</a:t>
            </a:r>
          </a:p>
        </p:txBody>
      </p:sp>
      <p:sp>
        <p:nvSpPr>
          <p:cNvPr id="1119247" name="Text Box 15"/>
          <p:cNvSpPr txBox="1">
            <a:spLocks noChangeArrowheads="1"/>
          </p:cNvSpPr>
          <p:nvPr/>
        </p:nvSpPr>
        <p:spPr bwMode="auto">
          <a:xfrm>
            <a:off x="2987675" y="1944688"/>
            <a:ext cx="804863" cy="581025"/>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No</a:t>
            </a:r>
          </a:p>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48"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a:effectLst/>
        </p:spPr>
        <p:txBody>
          <a:bodyPr>
            <a:spAutoFit/>
          </a:bodyPr>
          <a:lstStyle/>
          <a:p>
            <a:pPr eaLnBrk="0" hangingPunct="0">
              <a:defRPr/>
            </a:pPr>
            <a:r>
              <a:rPr lang="en-US" sz="1600" b="1" i="1">
                <a:effectLst>
                  <a:outerShdw blurRad="38100" dist="38100" dir="2700000" algn="tl">
                    <a:srgbClr val="000000"/>
                  </a:outerShdw>
                </a:effectLst>
                <a:latin typeface="Garamond" pitchFamily="18" charset="0"/>
              </a:rPr>
              <a:t>Credit Monitoring/</a:t>
            </a:r>
          </a:p>
          <a:p>
            <a:pPr eaLnBrk="0" hangingPunct="0">
              <a:defRPr/>
            </a:pPr>
            <a:r>
              <a:rPr lang="en-US" sz="1600" b="1" i="1">
                <a:effectLst>
                  <a:outerShdw blurRad="38100" dist="38100" dir="2700000" algn="tl">
                    <a:srgbClr val="000000"/>
                  </a:outerShdw>
                </a:effectLst>
                <a:latin typeface="Garamond" pitchFamily="18" charset="0"/>
              </a:rPr>
              <a:t>Liability</a:t>
            </a:r>
          </a:p>
        </p:txBody>
      </p:sp>
      <p:sp>
        <p:nvSpPr>
          <p:cNvPr id="1119249" name="Text Box 17"/>
          <p:cNvSpPr txBox="1">
            <a:spLocks noChangeArrowheads="1"/>
          </p:cNvSpPr>
          <p:nvPr/>
        </p:nvSpPr>
        <p:spPr bwMode="auto">
          <a:xfrm>
            <a:off x="838200" y="2625725"/>
            <a:ext cx="815975"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Budget</a:t>
            </a:r>
          </a:p>
        </p:txBody>
      </p:sp>
      <p:sp>
        <p:nvSpPr>
          <p:cNvPr id="1119250" name="Text Box 18"/>
          <p:cNvSpPr txBox="1">
            <a:spLocks noChangeArrowheads="1"/>
          </p:cNvSpPr>
          <p:nvPr/>
        </p:nvSpPr>
        <p:spPr bwMode="auto">
          <a:xfrm>
            <a:off x="838200" y="3159125"/>
            <a:ext cx="85090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Staffing</a:t>
            </a:r>
          </a:p>
        </p:txBody>
      </p:sp>
      <p:sp>
        <p:nvSpPr>
          <p:cNvPr id="1119251" name="Text Box 19"/>
          <p:cNvSpPr txBox="1">
            <a:spLocks noChangeArrowheads="1"/>
          </p:cNvSpPr>
          <p:nvPr/>
        </p:nvSpPr>
        <p:spPr bwMode="auto">
          <a:xfrm>
            <a:off x="781050" y="3681413"/>
            <a:ext cx="1906588" cy="350837"/>
          </a:xfrm>
          <a:prstGeom prst="rect">
            <a:avLst/>
          </a:prstGeom>
          <a:noFill/>
          <a:ln w="9525">
            <a:noFill/>
            <a:miter lim="800000"/>
            <a:headEnd/>
            <a:tailEnd/>
          </a:ln>
          <a:effectLst/>
        </p:spPr>
        <p:txBody>
          <a:bodyPr wrap="none">
            <a:spAutoFit/>
          </a:bodyPr>
          <a:lstStyle/>
          <a:p>
            <a:pPr eaLnBrk="0" hangingPunct="0">
              <a:defRPr/>
            </a:pPr>
            <a:r>
              <a:rPr lang="en-US" sz="1700" b="1" i="1">
                <a:effectLst>
                  <a:outerShdw blurRad="38100" dist="38100" dir="2700000" algn="tl">
                    <a:srgbClr val="000000"/>
                  </a:outerShdw>
                </a:effectLst>
                <a:latin typeface="Garamond" pitchFamily="18" charset="0"/>
              </a:rPr>
              <a:t>Computer Systems</a:t>
            </a:r>
          </a:p>
        </p:txBody>
      </p:sp>
      <p:sp>
        <p:nvSpPr>
          <p:cNvPr id="1119252" name="Text Box 20"/>
          <p:cNvSpPr txBox="1">
            <a:spLocks noChangeArrowheads="1"/>
          </p:cNvSpPr>
          <p:nvPr/>
        </p:nvSpPr>
        <p:spPr bwMode="auto">
          <a:xfrm>
            <a:off x="782638" y="4225925"/>
            <a:ext cx="18732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Business Functions</a:t>
            </a:r>
          </a:p>
        </p:txBody>
      </p:sp>
      <p:sp>
        <p:nvSpPr>
          <p:cNvPr id="1119253" name="Text Box 21"/>
          <p:cNvSpPr txBox="1">
            <a:spLocks noChangeArrowheads="1"/>
          </p:cNvSpPr>
          <p:nvPr/>
        </p:nvSpPr>
        <p:spPr bwMode="auto">
          <a:xfrm>
            <a:off x="781050" y="4759325"/>
            <a:ext cx="15811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Grid Operations</a:t>
            </a:r>
          </a:p>
        </p:txBody>
      </p:sp>
      <p:sp>
        <p:nvSpPr>
          <p:cNvPr id="1119254" name="Text Box 22"/>
          <p:cNvSpPr txBox="1">
            <a:spLocks noChangeArrowheads="1"/>
          </p:cNvSpPr>
          <p:nvPr/>
        </p:nvSpPr>
        <p:spPr bwMode="auto">
          <a:xfrm>
            <a:off x="3902075" y="1944688"/>
            <a:ext cx="804863" cy="336550"/>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55" name="AutoShape 23"/>
          <p:cNvSpPr>
            <a:spLocks noChangeArrowheads="1"/>
          </p:cNvSpPr>
          <p:nvPr/>
        </p:nvSpPr>
        <p:spPr bwMode="auto">
          <a:xfrm>
            <a:off x="3200400" y="2590800"/>
            <a:ext cx="381000" cy="381000"/>
          </a:xfrm>
          <a:prstGeom prst="star5">
            <a:avLst/>
          </a:prstGeom>
          <a:solidFill>
            <a:srgbClr val="00FF00"/>
          </a:solidFill>
          <a:ln w="9525">
            <a:solidFill>
              <a:schemeClr val="tx1"/>
            </a:solidFill>
            <a:miter lim="800000"/>
            <a:headEnd/>
            <a:tailEnd/>
          </a:ln>
          <a:effectLst/>
        </p:spPr>
        <p:txBody>
          <a:bodyPr wrap="none" anchor="ctr"/>
          <a:lstStyle/>
          <a:p>
            <a:pPr algn="ctr" eaLnBrk="0" hangingPunct="0">
              <a:defRPr/>
            </a:pPr>
            <a:endParaRPr lang="en-US">
              <a:solidFill>
                <a:srgbClr val="FF0000"/>
              </a:solidFill>
              <a:latin typeface="Tahoma" pitchFamily="34" charset="0"/>
            </a:endParaRP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7" name="AutoShape 25"/>
          <p:cNvSpPr>
            <a:spLocks noChangeArrowheads="1"/>
          </p:cNvSpPr>
          <p:nvPr/>
        </p:nvSpPr>
        <p:spPr bwMode="auto">
          <a:xfrm>
            <a:off x="3200400" y="36576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7132"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1119262" name="AutoShape 30"/>
          <p:cNvSpPr>
            <a:spLocks noChangeArrowheads="1"/>
          </p:cNvSpPr>
          <p:nvPr/>
        </p:nvSpPr>
        <p:spPr bwMode="auto">
          <a:xfrm>
            <a:off x="3200400" y="52578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3" name="Text Box 31"/>
          <p:cNvSpPr txBox="1">
            <a:spLocks noChangeArrowheads="1"/>
          </p:cNvSpPr>
          <p:nvPr/>
        </p:nvSpPr>
        <p:spPr bwMode="auto">
          <a:xfrm>
            <a:off x="4800600" y="5181600"/>
            <a:ext cx="3505200" cy="336550"/>
          </a:xfrm>
          <a:prstGeom prst="rect">
            <a:avLst/>
          </a:prstGeom>
          <a:noFill/>
          <a:ln w="9525">
            <a:noFill/>
            <a:miter lim="800000"/>
            <a:headEnd/>
            <a:tailEnd/>
          </a:ln>
          <a:effectLst/>
        </p:spPr>
        <p:txBody>
          <a:bodyPr>
            <a:spAutoFit/>
          </a:bodyPr>
          <a:lstStyle/>
          <a:p>
            <a:pPr eaLnBrk="0" hangingPunct="0">
              <a:defRPr/>
            </a:pPr>
            <a:endParaRPr lang="en-US" sz="1600" b="1" i="1">
              <a:effectLst>
                <a:outerShdw blurRad="38100" dist="38100" dir="2700000" algn="tl">
                  <a:srgbClr val="000000"/>
                </a:outerShdw>
              </a:effectLst>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iterate type="lt">
                                    <p:tmPct val="0"/>
                                  </p:iterate>
                                  <p:childTnLst>
                                    <p:animRot by="-21600000">
                                      <p:cBhvr>
                                        <p:cTn id="6" dur="500" fill="hold"/>
                                        <p:tgtEl>
                                          <p:spTgt spid="1119255"/>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6"/>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7"/>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58"/>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1119259"/>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1119260"/>
                                        </p:tgtEl>
                                        <p:attrNameLst>
                                          <p:attrName>r</p:attrName>
                                        </p:attrNameLst>
                                      </p:cBhvr>
                                    </p:animRot>
                                  </p:childTnLst>
                                </p:cTn>
                              </p:par>
                              <p:par>
                                <p:cTn id="17" presetID="8" presetClass="emph" presetSubtype="0" fill="hold" nodeType="withEffect">
                                  <p:stCondLst>
                                    <p:cond delay="0"/>
                                  </p:stCondLst>
                                  <p:childTnLst>
                                    <p:animRot by="21600000">
                                      <p:cBhvr>
                                        <p:cTn id="18" dur="500" fill="hold"/>
                                        <p:tgtEl>
                                          <p:spTgt spid="11192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7186" name="Rectangle 2"/>
          <p:cNvSpPr>
            <a:spLocks noGrp="1" noRot="1" noChangeArrowheads="1"/>
          </p:cNvSpPr>
          <p:nvPr>
            <p:ph type="title"/>
          </p:nvPr>
        </p:nvSpPr>
        <p:spPr>
          <a:xfrm>
            <a:off x="228600" y="228600"/>
            <a:ext cx="8763000" cy="1371600"/>
          </a:xfrm>
        </p:spPr>
        <p:txBody>
          <a:bodyPr/>
          <a:lstStyle/>
          <a:p>
            <a:pPr eaLnBrk="1" hangingPunct="1">
              <a:defRPr/>
            </a:pPr>
            <a:r>
              <a:rPr lang="en-US" sz="3200" i="1" dirty="0" smtClean="0"/>
              <a:t>NPRR206, Nodal Market Day-Ahead Market Credit Requirements</a:t>
            </a:r>
            <a:endParaRPr lang="en-US" sz="3200" dirty="0" smtClean="0">
              <a:solidFill>
                <a:srgbClr val="FF0000"/>
              </a:solidFill>
            </a:endParaRPr>
          </a:p>
        </p:txBody>
      </p:sp>
      <p:graphicFrame>
        <p:nvGraphicFramePr>
          <p:cNvPr id="49181" name="Group 29"/>
          <p:cNvGraphicFramePr>
            <a:graphicFrameLocks noGrp="1"/>
          </p:cNvGraphicFramePr>
          <p:nvPr>
            <p:ph idx="1"/>
          </p:nvPr>
        </p:nvGraphicFramePr>
        <p:xfrm>
          <a:off x="457200" y="1600200"/>
          <a:ext cx="8077200" cy="3656013"/>
        </p:xfrm>
        <a:graphic>
          <a:graphicData uri="http://schemas.openxmlformats.org/drawingml/2006/table">
            <a:tbl>
              <a:tblPr/>
              <a:tblGrid>
                <a:gridCol w="2209800"/>
                <a:gridCol w="1477963"/>
                <a:gridCol w="4389437"/>
              </a:tblGrid>
              <a:tr h="762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Purpose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(Luminant)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latin typeface="Garamond" pitchFamily="18" charset="0"/>
                        </a:rPr>
                        <a:t>Revises the nodal collateral requirements by QSEs who participate in the Day-Ahead Market (DAM).  The change will potentially reduce the collateral burden for QSEs’ bids while sufficiently collateralizing ERCOT.  The revisions are based on discussions held at the Market Credit Working Group (MCWG).  </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58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latin typeface="Garamond" pitchFamily="18" charset="0"/>
                        </a:rPr>
                        <a:t>PRS voted to recommend approval of NPRR206 as revised by the 1/26/10 Reliant Energy Services Comments and as revised by PRS.  There was one opposing vote from the Consumer Segment</a:t>
                      </a:r>
                      <a:r>
                        <a:rPr kumimoji="0" lang="en-US" sz="1600" b="0" i="0" u="none" strike="noStrike" cap="none" normalizeH="0" baseline="0" smtClean="0">
                          <a:ln>
                            <a:noFill/>
                          </a:ln>
                          <a:solidFill>
                            <a:srgbClr val="FFFF00"/>
                          </a:solidFill>
                          <a:effectLst/>
                          <a:latin typeface="Garamond" pitchFamily="18" charset="0"/>
                        </a:rPr>
                        <a:t>.  </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Upon Nodal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234" name="Rectangle 2"/>
          <p:cNvSpPr>
            <a:spLocks noGrp="1" noRot="1" noChangeArrowheads="1"/>
          </p:cNvSpPr>
          <p:nvPr>
            <p:ph type="title"/>
          </p:nvPr>
        </p:nvSpPr>
        <p:spPr>
          <a:xfrm>
            <a:off x="304800" y="228600"/>
            <a:ext cx="8610600" cy="1371600"/>
          </a:xfrm>
        </p:spPr>
        <p:txBody>
          <a:bodyPr/>
          <a:lstStyle/>
          <a:p>
            <a:pPr eaLnBrk="1" hangingPunct="1">
              <a:defRPr/>
            </a:pPr>
            <a:r>
              <a:rPr lang="en-US" sz="3200" i="1" dirty="0" smtClean="0"/>
              <a:t>NPRR206, Nodal Market Day-Ahead Market Credit Requirements</a:t>
            </a:r>
            <a:endParaRPr lang="en-US" sz="3200" i="1" dirty="0" smtClean="0">
              <a:solidFill>
                <a:srgbClr val="FF0000"/>
              </a:solidFill>
            </a:endParaRPr>
          </a:p>
        </p:txBody>
      </p:sp>
      <p:sp>
        <p:nvSpPr>
          <p:cNvPr id="51202" name="Rectangle 3"/>
          <p:cNvSpPr>
            <a:spLocks noChangeArrowheads="1"/>
          </p:cNvSpPr>
          <p:nvPr/>
        </p:nvSpPr>
        <p:spPr bwMode="auto">
          <a:xfrm>
            <a:off x="762000" y="1905000"/>
            <a:ext cx="7620000" cy="3886200"/>
          </a:xfrm>
          <a:prstGeom prst="rect">
            <a:avLst/>
          </a:prstGeom>
          <a:noFill/>
          <a:ln w="38100">
            <a:solidFill>
              <a:srgbClr val="99CCFF"/>
            </a:solidFill>
            <a:miter lim="800000"/>
            <a:headEnd/>
            <a:tailEnd/>
          </a:ln>
        </p:spPr>
        <p:txBody>
          <a:bodyPr wrap="none" anchor="ctr"/>
          <a:lstStyle/>
          <a:p>
            <a:pPr eaLnBrk="0" hangingPunct="0"/>
            <a:endParaRPr lang="en-US"/>
          </a:p>
        </p:txBody>
      </p:sp>
      <p:sp>
        <p:nvSpPr>
          <p:cNvPr id="51203" name="Line 4"/>
          <p:cNvSpPr>
            <a:spLocks noChangeShapeType="1"/>
          </p:cNvSpPr>
          <p:nvPr/>
        </p:nvSpPr>
        <p:spPr bwMode="auto">
          <a:xfrm>
            <a:off x="2895600" y="1889125"/>
            <a:ext cx="0" cy="3902075"/>
          </a:xfrm>
          <a:prstGeom prst="line">
            <a:avLst/>
          </a:prstGeom>
          <a:noFill/>
          <a:ln w="38100">
            <a:solidFill>
              <a:srgbClr val="99CCFF"/>
            </a:solidFill>
            <a:round/>
            <a:headEnd/>
            <a:tailEnd/>
          </a:ln>
        </p:spPr>
        <p:txBody>
          <a:bodyPr/>
          <a:lstStyle/>
          <a:p>
            <a:endParaRPr lang="en-US"/>
          </a:p>
        </p:txBody>
      </p:sp>
      <p:sp>
        <p:nvSpPr>
          <p:cNvPr id="51204" name="Line 5"/>
          <p:cNvSpPr>
            <a:spLocks noChangeShapeType="1"/>
          </p:cNvSpPr>
          <p:nvPr/>
        </p:nvSpPr>
        <p:spPr bwMode="auto">
          <a:xfrm>
            <a:off x="3886200" y="1889125"/>
            <a:ext cx="0" cy="3902075"/>
          </a:xfrm>
          <a:prstGeom prst="line">
            <a:avLst/>
          </a:prstGeom>
          <a:noFill/>
          <a:ln w="38100">
            <a:solidFill>
              <a:srgbClr val="99CCFF"/>
            </a:solidFill>
            <a:round/>
            <a:headEnd/>
            <a:tailEnd/>
          </a:ln>
        </p:spPr>
        <p:txBody>
          <a:bodyPr/>
          <a:lstStyle/>
          <a:p>
            <a:endParaRPr lang="en-US"/>
          </a:p>
        </p:txBody>
      </p:sp>
      <p:sp>
        <p:nvSpPr>
          <p:cNvPr id="51205" name="Line 6"/>
          <p:cNvSpPr>
            <a:spLocks noChangeShapeType="1"/>
          </p:cNvSpPr>
          <p:nvPr/>
        </p:nvSpPr>
        <p:spPr bwMode="auto">
          <a:xfrm>
            <a:off x="4800600" y="1889125"/>
            <a:ext cx="0" cy="3902075"/>
          </a:xfrm>
          <a:prstGeom prst="line">
            <a:avLst/>
          </a:prstGeom>
          <a:noFill/>
          <a:ln w="38100">
            <a:solidFill>
              <a:srgbClr val="99CCFF"/>
            </a:solidFill>
            <a:round/>
            <a:headEnd/>
            <a:tailEnd/>
          </a:ln>
        </p:spPr>
        <p:txBody>
          <a:bodyPr/>
          <a:lstStyle/>
          <a:p>
            <a:endParaRPr lang="en-US"/>
          </a:p>
        </p:txBody>
      </p:sp>
      <p:sp>
        <p:nvSpPr>
          <p:cNvPr id="51206"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51207"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51208"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51209"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51210"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51211"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1119245" name="Text Box 13"/>
          <p:cNvSpPr txBox="1">
            <a:spLocks noChangeArrowheads="1"/>
          </p:cNvSpPr>
          <p:nvPr/>
        </p:nvSpPr>
        <p:spPr bwMode="auto">
          <a:xfrm>
            <a:off x="838200" y="2070100"/>
            <a:ext cx="16462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Item Reviewed</a:t>
            </a:r>
          </a:p>
        </p:txBody>
      </p:sp>
      <p:sp>
        <p:nvSpPr>
          <p:cNvPr id="1119246" name="Text Box 14"/>
          <p:cNvSpPr txBox="1">
            <a:spLocks noChangeArrowheads="1"/>
          </p:cNvSpPr>
          <p:nvPr/>
        </p:nvSpPr>
        <p:spPr bwMode="auto">
          <a:xfrm>
            <a:off x="5543550" y="1993900"/>
            <a:ext cx="13287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Description</a:t>
            </a:r>
          </a:p>
        </p:txBody>
      </p:sp>
      <p:sp>
        <p:nvSpPr>
          <p:cNvPr id="1119247" name="Text Box 15"/>
          <p:cNvSpPr txBox="1">
            <a:spLocks noChangeArrowheads="1"/>
          </p:cNvSpPr>
          <p:nvPr/>
        </p:nvSpPr>
        <p:spPr bwMode="auto">
          <a:xfrm>
            <a:off x="2987675" y="1944688"/>
            <a:ext cx="804863" cy="581025"/>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No</a:t>
            </a:r>
          </a:p>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48"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a:effectLst/>
        </p:spPr>
        <p:txBody>
          <a:bodyPr>
            <a:spAutoFit/>
          </a:bodyPr>
          <a:lstStyle/>
          <a:p>
            <a:pPr eaLnBrk="0" hangingPunct="0">
              <a:defRPr/>
            </a:pPr>
            <a:r>
              <a:rPr lang="en-US" sz="1600" b="1" i="1">
                <a:effectLst>
                  <a:outerShdw blurRad="38100" dist="38100" dir="2700000" algn="tl">
                    <a:srgbClr val="000000"/>
                  </a:outerShdw>
                </a:effectLst>
                <a:latin typeface="Garamond" pitchFamily="18" charset="0"/>
              </a:rPr>
              <a:t>Credit Monitoring/</a:t>
            </a:r>
          </a:p>
          <a:p>
            <a:pPr eaLnBrk="0" hangingPunct="0">
              <a:defRPr/>
            </a:pPr>
            <a:r>
              <a:rPr lang="en-US" sz="1600" b="1" i="1">
                <a:effectLst>
                  <a:outerShdw blurRad="38100" dist="38100" dir="2700000" algn="tl">
                    <a:srgbClr val="000000"/>
                  </a:outerShdw>
                </a:effectLst>
                <a:latin typeface="Garamond" pitchFamily="18" charset="0"/>
              </a:rPr>
              <a:t>Liability</a:t>
            </a:r>
          </a:p>
        </p:txBody>
      </p:sp>
      <p:sp>
        <p:nvSpPr>
          <p:cNvPr id="1119249" name="Text Box 17"/>
          <p:cNvSpPr txBox="1">
            <a:spLocks noChangeArrowheads="1"/>
          </p:cNvSpPr>
          <p:nvPr/>
        </p:nvSpPr>
        <p:spPr bwMode="auto">
          <a:xfrm>
            <a:off x="838200" y="2625725"/>
            <a:ext cx="815975"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Budget</a:t>
            </a:r>
          </a:p>
        </p:txBody>
      </p:sp>
      <p:sp>
        <p:nvSpPr>
          <p:cNvPr id="1119250" name="Text Box 18"/>
          <p:cNvSpPr txBox="1">
            <a:spLocks noChangeArrowheads="1"/>
          </p:cNvSpPr>
          <p:nvPr/>
        </p:nvSpPr>
        <p:spPr bwMode="auto">
          <a:xfrm>
            <a:off x="838200" y="3159125"/>
            <a:ext cx="85090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Staffing</a:t>
            </a:r>
          </a:p>
        </p:txBody>
      </p:sp>
      <p:sp>
        <p:nvSpPr>
          <p:cNvPr id="1119251" name="Text Box 19"/>
          <p:cNvSpPr txBox="1">
            <a:spLocks noChangeArrowheads="1"/>
          </p:cNvSpPr>
          <p:nvPr/>
        </p:nvSpPr>
        <p:spPr bwMode="auto">
          <a:xfrm>
            <a:off x="781050" y="3681413"/>
            <a:ext cx="1906588" cy="350837"/>
          </a:xfrm>
          <a:prstGeom prst="rect">
            <a:avLst/>
          </a:prstGeom>
          <a:noFill/>
          <a:ln w="9525">
            <a:noFill/>
            <a:miter lim="800000"/>
            <a:headEnd/>
            <a:tailEnd/>
          </a:ln>
          <a:effectLst/>
        </p:spPr>
        <p:txBody>
          <a:bodyPr wrap="none">
            <a:spAutoFit/>
          </a:bodyPr>
          <a:lstStyle/>
          <a:p>
            <a:pPr eaLnBrk="0" hangingPunct="0">
              <a:defRPr/>
            </a:pPr>
            <a:r>
              <a:rPr lang="en-US" sz="1700" b="1" i="1">
                <a:effectLst>
                  <a:outerShdw blurRad="38100" dist="38100" dir="2700000" algn="tl">
                    <a:srgbClr val="000000"/>
                  </a:outerShdw>
                </a:effectLst>
                <a:latin typeface="Garamond" pitchFamily="18" charset="0"/>
              </a:rPr>
              <a:t>Computer Systems</a:t>
            </a:r>
          </a:p>
        </p:txBody>
      </p:sp>
      <p:sp>
        <p:nvSpPr>
          <p:cNvPr id="1119252" name="Text Box 20"/>
          <p:cNvSpPr txBox="1">
            <a:spLocks noChangeArrowheads="1"/>
          </p:cNvSpPr>
          <p:nvPr/>
        </p:nvSpPr>
        <p:spPr bwMode="auto">
          <a:xfrm>
            <a:off x="782638" y="4225925"/>
            <a:ext cx="18732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Business Functions</a:t>
            </a:r>
          </a:p>
        </p:txBody>
      </p:sp>
      <p:sp>
        <p:nvSpPr>
          <p:cNvPr id="1119253" name="Text Box 21"/>
          <p:cNvSpPr txBox="1">
            <a:spLocks noChangeArrowheads="1"/>
          </p:cNvSpPr>
          <p:nvPr/>
        </p:nvSpPr>
        <p:spPr bwMode="auto">
          <a:xfrm>
            <a:off x="781050" y="4759325"/>
            <a:ext cx="15811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Grid Operations</a:t>
            </a:r>
          </a:p>
        </p:txBody>
      </p:sp>
      <p:sp>
        <p:nvSpPr>
          <p:cNvPr id="1119254" name="Text Box 22"/>
          <p:cNvSpPr txBox="1">
            <a:spLocks noChangeArrowheads="1"/>
          </p:cNvSpPr>
          <p:nvPr/>
        </p:nvSpPr>
        <p:spPr bwMode="auto">
          <a:xfrm>
            <a:off x="3902075" y="1944688"/>
            <a:ext cx="804863" cy="336550"/>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55" name="AutoShape 23"/>
          <p:cNvSpPr>
            <a:spLocks noChangeArrowheads="1"/>
          </p:cNvSpPr>
          <p:nvPr/>
        </p:nvSpPr>
        <p:spPr bwMode="auto">
          <a:xfrm>
            <a:off x="4191000" y="2590800"/>
            <a:ext cx="381000" cy="381000"/>
          </a:xfrm>
          <a:prstGeom prst="star5">
            <a:avLst/>
          </a:prstGeom>
          <a:solidFill>
            <a:srgbClr val="C00000"/>
          </a:solidFill>
          <a:ln w="9525">
            <a:solidFill>
              <a:srgbClr val="C00000"/>
            </a:solidFill>
            <a:miter lim="800000"/>
            <a:headEnd/>
            <a:tailEnd/>
          </a:ln>
          <a:effectLst/>
        </p:spPr>
        <p:txBody>
          <a:bodyPr wrap="none" anchor="ctr"/>
          <a:lstStyle/>
          <a:p>
            <a:pPr algn="ctr" eaLnBrk="0" hangingPunct="0">
              <a:defRPr/>
            </a:pPr>
            <a:endParaRPr lang="en-US">
              <a:solidFill>
                <a:srgbClr val="FF0000"/>
              </a:solidFill>
              <a:latin typeface="Tahoma" pitchFamily="34" charset="0"/>
            </a:endParaRPr>
          </a:p>
        </p:txBody>
      </p:sp>
      <p:sp>
        <p:nvSpPr>
          <p:cNvPr id="1119257" name="AutoShape 25"/>
          <p:cNvSpPr>
            <a:spLocks noChangeArrowheads="1"/>
          </p:cNvSpPr>
          <p:nvPr/>
        </p:nvSpPr>
        <p:spPr bwMode="auto">
          <a:xfrm>
            <a:off x="4191000" y="3657600"/>
            <a:ext cx="381000" cy="381000"/>
          </a:xfrm>
          <a:prstGeom prst="star5">
            <a:avLst/>
          </a:prstGeom>
          <a:solidFill>
            <a:srgbClr val="C00000"/>
          </a:solidFill>
          <a:ln w="9525">
            <a:solidFill>
              <a:srgbClr val="C00000"/>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51226"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1119262" name="AutoShape 30"/>
          <p:cNvSpPr>
            <a:spLocks noChangeArrowheads="1"/>
          </p:cNvSpPr>
          <p:nvPr/>
        </p:nvSpPr>
        <p:spPr bwMode="auto">
          <a:xfrm>
            <a:off x="3200400" y="5257800"/>
            <a:ext cx="381000" cy="381000"/>
          </a:xfrm>
          <a:custGeom>
            <a:avLst/>
            <a:gdLst>
              <a:gd name="T0" fmla="*/ 190500 w 381000"/>
              <a:gd name="T1" fmla="*/ 0 h 381000"/>
              <a:gd name="T2" fmla="*/ 0 w 381000"/>
              <a:gd name="T3" fmla="*/ 145529 h 381000"/>
              <a:gd name="T4" fmla="*/ 72764 w 381000"/>
              <a:gd name="T5" fmla="*/ 380999 h 381000"/>
              <a:gd name="T6" fmla="*/ 308236 w 381000"/>
              <a:gd name="T7" fmla="*/ 380999 h 381000"/>
              <a:gd name="T8" fmla="*/ 381000 w 381000"/>
              <a:gd name="T9" fmla="*/ 145529 h 381000"/>
              <a:gd name="T10" fmla="*/ 17694720 60000 65536"/>
              <a:gd name="T11" fmla="*/ 11796480 60000 65536"/>
              <a:gd name="T12" fmla="*/ 5898240 60000 65536"/>
              <a:gd name="T13" fmla="*/ 5898240 60000 65536"/>
              <a:gd name="T14" fmla="*/ 0 60000 65536"/>
              <a:gd name="T15" fmla="*/ 117737 w 381000"/>
              <a:gd name="T16" fmla="*/ 145530 h 381000"/>
              <a:gd name="T17" fmla="*/ 263263 w 381000"/>
              <a:gd name="T18" fmla="*/ 291056 h 381000"/>
            </a:gdLst>
            <a:ahLst/>
            <a:cxnLst>
              <a:cxn ang="T10">
                <a:pos x="T0" y="T1"/>
              </a:cxn>
              <a:cxn ang="T11">
                <a:pos x="T2" y="T3"/>
              </a:cxn>
              <a:cxn ang="T12">
                <a:pos x="T4" y="T5"/>
              </a:cxn>
              <a:cxn ang="T13">
                <a:pos x="T6" y="T7"/>
              </a:cxn>
              <a:cxn ang="T14">
                <a:pos x="T8" y="T9"/>
              </a:cxn>
            </a:cxnLst>
            <a:rect l="T15" t="T16" r="T17" b="T18"/>
            <a:pathLst>
              <a:path w="381000" h="381000">
                <a:moveTo>
                  <a:pt x="0" y="145529"/>
                </a:moveTo>
                <a:lnTo>
                  <a:pt x="145530" y="145530"/>
                </a:lnTo>
                <a:lnTo>
                  <a:pt x="190500" y="0"/>
                </a:lnTo>
                <a:lnTo>
                  <a:pt x="235470" y="145530"/>
                </a:lnTo>
                <a:lnTo>
                  <a:pt x="381000" y="145529"/>
                </a:lnTo>
                <a:lnTo>
                  <a:pt x="263263" y="235470"/>
                </a:lnTo>
                <a:lnTo>
                  <a:pt x="308236" y="380999"/>
                </a:lnTo>
                <a:lnTo>
                  <a:pt x="190500" y="291056"/>
                </a:lnTo>
                <a:lnTo>
                  <a:pt x="72764" y="380999"/>
                </a:lnTo>
                <a:lnTo>
                  <a:pt x="117737" y="235470"/>
                </a:lnTo>
                <a:close/>
              </a:path>
            </a:pathLst>
          </a:custGeom>
          <a:solidFill>
            <a:srgbClr val="FFFF00"/>
          </a:solidFill>
          <a:ln w="9525">
            <a:solidFill>
              <a:srgbClr val="FFFF00"/>
            </a:solidFill>
            <a:miter lim="800000"/>
            <a:headEnd/>
            <a:tailEnd/>
          </a:ln>
        </p:spPr>
        <p:txBody>
          <a:bodyPr wrap="none" anchor="ctr"/>
          <a:lstStyle/>
          <a:p>
            <a:endParaRPr lang="en-US"/>
          </a:p>
        </p:txBody>
      </p:sp>
      <p:sp>
        <p:nvSpPr>
          <p:cNvPr id="1119263" name="Text Box 31"/>
          <p:cNvSpPr txBox="1">
            <a:spLocks noChangeArrowheads="1"/>
          </p:cNvSpPr>
          <p:nvPr/>
        </p:nvSpPr>
        <p:spPr bwMode="auto">
          <a:xfrm>
            <a:off x="4800600" y="5181600"/>
            <a:ext cx="3505200" cy="336550"/>
          </a:xfrm>
          <a:prstGeom prst="rect">
            <a:avLst/>
          </a:prstGeom>
          <a:noFill/>
          <a:ln w="9525">
            <a:noFill/>
            <a:miter lim="800000"/>
            <a:headEnd/>
            <a:tailEnd/>
          </a:ln>
          <a:effectLst/>
        </p:spPr>
        <p:txBody>
          <a:bodyPr>
            <a:spAutoFit/>
          </a:bodyPr>
          <a:lstStyle/>
          <a:p>
            <a:pPr eaLnBrk="0" hangingPunct="0">
              <a:defRPr/>
            </a:pPr>
            <a:endParaRPr lang="en-US" sz="1600" b="1" i="1">
              <a:effectLst>
                <a:outerShdw blurRad="38100" dist="38100" dir="2700000" algn="tl">
                  <a:srgbClr val="000000"/>
                </a:outerShdw>
              </a:effectLst>
              <a:latin typeface="Garamond" pitchFamily="18" charset="0"/>
            </a:endParaRPr>
          </a:p>
        </p:txBody>
      </p:sp>
      <p:sp>
        <p:nvSpPr>
          <p:cNvPr id="51229" name="TextBox 31"/>
          <p:cNvSpPr txBox="1">
            <a:spLocks noChangeArrowheads="1"/>
          </p:cNvSpPr>
          <p:nvPr/>
        </p:nvSpPr>
        <p:spPr bwMode="auto">
          <a:xfrm>
            <a:off x="4800600" y="2590800"/>
            <a:ext cx="3352800" cy="304800"/>
          </a:xfrm>
          <a:prstGeom prst="rect">
            <a:avLst/>
          </a:prstGeom>
          <a:noFill/>
          <a:ln w="9525">
            <a:noFill/>
            <a:miter lim="800000"/>
            <a:headEnd/>
            <a:tailEnd/>
          </a:ln>
        </p:spPr>
        <p:txBody>
          <a:bodyPr>
            <a:spAutoFit/>
          </a:bodyPr>
          <a:lstStyle/>
          <a:p>
            <a:pPr eaLnBrk="0" hangingPunct="0"/>
            <a:r>
              <a:rPr lang="en-US" sz="1400">
                <a:latin typeface="Garamond" pitchFamily="18" charset="0"/>
              </a:rPr>
              <a:t>$100,000 - $250,000</a:t>
            </a:r>
          </a:p>
        </p:txBody>
      </p:sp>
      <p:sp>
        <p:nvSpPr>
          <p:cNvPr id="51230" name="TextBox 31"/>
          <p:cNvSpPr txBox="1">
            <a:spLocks noChangeArrowheads="1"/>
          </p:cNvSpPr>
          <p:nvPr/>
        </p:nvSpPr>
        <p:spPr bwMode="auto">
          <a:xfrm>
            <a:off x="4876800" y="3657600"/>
            <a:ext cx="3352800" cy="304800"/>
          </a:xfrm>
          <a:prstGeom prst="rect">
            <a:avLst/>
          </a:prstGeom>
          <a:noFill/>
          <a:ln w="9525">
            <a:noFill/>
            <a:miter lim="800000"/>
            <a:headEnd/>
            <a:tailEnd/>
          </a:ln>
        </p:spPr>
        <p:txBody>
          <a:bodyPr>
            <a:spAutoFit/>
          </a:bodyPr>
          <a:lstStyle/>
          <a:p>
            <a:pPr eaLnBrk="0" hangingPunct="0"/>
            <a:r>
              <a:rPr lang="en-US" sz="1400">
                <a:latin typeface="Garamond" pitchFamily="18" charset="0"/>
              </a:rPr>
              <a:t>MMS and Integration Testing</a:t>
            </a:r>
          </a:p>
        </p:txBody>
      </p:sp>
      <p:sp>
        <p:nvSpPr>
          <p:cNvPr id="51231" name="TextBox 31"/>
          <p:cNvSpPr txBox="1">
            <a:spLocks noChangeArrowheads="1"/>
          </p:cNvSpPr>
          <p:nvPr/>
        </p:nvSpPr>
        <p:spPr bwMode="auto">
          <a:xfrm>
            <a:off x="4876800" y="4191000"/>
            <a:ext cx="3352800" cy="304800"/>
          </a:xfrm>
          <a:prstGeom prst="rect">
            <a:avLst/>
          </a:prstGeom>
          <a:noFill/>
          <a:ln w="9525">
            <a:noFill/>
            <a:miter lim="800000"/>
            <a:headEnd/>
            <a:tailEnd/>
          </a:ln>
        </p:spPr>
        <p:txBody>
          <a:bodyPr>
            <a:spAutoFit/>
          </a:bodyPr>
          <a:lstStyle/>
          <a:p>
            <a:pPr eaLnBrk="0" hangingPunct="0"/>
            <a:r>
              <a:rPr lang="en-US" sz="1400">
                <a:latin typeface="Garamond" pitchFamily="18" charset="0"/>
              </a:rPr>
              <a:t>Existing business processes will be modified</a:t>
            </a:r>
          </a:p>
        </p:txBody>
      </p:sp>
      <p:sp>
        <p:nvSpPr>
          <p:cNvPr id="51232" name="TextBox 31"/>
          <p:cNvSpPr txBox="1">
            <a:spLocks noChangeArrowheads="1"/>
          </p:cNvSpPr>
          <p:nvPr/>
        </p:nvSpPr>
        <p:spPr bwMode="auto">
          <a:xfrm>
            <a:off x="4876800" y="3124200"/>
            <a:ext cx="3352800" cy="304800"/>
          </a:xfrm>
          <a:prstGeom prst="rect">
            <a:avLst/>
          </a:prstGeom>
          <a:noFill/>
          <a:ln w="9525">
            <a:noFill/>
            <a:miter lim="800000"/>
            <a:headEnd/>
            <a:tailEnd/>
          </a:ln>
        </p:spPr>
        <p:txBody>
          <a:bodyPr>
            <a:spAutoFit/>
          </a:bodyPr>
          <a:lstStyle/>
          <a:p>
            <a:pPr eaLnBrk="0" hangingPunct="0"/>
            <a:r>
              <a:rPr lang="en-US" sz="1400">
                <a:latin typeface="Garamond" pitchFamily="18" charset="0"/>
              </a:rPr>
              <a:t>0.25 post Go-Live FTE impact</a:t>
            </a:r>
          </a:p>
        </p:txBody>
      </p:sp>
      <p:sp>
        <p:nvSpPr>
          <p:cNvPr id="5" name="AutoShape 23"/>
          <p:cNvSpPr>
            <a:spLocks noChangeArrowheads="1"/>
          </p:cNvSpPr>
          <p:nvPr/>
        </p:nvSpPr>
        <p:spPr bwMode="auto">
          <a:xfrm>
            <a:off x="4191000" y="3124200"/>
            <a:ext cx="381000" cy="381000"/>
          </a:xfrm>
          <a:prstGeom prst="star5">
            <a:avLst/>
          </a:prstGeom>
          <a:solidFill>
            <a:srgbClr val="C00000"/>
          </a:solidFill>
          <a:ln w="9525">
            <a:solidFill>
              <a:srgbClr val="C00000"/>
            </a:solidFill>
            <a:miter lim="800000"/>
            <a:headEnd/>
            <a:tailEnd/>
          </a:ln>
          <a:effectLst/>
        </p:spPr>
        <p:txBody>
          <a:bodyPr wrap="none" anchor="ctr"/>
          <a:lstStyle/>
          <a:p>
            <a:pPr algn="ctr" eaLnBrk="0" hangingPunct="0">
              <a:defRPr/>
            </a:pPr>
            <a:endParaRPr lang="en-US">
              <a:solidFill>
                <a:srgbClr val="FF0000"/>
              </a:solidFill>
              <a:latin typeface="Tahoma" pitchFamily="34" charset="0"/>
            </a:endParaRPr>
          </a:p>
        </p:txBody>
      </p:sp>
      <p:sp>
        <p:nvSpPr>
          <p:cNvPr id="6" name="AutoShape 23"/>
          <p:cNvSpPr>
            <a:spLocks noChangeArrowheads="1"/>
          </p:cNvSpPr>
          <p:nvPr/>
        </p:nvSpPr>
        <p:spPr bwMode="auto">
          <a:xfrm>
            <a:off x="4191000" y="4191000"/>
            <a:ext cx="381000" cy="381000"/>
          </a:xfrm>
          <a:custGeom>
            <a:avLst/>
            <a:gdLst>
              <a:gd name="T0" fmla="*/ 190500 w 381000"/>
              <a:gd name="T1" fmla="*/ 0 h 381000"/>
              <a:gd name="T2" fmla="*/ 0 w 381000"/>
              <a:gd name="T3" fmla="*/ 145529 h 381000"/>
              <a:gd name="T4" fmla="*/ 72764 w 381000"/>
              <a:gd name="T5" fmla="*/ 380999 h 381000"/>
              <a:gd name="T6" fmla="*/ 308236 w 381000"/>
              <a:gd name="T7" fmla="*/ 380999 h 381000"/>
              <a:gd name="T8" fmla="*/ 381000 w 381000"/>
              <a:gd name="T9" fmla="*/ 145529 h 381000"/>
              <a:gd name="T10" fmla="*/ 17694720 60000 65536"/>
              <a:gd name="T11" fmla="*/ 11796480 60000 65536"/>
              <a:gd name="T12" fmla="*/ 5898240 60000 65536"/>
              <a:gd name="T13" fmla="*/ 5898240 60000 65536"/>
              <a:gd name="T14" fmla="*/ 0 60000 65536"/>
              <a:gd name="T15" fmla="*/ 117737 w 381000"/>
              <a:gd name="T16" fmla="*/ 145530 h 381000"/>
              <a:gd name="T17" fmla="*/ 263263 w 381000"/>
              <a:gd name="T18" fmla="*/ 291056 h 381000"/>
            </a:gdLst>
            <a:ahLst/>
            <a:cxnLst>
              <a:cxn ang="T10">
                <a:pos x="T0" y="T1"/>
              </a:cxn>
              <a:cxn ang="T11">
                <a:pos x="T2" y="T3"/>
              </a:cxn>
              <a:cxn ang="T12">
                <a:pos x="T4" y="T5"/>
              </a:cxn>
              <a:cxn ang="T13">
                <a:pos x="T6" y="T7"/>
              </a:cxn>
              <a:cxn ang="T14">
                <a:pos x="T8" y="T9"/>
              </a:cxn>
            </a:cxnLst>
            <a:rect l="T15" t="T16" r="T17" b="T18"/>
            <a:pathLst>
              <a:path w="381000" h="381000">
                <a:moveTo>
                  <a:pt x="0" y="145529"/>
                </a:moveTo>
                <a:lnTo>
                  <a:pt x="145530" y="145530"/>
                </a:lnTo>
                <a:lnTo>
                  <a:pt x="190500" y="0"/>
                </a:lnTo>
                <a:lnTo>
                  <a:pt x="235470" y="145530"/>
                </a:lnTo>
                <a:lnTo>
                  <a:pt x="381000" y="145529"/>
                </a:lnTo>
                <a:lnTo>
                  <a:pt x="263263" y="235470"/>
                </a:lnTo>
                <a:lnTo>
                  <a:pt x="308236" y="380999"/>
                </a:lnTo>
                <a:lnTo>
                  <a:pt x="190500" y="291056"/>
                </a:lnTo>
                <a:lnTo>
                  <a:pt x="72764" y="380999"/>
                </a:lnTo>
                <a:lnTo>
                  <a:pt x="117737" y="235470"/>
                </a:lnTo>
                <a:close/>
              </a:path>
            </a:pathLst>
          </a:custGeom>
          <a:solidFill>
            <a:srgbClr val="FFFF99"/>
          </a:solidFill>
          <a:ln w="9525">
            <a:solidFill>
              <a:srgbClr val="FFFF00"/>
            </a:solidFill>
            <a:miter lim="800000"/>
            <a:headEnd/>
            <a:tailEnd/>
          </a:ln>
        </p:spPr>
        <p:txBody>
          <a:bodyPr wrap="none" anchor="ctr"/>
          <a:lstStyle/>
          <a:p>
            <a:endParaRPr lang="en-US"/>
          </a:p>
        </p:txBody>
      </p:sp>
      <p:sp>
        <p:nvSpPr>
          <p:cNvPr id="51235" name="TextBox 31"/>
          <p:cNvSpPr txBox="1">
            <a:spLocks noChangeArrowheads="1"/>
          </p:cNvSpPr>
          <p:nvPr/>
        </p:nvSpPr>
        <p:spPr bwMode="auto">
          <a:xfrm>
            <a:off x="4876800" y="5257800"/>
            <a:ext cx="3352800" cy="304800"/>
          </a:xfrm>
          <a:prstGeom prst="rect">
            <a:avLst/>
          </a:prstGeom>
          <a:noFill/>
          <a:ln w="9525">
            <a:noFill/>
            <a:miter lim="800000"/>
            <a:headEnd/>
            <a:tailEnd/>
          </a:ln>
        </p:spPr>
        <p:txBody>
          <a:bodyPr>
            <a:spAutoFit/>
          </a:bodyPr>
          <a:lstStyle/>
          <a:p>
            <a:pPr eaLnBrk="0" hangingPunct="0"/>
            <a:r>
              <a:rPr lang="en-US" sz="1400">
                <a:latin typeface="Garamond" pitchFamily="18" charset="0"/>
              </a:rPr>
              <a:t>To be determined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iterate type="lt">
                                    <p:tmPct val="0"/>
                                  </p:iterate>
                                  <p:childTnLst>
                                    <p:animRot by="-21600000">
                                      <p:cBhvr>
                                        <p:cTn id="6" dur="500" fill="hold"/>
                                        <p:tgtEl>
                                          <p:spTgt spid="1119255"/>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7"/>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grpId="0" nodeType="withEffect">
                                  <p:stCondLst>
                                    <p:cond delay="0"/>
                                  </p:stCondLst>
                                  <p:childTnLst>
                                    <p:animRot by="21600000">
                                      <p:cBhvr>
                                        <p:cTn id="14" dur="500" fill="hold"/>
                                        <p:tgtEl>
                                          <p:spTgt spid="1119262"/>
                                        </p:tgtEl>
                                        <p:attrNameLst>
                                          <p:attrName>r</p:attrName>
                                        </p:attrNameLst>
                                      </p:cBhvr>
                                    </p:animRot>
                                  </p:childTnLst>
                                </p:cTn>
                              </p:par>
                              <p:par>
                                <p:cTn id="15" presetID="8" presetClass="emph" presetSubtype="0" fill="hold" nodeType="withEffect">
                                  <p:stCondLst>
                                    <p:cond delay="0"/>
                                  </p:stCondLst>
                                  <p:iterate type="lt">
                                    <p:tmPct val="0"/>
                                  </p:iterate>
                                  <p:childTnLst>
                                    <p:animRot by="-21600000">
                                      <p:cBhvr>
                                        <p:cTn id="16" dur="500" fill="hold"/>
                                        <p:tgtEl>
                                          <p:spTgt spid="5"/>
                                        </p:tgtEl>
                                        <p:attrNameLst>
                                          <p:attrName>r</p:attrName>
                                        </p:attrNameLst>
                                      </p:cBhvr>
                                    </p:animRot>
                                  </p:childTnLst>
                                </p:cTn>
                              </p:par>
                              <p:par>
                                <p:cTn id="17" presetID="8" presetClass="emph" presetSubtype="0" fill="hold" grpId="0" nodeType="withEffect">
                                  <p:stCondLst>
                                    <p:cond delay="0"/>
                                  </p:stCondLst>
                                  <p:iterate type="lt">
                                    <p:tmPct val="0"/>
                                  </p:iterate>
                                  <p:childTnLst>
                                    <p:animRot by="-21600000">
                                      <p:cBhvr>
                                        <p:cTn id="18" dur="5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9262"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282" name="Rectangle 2"/>
          <p:cNvSpPr>
            <a:spLocks noGrp="1" noRot="1" noChangeArrowheads="1"/>
          </p:cNvSpPr>
          <p:nvPr>
            <p:ph type="title"/>
          </p:nvPr>
        </p:nvSpPr>
        <p:spPr>
          <a:xfrm>
            <a:off x="457200" y="76200"/>
            <a:ext cx="8229600" cy="1371600"/>
          </a:xfrm>
        </p:spPr>
        <p:txBody>
          <a:bodyPr/>
          <a:lstStyle/>
          <a:p>
            <a:pPr eaLnBrk="1" hangingPunct="1">
              <a:defRPr/>
            </a:pPr>
            <a:r>
              <a:rPr lang="en-US" i="1" dirty="0" smtClean="0">
                <a:solidFill>
                  <a:schemeClr val="tx1"/>
                </a:solidFill>
              </a:rPr>
              <a:t>Withdrawals and Rejections</a:t>
            </a:r>
          </a:p>
        </p:txBody>
      </p:sp>
      <p:sp>
        <p:nvSpPr>
          <p:cNvPr id="1121283" name="Rectangle 3"/>
          <p:cNvSpPr>
            <a:spLocks noGrp="1" noChangeArrowheads="1"/>
          </p:cNvSpPr>
          <p:nvPr>
            <p:ph type="body" idx="4294967295"/>
          </p:nvPr>
        </p:nvSpPr>
        <p:spPr>
          <a:xfrm>
            <a:off x="685800" y="1295400"/>
            <a:ext cx="7924800" cy="4724400"/>
          </a:xfrm>
        </p:spPr>
        <p:txBody>
          <a:bodyPr/>
          <a:lstStyle/>
          <a:p>
            <a:pPr eaLnBrk="1" hangingPunct="1">
              <a:buClr>
                <a:schemeClr val="tx1"/>
              </a:buClr>
              <a:buFontTx/>
              <a:buNone/>
              <a:defRPr/>
            </a:pPr>
            <a:r>
              <a:rPr lang="en-US" sz="2800" b="1" i="1" dirty="0" smtClean="0"/>
              <a:t>None this month</a:t>
            </a:r>
            <a:endParaRPr lang="en-US" sz="2800" b="1" dirty="0" smtClean="0">
              <a:solidFill>
                <a:srgbClr val="FFFF00"/>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282" name="Rectangle 2"/>
          <p:cNvSpPr>
            <a:spLocks noGrp="1" noRot="1" noChangeArrowheads="1"/>
          </p:cNvSpPr>
          <p:nvPr>
            <p:ph type="title"/>
          </p:nvPr>
        </p:nvSpPr>
        <p:spPr>
          <a:xfrm>
            <a:off x="457200" y="76200"/>
            <a:ext cx="8229600" cy="1371600"/>
          </a:xfrm>
        </p:spPr>
        <p:txBody>
          <a:bodyPr/>
          <a:lstStyle/>
          <a:p>
            <a:pPr eaLnBrk="1" hangingPunct="1">
              <a:defRPr/>
            </a:pPr>
            <a:r>
              <a:rPr lang="en-US" i="1" dirty="0" smtClean="0">
                <a:solidFill>
                  <a:schemeClr val="tx1"/>
                </a:solidFill>
              </a:rPr>
              <a:t>Parking Deck Priority and Rank</a:t>
            </a:r>
          </a:p>
        </p:txBody>
      </p:sp>
      <p:sp>
        <p:nvSpPr>
          <p:cNvPr id="1121283" name="Rectangle 3"/>
          <p:cNvSpPr>
            <a:spLocks noGrp="1" noChangeArrowheads="1"/>
          </p:cNvSpPr>
          <p:nvPr>
            <p:ph type="body" idx="4294967295"/>
          </p:nvPr>
        </p:nvSpPr>
        <p:spPr>
          <a:xfrm>
            <a:off x="685800" y="1295400"/>
            <a:ext cx="7924800" cy="4724400"/>
          </a:xfrm>
        </p:spPr>
        <p:txBody>
          <a:bodyPr/>
          <a:lstStyle/>
          <a:p>
            <a:pPr marL="0" lvl="1" indent="0" eaLnBrk="1" hangingPunct="1">
              <a:spcBef>
                <a:spcPts val="0"/>
              </a:spcBef>
              <a:buClr>
                <a:schemeClr val="tx1"/>
              </a:buClr>
              <a:defRPr/>
            </a:pPr>
            <a:r>
              <a:rPr lang="en-US" b="1" i="1" dirty="0" smtClean="0"/>
              <a:t>None this month</a:t>
            </a:r>
            <a:endParaRPr lang="en-US" b="1" dirty="0" smtClean="0">
              <a:solidFill>
                <a:srgbClr val="C00000"/>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noRot="1" noChangeArrowheads="1"/>
          </p:cNvSpPr>
          <p:nvPr>
            <p:ph type="title"/>
          </p:nvPr>
        </p:nvSpPr>
        <p:spPr>
          <a:xfrm>
            <a:off x="457200" y="76200"/>
            <a:ext cx="8229600" cy="1371600"/>
          </a:xfrm>
        </p:spPr>
        <p:txBody>
          <a:bodyPr/>
          <a:lstStyle/>
          <a:p>
            <a:pPr eaLnBrk="1" hangingPunct="1">
              <a:defRPr/>
            </a:pPr>
            <a:r>
              <a:rPr lang="en-US" i="1" smtClean="0">
                <a:solidFill>
                  <a:schemeClr val="tx1"/>
                </a:solidFill>
              </a:rPr>
              <a:t>PRR/NPRR Summary</a:t>
            </a:r>
          </a:p>
        </p:txBody>
      </p:sp>
      <p:sp>
        <p:nvSpPr>
          <p:cNvPr id="406531" name="Rectangle 3"/>
          <p:cNvSpPr>
            <a:spLocks noGrp="1" noChangeArrowheads="1"/>
          </p:cNvSpPr>
          <p:nvPr>
            <p:ph type="body" idx="4294967295"/>
          </p:nvPr>
        </p:nvSpPr>
        <p:spPr>
          <a:xfrm>
            <a:off x="685800" y="1295400"/>
            <a:ext cx="7924800" cy="5257800"/>
          </a:xfrm>
        </p:spPr>
        <p:txBody>
          <a:bodyPr/>
          <a:lstStyle/>
          <a:p>
            <a:pPr marL="0" indent="0" eaLnBrk="1" hangingPunct="1">
              <a:lnSpc>
                <a:spcPct val="80000"/>
              </a:lnSpc>
              <a:buClr>
                <a:schemeClr val="tx1"/>
              </a:buClr>
              <a:buFontTx/>
              <a:buNone/>
              <a:defRPr/>
            </a:pPr>
            <a:r>
              <a:rPr lang="en-US" sz="2000" b="1" smtClean="0"/>
              <a:t>Revision Requests Unanimously Recommended for Approval with No Impacts</a:t>
            </a:r>
          </a:p>
          <a:p>
            <a:pPr marL="0" indent="0" eaLnBrk="1" hangingPunct="1">
              <a:lnSpc>
                <a:spcPct val="80000"/>
              </a:lnSpc>
              <a:buClr>
                <a:schemeClr val="tx1"/>
              </a:buClr>
              <a:buFontTx/>
              <a:buNone/>
              <a:defRPr/>
            </a:pPr>
            <a:r>
              <a:rPr lang="en-US" sz="2000" i="1" smtClean="0"/>
              <a:t>NPRR199, Shift Factors by Resource Node </a:t>
            </a:r>
          </a:p>
          <a:p>
            <a:pPr marL="0" indent="0" eaLnBrk="1" hangingPunct="1">
              <a:lnSpc>
                <a:spcPct val="80000"/>
              </a:lnSpc>
              <a:buClr>
                <a:schemeClr val="tx1"/>
              </a:buClr>
              <a:buFontTx/>
              <a:buNone/>
              <a:defRPr/>
            </a:pPr>
            <a:r>
              <a:rPr lang="en-US" sz="2000" i="1" smtClean="0"/>
              <a:t>NPRR200, MMS DC Tie Schedule Data Source </a:t>
            </a:r>
          </a:p>
          <a:p>
            <a:pPr marL="0" indent="0" eaLnBrk="1" hangingPunct="1">
              <a:lnSpc>
                <a:spcPct val="80000"/>
              </a:lnSpc>
              <a:buClr>
                <a:schemeClr val="tx1"/>
              </a:buClr>
              <a:buFontTx/>
              <a:buNone/>
              <a:defRPr/>
            </a:pPr>
            <a:r>
              <a:rPr lang="en-US" sz="2000" i="1" smtClean="0"/>
              <a:t>NPRR201, Calculation of Transmission and Distribution Losses </a:t>
            </a:r>
            <a:r>
              <a:rPr lang="en-US" sz="2000" smtClean="0"/>
              <a:t/>
            </a:r>
            <a:br>
              <a:rPr lang="en-US" sz="2000" smtClean="0"/>
            </a:br>
            <a:endParaRPr lang="en-US" sz="2000" b="1" i="1" smtClean="0"/>
          </a:p>
          <a:p>
            <a:pPr marL="0" indent="0" eaLnBrk="1" hangingPunct="1">
              <a:lnSpc>
                <a:spcPct val="80000"/>
              </a:lnSpc>
              <a:buClr>
                <a:schemeClr val="tx1"/>
              </a:buClr>
              <a:buFontTx/>
              <a:buNone/>
              <a:defRPr/>
            </a:pPr>
            <a:r>
              <a:rPr lang="en-US" sz="2000" b="1" smtClean="0"/>
              <a:t>Revision Requests Not Unanimously Recommended for Approval with No Impacts</a:t>
            </a:r>
          </a:p>
          <a:p>
            <a:pPr marL="0" indent="0" eaLnBrk="1" hangingPunct="1">
              <a:lnSpc>
                <a:spcPct val="80000"/>
              </a:lnSpc>
              <a:buClr>
                <a:schemeClr val="tx1"/>
              </a:buClr>
              <a:buFontTx/>
              <a:buNone/>
              <a:defRPr/>
            </a:pPr>
            <a:r>
              <a:rPr lang="en-US" sz="2000" i="1" smtClean="0"/>
              <a:t>PRR837, Load Used in RMR Studies </a:t>
            </a:r>
            <a:br>
              <a:rPr lang="en-US" sz="2000" i="1" smtClean="0"/>
            </a:br>
            <a:r>
              <a:rPr lang="en-US" sz="2000" i="1" smtClean="0"/>
              <a:t>NPRR198, Load Used in RMR Studies</a:t>
            </a:r>
          </a:p>
          <a:p>
            <a:pPr marL="0" indent="0" eaLnBrk="1" hangingPunct="1">
              <a:lnSpc>
                <a:spcPct val="80000"/>
              </a:lnSpc>
              <a:buClr>
                <a:schemeClr val="tx1"/>
              </a:buClr>
              <a:buFontTx/>
              <a:buNone/>
              <a:defRPr/>
            </a:pPr>
            <a:endParaRPr lang="en-US" sz="1400" b="1" smtClean="0"/>
          </a:p>
          <a:p>
            <a:pPr marL="0" indent="0">
              <a:lnSpc>
                <a:spcPct val="80000"/>
              </a:lnSpc>
              <a:buClrTx/>
              <a:buFont typeface="Arial" charset="0"/>
              <a:buNone/>
              <a:defRPr/>
            </a:pPr>
            <a:r>
              <a:rPr lang="en-US" sz="2000" b="1" smtClean="0"/>
              <a:t>Revision Requests Unanimously Recommended for Approval with Impacts</a:t>
            </a:r>
          </a:p>
          <a:p>
            <a:pPr marL="0" indent="0">
              <a:lnSpc>
                <a:spcPct val="80000"/>
              </a:lnSpc>
              <a:buClrTx/>
              <a:buFont typeface="Arial" charset="0"/>
              <a:buNone/>
              <a:defRPr/>
            </a:pPr>
            <a:r>
              <a:rPr lang="en-US" sz="1800" i="1" smtClean="0"/>
              <a:t>None this month</a:t>
            </a:r>
          </a:p>
          <a:p>
            <a:pPr marL="0" indent="0">
              <a:lnSpc>
                <a:spcPct val="80000"/>
              </a:lnSpc>
              <a:buClrTx/>
              <a:buFont typeface="Arial" charset="0"/>
              <a:buNone/>
              <a:defRPr/>
            </a:pPr>
            <a:endParaRPr lang="en-US" sz="1400" b="1" smtClean="0"/>
          </a:p>
          <a:p>
            <a:pPr marL="0" indent="0">
              <a:lnSpc>
                <a:spcPct val="80000"/>
              </a:lnSpc>
              <a:buClrTx/>
              <a:buFont typeface="Arial" charset="0"/>
              <a:buNone/>
              <a:defRPr/>
            </a:pPr>
            <a:r>
              <a:rPr lang="en-US" sz="2000" b="1" smtClean="0"/>
              <a:t>Revision Requests Not Unanimously Recommended for Approval with Impacts</a:t>
            </a:r>
          </a:p>
          <a:p>
            <a:pPr marL="0" indent="0">
              <a:lnSpc>
                <a:spcPct val="80000"/>
              </a:lnSpc>
              <a:buClrTx/>
              <a:buFont typeface="Arial" charset="0"/>
              <a:buNone/>
              <a:defRPr/>
            </a:pPr>
            <a:r>
              <a:rPr lang="en-US" sz="2000" i="1" smtClean="0"/>
              <a:t>NPRR206, Nodal Market Day-Ahead Market Credit Requirements</a:t>
            </a:r>
            <a:endParaRPr lang="en-US" sz="2000" b="1"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1522" name="Rectangle 2"/>
          <p:cNvSpPr>
            <a:spLocks noGrp="1" noRot="1" noChangeArrowheads="1"/>
          </p:cNvSpPr>
          <p:nvPr>
            <p:ph type="title"/>
          </p:nvPr>
        </p:nvSpPr>
        <p:spPr>
          <a:xfrm>
            <a:off x="457200" y="76200"/>
            <a:ext cx="8229600" cy="1371600"/>
          </a:xfrm>
        </p:spPr>
        <p:txBody>
          <a:bodyPr/>
          <a:lstStyle/>
          <a:p>
            <a:pPr eaLnBrk="1" hangingPunct="1">
              <a:defRPr/>
            </a:pPr>
            <a:r>
              <a:rPr lang="en-US" i="1" smtClean="0">
                <a:solidFill>
                  <a:schemeClr val="tx1"/>
                </a:solidFill>
              </a:rPr>
              <a:t>PRS Discussion Update</a:t>
            </a:r>
          </a:p>
        </p:txBody>
      </p:sp>
      <p:sp>
        <p:nvSpPr>
          <p:cNvPr id="1131523" name="Rectangle 3"/>
          <p:cNvSpPr>
            <a:spLocks noGrp="1" noChangeArrowheads="1"/>
          </p:cNvSpPr>
          <p:nvPr>
            <p:ph type="body" idx="4294967295"/>
          </p:nvPr>
        </p:nvSpPr>
        <p:spPr>
          <a:xfrm>
            <a:off x="685800" y="1295400"/>
            <a:ext cx="7924800" cy="4724400"/>
          </a:xfrm>
        </p:spPr>
        <p:txBody>
          <a:bodyPr/>
          <a:lstStyle/>
          <a:p>
            <a:pPr lvl="1" eaLnBrk="1" hangingPunct="1">
              <a:buClr>
                <a:schemeClr val="tx1"/>
              </a:buClr>
              <a:buFontTx/>
              <a:buNone/>
            </a:pPr>
            <a:endParaRPr lang="en-US" b="1" smtClean="0">
              <a:solidFill>
                <a:srgbClr val="FFFF00"/>
              </a:solidFill>
            </a:endParaRPr>
          </a:p>
          <a:p>
            <a:pPr lvl="1" eaLnBrk="1" hangingPunct="1">
              <a:spcAft>
                <a:spcPct val="30000"/>
              </a:spcAft>
              <a:buClr>
                <a:schemeClr val="tx1"/>
              </a:buClr>
              <a:buFontTx/>
              <a:buChar char="•"/>
            </a:pPr>
            <a:r>
              <a:rPr lang="en-US" b="1" smtClean="0"/>
              <a:t>2009 Accomplishments</a:t>
            </a:r>
          </a:p>
          <a:p>
            <a:pPr lvl="1" eaLnBrk="1" hangingPunct="1">
              <a:spcAft>
                <a:spcPct val="30000"/>
              </a:spcAft>
              <a:buClr>
                <a:schemeClr val="tx1"/>
              </a:buClr>
              <a:buFontTx/>
              <a:buChar char="•"/>
            </a:pPr>
            <a:r>
              <a:rPr lang="en-US" b="1" smtClean="0"/>
              <a:t>2010 Goals</a:t>
            </a:r>
          </a:p>
          <a:p>
            <a:pPr lvl="1" eaLnBrk="1" hangingPunct="1">
              <a:spcAft>
                <a:spcPct val="30000"/>
              </a:spcAft>
              <a:buClr>
                <a:schemeClr val="tx1"/>
              </a:buClr>
              <a:buFontTx/>
              <a:buChar char="•"/>
            </a:pPr>
            <a:r>
              <a:rPr lang="en-US" b="1" smtClean="0"/>
              <a:t>PRR Approval Timeline</a:t>
            </a:r>
          </a:p>
          <a:p>
            <a:pPr lvl="1" eaLnBrk="1" hangingPunct="1">
              <a:spcAft>
                <a:spcPct val="30000"/>
              </a:spcAft>
              <a:buClr>
                <a:schemeClr val="tx1"/>
              </a:buClr>
              <a:buFontTx/>
              <a:buChar char="•"/>
            </a:pPr>
            <a:r>
              <a:rPr lang="en-US" b="1" smtClean="0"/>
              <a:t>Current Nodal Parking Deck Status</a:t>
            </a:r>
          </a:p>
          <a:p>
            <a:pPr lvl="1" eaLnBrk="1" hangingPunct="1">
              <a:buClr>
                <a:schemeClr val="tx1"/>
              </a:buClr>
              <a:buFontTx/>
              <a:buNone/>
            </a:pPr>
            <a:endParaRPr lang="en-US" b="1"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52400"/>
            <a:ext cx="8229600" cy="1371600"/>
          </a:xfrm>
        </p:spPr>
        <p:txBody>
          <a:bodyPr/>
          <a:lstStyle/>
          <a:p>
            <a:pPr>
              <a:defRPr/>
            </a:pPr>
            <a:r>
              <a:rPr lang="en-US" i="1" smtClean="0">
                <a:solidFill>
                  <a:schemeClr val="tx1"/>
                </a:solidFill>
              </a:rPr>
              <a:t>     PRS 2009 Accomplishments</a:t>
            </a:r>
          </a:p>
        </p:txBody>
      </p:sp>
      <p:sp>
        <p:nvSpPr>
          <p:cNvPr id="3075" name="Rectangle 3"/>
          <p:cNvSpPr>
            <a:spLocks noGrp="1" noChangeArrowheads="1"/>
          </p:cNvSpPr>
          <p:nvPr>
            <p:ph type="body" idx="4294967295"/>
          </p:nvPr>
        </p:nvSpPr>
        <p:spPr>
          <a:xfrm>
            <a:off x="381000" y="1447800"/>
            <a:ext cx="8005763" cy="4572000"/>
          </a:xfrm>
        </p:spPr>
        <p:txBody>
          <a:bodyPr/>
          <a:lstStyle/>
          <a:p>
            <a:pPr lvl="1">
              <a:lnSpc>
                <a:spcPct val="90000"/>
              </a:lnSpc>
              <a:buClr>
                <a:schemeClr val="tx1"/>
              </a:buClr>
              <a:buFontTx/>
              <a:buChar char="•"/>
              <a:defRPr/>
            </a:pPr>
            <a:r>
              <a:rPr lang="en-US" sz="2500" b="1" smtClean="0"/>
              <a:t>Process PRRs and NPRRs (Section 21 requirement)</a:t>
            </a:r>
          </a:p>
          <a:p>
            <a:pPr lvl="2">
              <a:lnSpc>
                <a:spcPct val="90000"/>
              </a:lnSpc>
              <a:buClr>
                <a:schemeClr val="tx1"/>
              </a:buClr>
              <a:buFontTx/>
              <a:buChar char="•"/>
              <a:defRPr/>
            </a:pPr>
            <a:r>
              <a:rPr lang="en-US" sz="2500" b="1" smtClean="0"/>
              <a:t>Total new processed: 49 PRRs &amp;  35 NPRRs</a:t>
            </a:r>
          </a:p>
          <a:p>
            <a:pPr lvl="1">
              <a:lnSpc>
                <a:spcPct val="90000"/>
              </a:lnSpc>
              <a:spcBef>
                <a:spcPct val="50000"/>
              </a:spcBef>
              <a:buClr>
                <a:schemeClr val="tx1"/>
              </a:buClr>
              <a:buFontTx/>
              <a:buChar char="•"/>
              <a:defRPr/>
            </a:pPr>
            <a:r>
              <a:rPr lang="en-US" sz="2500" b="1" smtClean="0"/>
              <a:t>Facilitate and make recommendations for 2010 Project Priorities as requested by ERCOT</a:t>
            </a:r>
          </a:p>
          <a:p>
            <a:pPr lvl="2">
              <a:lnSpc>
                <a:spcPct val="90000"/>
              </a:lnSpc>
              <a:buClr>
                <a:schemeClr val="tx1"/>
              </a:buClr>
              <a:buFontTx/>
              <a:buChar char="•"/>
              <a:defRPr/>
            </a:pPr>
            <a:r>
              <a:rPr lang="en-US" sz="2500" b="1" smtClean="0"/>
              <a:t>Made recommendations during the 2010 ERCOT budget review process</a:t>
            </a:r>
          </a:p>
          <a:p>
            <a:pPr lvl="1">
              <a:lnSpc>
                <a:spcPct val="90000"/>
              </a:lnSpc>
              <a:spcBef>
                <a:spcPct val="50000"/>
              </a:spcBef>
              <a:buClr>
                <a:schemeClr val="tx1"/>
              </a:buClr>
              <a:buFontTx/>
              <a:buChar char="•"/>
              <a:defRPr/>
            </a:pPr>
            <a:r>
              <a:rPr lang="en-US" sz="2500" b="1" smtClean="0"/>
              <a:t>Collaborate with ERCOT PMO to structure a process for “releasing” NPRRs to be included in “go-live plus ‘x’”</a:t>
            </a:r>
          </a:p>
          <a:p>
            <a:pPr lvl="2">
              <a:lnSpc>
                <a:spcPct val="90000"/>
              </a:lnSpc>
              <a:buClr>
                <a:schemeClr val="tx1"/>
              </a:buClr>
              <a:buFontTx/>
              <a:buChar char="•"/>
              <a:defRPr/>
            </a:pPr>
            <a:r>
              <a:rPr lang="en-US" sz="2500" b="1" smtClean="0"/>
              <a:t>PRS approved the parking deck concept in 2009 which was approved by the</a:t>
            </a:r>
            <a:r>
              <a:rPr lang="en-US" sz="1800" b="1" smtClean="0"/>
              <a:t> </a:t>
            </a:r>
            <a:r>
              <a:rPr lang="en-US" sz="2500" b="1" smtClean="0"/>
              <a:t>Board in August 2009</a:t>
            </a:r>
            <a:endParaRPr lang="en-GB" sz="2500" b="1"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457200" y="152400"/>
            <a:ext cx="8229600" cy="1371600"/>
          </a:xfrm>
        </p:spPr>
        <p:txBody>
          <a:bodyPr/>
          <a:lstStyle/>
          <a:p>
            <a:pPr>
              <a:defRPr/>
            </a:pPr>
            <a:r>
              <a:rPr lang="en-US" i="1" smtClean="0">
                <a:solidFill>
                  <a:schemeClr val="tx1"/>
                </a:solidFill>
              </a:rPr>
              <a:t>     PRS 2010 Goals</a:t>
            </a:r>
          </a:p>
        </p:txBody>
      </p:sp>
      <p:sp>
        <p:nvSpPr>
          <p:cNvPr id="3075" name="Rectangle 3"/>
          <p:cNvSpPr>
            <a:spLocks noGrp="1" noChangeArrowheads="1"/>
          </p:cNvSpPr>
          <p:nvPr>
            <p:ph type="body" idx="4294967295"/>
          </p:nvPr>
        </p:nvSpPr>
        <p:spPr>
          <a:xfrm>
            <a:off x="381000" y="1295400"/>
            <a:ext cx="8005763" cy="5181600"/>
          </a:xfrm>
        </p:spPr>
        <p:txBody>
          <a:bodyPr/>
          <a:lstStyle/>
          <a:p>
            <a:pPr lvl="1">
              <a:buClr>
                <a:schemeClr val="tx1"/>
              </a:buClr>
              <a:buFontTx/>
              <a:buChar char="•"/>
              <a:defRPr/>
            </a:pPr>
            <a:r>
              <a:rPr lang="en-US" sz="2400" b="1" smtClean="0"/>
              <a:t>Process PRRs and NPRRs (Section 21 requirement)</a:t>
            </a:r>
          </a:p>
          <a:p>
            <a:pPr lvl="2">
              <a:buClr>
                <a:schemeClr val="tx1"/>
              </a:buClr>
              <a:buFontTx/>
              <a:buChar char="•"/>
              <a:defRPr/>
            </a:pPr>
            <a:r>
              <a:rPr lang="en-US" sz="2000" b="1" smtClean="0"/>
              <a:t>Develop process to address “urgent” NPRRs</a:t>
            </a:r>
          </a:p>
          <a:p>
            <a:pPr lvl="2">
              <a:buClr>
                <a:schemeClr val="tx1"/>
              </a:buClr>
              <a:buFontTx/>
              <a:buChar char="•"/>
              <a:defRPr/>
            </a:pPr>
            <a:r>
              <a:rPr lang="en-US" sz="2000" b="1" smtClean="0"/>
              <a:t>Facilitate expedient processing of  “traceability” NPRRs</a:t>
            </a:r>
          </a:p>
          <a:p>
            <a:pPr lvl="1">
              <a:spcBef>
                <a:spcPct val="50000"/>
              </a:spcBef>
              <a:buClr>
                <a:schemeClr val="tx1"/>
              </a:buClr>
              <a:buFontTx/>
              <a:buChar char="•"/>
              <a:defRPr/>
            </a:pPr>
            <a:r>
              <a:rPr lang="en-US" sz="2400" b="1" smtClean="0"/>
              <a:t>Facilitate and make recommendations for 2011 Project Priorities as requested by ERCOT</a:t>
            </a:r>
          </a:p>
          <a:p>
            <a:pPr lvl="1">
              <a:spcBef>
                <a:spcPct val="50000"/>
              </a:spcBef>
              <a:buClr>
                <a:schemeClr val="tx1"/>
              </a:buClr>
              <a:buFontTx/>
              <a:buChar char="•"/>
              <a:defRPr/>
            </a:pPr>
            <a:r>
              <a:rPr lang="en-US" sz="2400" b="1" smtClean="0"/>
              <a:t>Collaborate with ERCOT PMO to organize parking deck NPRRs which will be included in “Nodal 2.0” and beyond</a:t>
            </a:r>
          </a:p>
          <a:p>
            <a:pPr lvl="1">
              <a:spcBef>
                <a:spcPct val="50000"/>
              </a:spcBef>
              <a:buClr>
                <a:schemeClr val="tx1"/>
              </a:buClr>
              <a:buFontTx/>
              <a:buChar char="•"/>
              <a:defRPr/>
            </a:pPr>
            <a:r>
              <a:rPr lang="en-US" sz="2400" b="1" smtClean="0"/>
              <a:t>Assist ERCOT in reviewing the zonal to nodal Protocol transition matrix required by 21.12</a:t>
            </a:r>
            <a:endParaRPr lang="en-GB" sz="2500" b="1"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title"/>
          </p:nvPr>
        </p:nvSpPr>
        <p:spPr/>
        <p:txBody>
          <a:bodyPr/>
          <a:lstStyle/>
          <a:p>
            <a:pPr eaLnBrk="1" hangingPunct="1">
              <a:defRPr/>
            </a:pPr>
            <a:r>
              <a:rPr lang="en-US" smtClean="0"/>
              <a:t>2010 PRR Approval Cycle – Normal Timeline</a:t>
            </a:r>
          </a:p>
        </p:txBody>
      </p:sp>
      <p:graphicFrame>
        <p:nvGraphicFramePr>
          <p:cNvPr id="63563" name="Group 75"/>
          <p:cNvGraphicFramePr>
            <a:graphicFrameLocks noGrp="1"/>
          </p:cNvGraphicFramePr>
          <p:nvPr/>
        </p:nvGraphicFramePr>
        <p:xfrm>
          <a:off x="228600" y="1524000"/>
          <a:ext cx="8915400" cy="4557713"/>
        </p:xfrm>
        <a:graphic>
          <a:graphicData uri="http://schemas.openxmlformats.org/drawingml/2006/table">
            <a:tbl>
              <a:tblPr/>
              <a:tblGrid>
                <a:gridCol w="1381125"/>
                <a:gridCol w="1554163"/>
                <a:gridCol w="1338262"/>
                <a:gridCol w="1554163"/>
                <a:gridCol w="1555750"/>
                <a:gridCol w="1531937"/>
              </a:tblGrid>
              <a:tr h="1260475">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PRR </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Posting</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Deadline </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PRS</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Consideration</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PRS</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CBA/IA</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Review</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TAC</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Consideration</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Board</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Consideration</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Effective</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Date</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990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22-Jan</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18-Feb</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18-Mar</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8-Apr</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18-May</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6/1/10</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148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00"/>
                          </a:solidFill>
                          <a:effectLst/>
                          <a:latin typeface="Arial" charset="0"/>
                          <a:cs typeface="Arial" charset="0"/>
                        </a:rPr>
                        <a:t>19-Feb</a:t>
                      </a:r>
                      <a:endParaRPr kumimoji="0" lang="en-US" sz="2000" b="1" i="0" u="none" strike="noStrike" cap="none" normalizeH="0" baseline="0" smtClean="0">
                        <a:ln>
                          <a:noFill/>
                        </a:ln>
                        <a:solidFill>
                          <a:srgbClr val="FFFF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00"/>
                          </a:solidFill>
                          <a:effectLst/>
                          <a:latin typeface="Arial" charset="0"/>
                          <a:cs typeface="Arial" charset="0"/>
                        </a:rPr>
                        <a:t>18-Mar</a:t>
                      </a:r>
                      <a:endParaRPr kumimoji="0" lang="en-US" sz="2000" b="1" i="0" u="none" strike="noStrike" cap="none" normalizeH="0" baseline="0" smtClean="0">
                        <a:ln>
                          <a:noFill/>
                        </a:ln>
                        <a:solidFill>
                          <a:srgbClr val="FFFF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00"/>
                          </a:solidFill>
                          <a:effectLst/>
                          <a:latin typeface="Arial" charset="0"/>
                          <a:cs typeface="Arial" charset="0"/>
                        </a:rPr>
                        <a:t>22-Apr</a:t>
                      </a:r>
                      <a:endParaRPr kumimoji="0" lang="en-US" sz="2000" b="1" i="0" u="none" strike="noStrike" cap="none" normalizeH="0" baseline="0" smtClean="0">
                        <a:ln>
                          <a:noFill/>
                        </a:ln>
                        <a:solidFill>
                          <a:srgbClr val="FFFF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00"/>
                          </a:solidFill>
                          <a:effectLst/>
                          <a:latin typeface="Arial" charset="0"/>
                          <a:cs typeface="Arial" charset="0"/>
                        </a:rPr>
                        <a:t>6-May</a:t>
                      </a:r>
                      <a:endParaRPr kumimoji="0" lang="en-US" sz="2000" b="1" i="0" u="none" strike="noStrike" cap="none" normalizeH="0" baseline="0" smtClean="0">
                        <a:ln>
                          <a:noFill/>
                        </a:ln>
                        <a:solidFill>
                          <a:srgbClr val="FFFF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00"/>
                          </a:solidFill>
                          <a:effectLst/>
                          <a:latin typeface="Arial" charset="0"/>
                          <a:cs typeface="Arial" charset="0"/>
                        </a:rPr>
                        <a:t>15-Jun</a:t>
                      </a:r>
                      <a:endParaRPr kumimoji="0" lang="en-US" sz="2000" b="1" i="0" u="none" strike="noStrike" cap="none" normalizeH="0" baseline="0" smtClean="0">
                        <a:ln>
                          <a:noFill/>
                        </a:ln>
                        <a:solidFill>
                          <a:srgbClr val="FFFF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00"/>
                          </a:solidFill>
                          <a:effectLst/>
                          <a:latin typeface="Arial" charset="0"/>
                          <a:cs typeface="Arial" charset="0"/>
                        </a:rPr>
                        <a:t>7/1/10</a:t>
                      </a:r>
                      <a:endParaRPr kumimoji="0" lang="en-US" sz="2000" b="1" i="0" u="none" strike="noStrike" cap="none" normalizeH="0" baseline="0" smtClean="0">
                        <a:ln>
                          <a:noFill/>
                        </a:ln>
                        <a:solidFill>
                          <a:srgbClr val="FFFF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990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26-Mar</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22-Apr</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20-May</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3-Jun</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20-Jul</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8/1/10</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307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23-Apr</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20-May</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17-Jun</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1-Jul</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20-Jul</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8/1/10</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148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21-May</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17-Jun</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22-Jul</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5-Aug</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21-Sep</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10/1/10</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990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25-Jun</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22-Jul</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19-Aug</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2-Sep</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21-Sep</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10/1/10</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148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23-Jul</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19-Aug</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23-Sep</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7-Oct</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16-Nov</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12/1/10</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rrowheads="1"/>
          </p:cNvSpPr>
          <p:nvPr>
            <p:ph type="title"/>
          </p:nvPr>
        </p:nvSpPr>
        <p:spPr/>
        <p:txBody>
          <a:bodyPr/>
          <a:lstStyle/>
          <a:p>
            <a:pPr eaLnBrk="1" hangingPunct="1">
              <a:defRPr/>
            </a:pPr>
            <a:r>
              <a:rPr lang="en-US" i="1" smtClean="0">
                <a:solidFill>
                  <a:schemeClr val="tx1"/>
                </a:solidFill>
              </a:rPr>
              <a:t>PRS Summary</a:t>
            </a:r>
          </a:p>
        </p:txBody>
      </p:sp>
      <p:sp>
        <p:nvSpPr>
          <p:cNvPr id="86019" name="Rectangle 3"/>
          <p:cNvSpPr>
            <a:spLocks noGrp="1" noChangeArrowheads="1"/>
          </p:cNvSpPr>
          <p:nvPr>
            <p:ph type="body" idx="4294967295"/>
          </p:nvPr>
        </p:nvSpPr>
        <p:spPr>
          <a:xfrm>
            <a:off x="681038" y="1987550"/>
            <a:ext cx="7929562" cy="4135438"/>
          </a:xfrm>
        </p:spPr>
        <p:txBody>
          <a:bodyPr/>
          <a:lstStyle/>
          <a:p>
            <a:pPr eaLnBrk="1" hangingPunct="1">
              <a:lnSpc>
                <a:spcPct val="90000"/>
              </a:lnSpc>
              <a:buClr>
                <a:schemeClr val="tx1"/>
              </a:buClr>
              <a:buFontTx/>
              <a:buNone/>
              <a:defRPr/>
            </a:pPr>
            <a:r>
              <a:rPr lang="en-US" b="1" smtClean="0"/>
              <a:t>1 PRR for Approval</a:t>
            </a:r>
          </a:p>
          <a:p>
            <a:pPr eaLnBrk="1" hangingPunct="1">
              <a:lnSpc>
                <a:spcPct val="90000"/>
              </a:lnSpc>
              <a:buClr>
                <a:schemeClr val="tx1"/>
              </a:buClr>
              <a:buFontTx/>
              <a:buNone/>
              <a:defRPr/>
            </a:pPr>
            <a:r>
              <a:rPr lang="en-US" b="1" smtClean="0"/>
              <a:t>5 NPRRs for Approval</a:t>
            </a:r>
          </a:p>
          <a:p>
            <a:pPr eaLnBrk="1" hangingPunct="1">
              <a:lnSpc>
                <a:spcPct val="90000"/>
              </a:lnSpc>
              <a:buClr>
                <a:schemeClr val="tx1"/>
              </a:buClr>
              <a:buFontTx/>
              <a:buNone/>
              <a:defRPr/>
            </a:pPr>
            <a:r>
              <a:rPr lang="en-US" b="1" smtClean="0"/>
              <a:t>0 NPRRs for Parking Deck Consideration</a:t>
            </a:r>
          </a:p>
          <a:p>
            <a:pPr eaLnBrk="1" hangingPunct="1">
              <a:lnSpc>
                <a:spcPct val="90000"/>
              </a:lnSpc>
              <a:buClr>
                <a:schemeClr val="tx1"/>
              </a:buClr>
              <a:buFontTx/>
              <a:buNone/>
              <a:defRPr/>
            </a:pPr>
            <a:r>
              <a:rPr lang="en-US" b="1" smtClean="0"/>
              <a:t>0 Rejections</a:t>
            </a:r>
          </a:p>
          <a:p>
            <a:pPr eaLnBrk="1" hangingPunct="1">
              <a:lnSpc>
                <a:spcPct val="90000"/>
              </a:lnSpc>
              <a:buClr>
                <a:schemeClr val="tx1"/>
              </a:buClr>
              <a:buFontTx/>
              <a:buNone/>
              <a:defRPr/>
            </a:pPr>
            <a:r>
              <a:rPr lang="en-US" b="1" smtClean="0"/>
              <a:t>0 Withdrawals</a:t>
            </a:r>
          </a:p>
          <a:p>
            <a:pPr eaLnBrk="1" hangingPunct="1">
              <a:lnSpc>
                <a:spcPct val="90000"/>
              </a:lnSpc>
              <a:buClr>
                <a:schemeClr val="tx1"/>
              </a:buClr>
              <a:buFontTx/>
              <a:buNone/>
              <a:defRPr/>
            </a:pPr>
            <a:r>
              <a:rPr lang="en-US" b="1" smtClean="0"/>
              <a:t>Current Discussions</a:t>
            </a:r>
          </a:p>
          <a:p>
            <a:pPr eaLnBrk="1" hangingPunct="1">
              <a:lnSpc>
                <a:spcPct val="90000"/>
              </a:lnSpc>
              <a:buClr>
                <a:schemeClr val="tx1"/>
              </a:buClr>
              <a:buFontTx/>
              <a:buNone/>
              <a:defRPr/>
            </a:pPr>
            <a:endParaRPr lang="en-US" b="1" smtClean="0"/>
          </a:p>
          <a:p>
            <a:pPr eaLnBrk="1" hangingPunct="1">
              <a:lnSpc>
                <a:spcPct val="90000"/>
              </a:lnSpc>
              <a:buClr>
                <a:schemeClr val="tx1"/>
              </a:buClr>
              <a:buFontTx/>
              <a:buNone/>
              <a:defRPr/>
            </a:pPr>
            <a:r>
              <a:rPr lang="en-US" sz="1600" b="1" smtClean="0"/>
              <a:t>*Note: Unless otherwise indicated, all Market Segments were present for the vote.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457200"/>
            <a:ext cx="8610600" cy="685800"/>
          </a:xfrm>
        </p:spPr>
        <p:txBody>
          <a:bodyPr/>
          <a:lstStyle/>
          <a:p>
            <a:pPr>
              <a:defRPr/>
            </a:pPr>
            <a:r>
              <a:rPr lang="en-US" sz="3600" dirty="0" smtClean="0"/>
              <a:t>Nodal Parking Deck</a:t>
            </a:r>
            <a:br>
              <a:rPr lang="en-US" sz="3600" dirty="0" smtClean="0"/>
            </a:br>
            <a:r>
              <a:rPr lang="en-US" sz="3600" dirty="0" smtClean="0"/>
              <a:t>Approved by Board of Directors</a:t>
            </a:r>
            <a:endParaRPr lang="en-US" sz="3600" dirty="0"/>
          </a:p>
        </p:txBody>
      </p:sp>
      <p:graphicFrame>
        <p:nvGraphicFramePr>
          <p:cNvPr id="6" name="Table 5"/>
          <p:cNvGraphicFramePr>
            <a:graphicFrameLocks noGrp="1"/>
          </p:cNvGraphicFramePr>
          <p:nvPr/>
        </p:nvGraphicFramePr>
        <p:xfrm>
          <a:off x="228600" y="1752600"/>
          <a:ext cx="8686800" cy="2062163"/>
        </p:xfrm>
        <a:graphic>
          <a:graphicData uri="http://schemas.openxmlformats.org/drawingml/2006/table">
            <a:tbl>
              <a:tblPr firstRow="1" bandRow="1">
                <a:tableStyleId>{793D81CF-94F2-401A-BA57-92F5A7B2D0C5}</a:tableStyleId>
              </a:tblPr>
              <a:tblGrid>
                <a:gridCol w="1219200"/>
                <a:gridCol w="4191000"/>
                <a:gridCol w="1143000"/>
                <a:gridCol w="2133600"/>
              </a:tblGrid>
              <a:tr h="370840">
                <a:tc>
                  <a:txBody>
                    <a:bodyPr/>
                    <a:lstStyle/>
                    <a:p>
                      <a:pPr algn="ctr"/>
                      <a:r>
                        <a:rPr lang="en-US" sz="1600" dirty="0" smtClean="0">
                          <a:effectLst>
                            <a:outerShdw blurRad="38100" dist="38100" dir="2700000" algn="tl">
                              <a:srgbClr val="000000">
                                <a:alpha val="43137"/>
                              </a:srgbClr>
                            </a:outerShdw>
                          </a:effectLst>
                        </a:rPr>
                        <a:t>Source Document</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a:t>
                      </a:r>
                      <a:endParaRPr lang="en-US" sz="1600" dirty="0">
                        <a:effectLst>
                          <a:outerShdw blurRad="38100" dist="38100" dir="2700000" algn="tl">
                            <a:srgbClr val="000000">
                              <a:alpha val="43137"/>
                            </a:srgbClr>
                          </a:outerShdw>
                        </a:effectLst>
                      </a:endParaRPr>
                    </a:p>
                  </a:txBody>
                  <a:tcPr anchor="ctr">
                    <a:solidFill>
                      <a:srgbClr val="40949A"/>
                    </a:solidFill>
                  </a:tcPr>
                </a:tc>
              </a:tr>
              <a:tr h="370840">
                <a:tc>
                  <a:txBody>
                    <a:bodyPr/>
                    <a:lstStyle/>
                    <a:p>
                      <a:pPr algn="ctr"/>
                      <a:r>
                        <a:rPr lang="en-US" sz="1600" dirty="0" smtClean="0"/>
                        <a:t>NPRR131</a:t>
                      </a:r>
                      <a:endParaRPr lang="en-US" sz="1600" dirty="0"/>
                    </a:p>
                  </a:txBody>
                  <a:tcPr anchor="ctr"/>
                </a:tc>
                <a:tc>
                  <a:txBody>
                    <a:bodyPr/>
                    <a:lstStyle/>
                    <a:p>
                      <a:r>
                        <a:rPr lang="en-US" sz="1600" dirty="0" smtClean="0"/>
                        <a:t>Ancillary Service Trades with ERCOT</a:t>
                      </a:r>
                      <a:endParaRPr lang="en-US" sz="1600" dirty="0"/>
                    </a:p>
                  </a:txBody>
                  <a:tcPr anchor="ctr"/>
                </a:tc>
                <a:tc>
                  <a:txBody>
                    <a:bodyPr/>
                    <a:lstStyle/>
                    <a:p>
                      <a:pPr algn="ctr"/>
                      <a:r>
                        <a:rPr lang="en-US" sz="1600" dirty="0" smtClean="0"/>
                        <a:t>High</a:t>
                      </a:r>
                      <a:endParaRPr lang="en-US" sz="1600" dirty="0"/>
                    </a:p>
                  </a:txBody>
                  <a:tcPr anchor="ctr"/>
                </a:tc>
                <a:tc>
                  <a:txBody>
                    <a:bodyPr/>
                    <a:lstStyle/>
                    <a:p>
                      <a:pPr algn="ctr"/>
                      <a:r>
                        <a:rPr lang="en-US" sz="1400" dirty="0" smtClean="0"/>
                        <a:t>BoD Approved 1/19/2010</a:t>
                      </a:r>
                      <a:endParaRPr lang="en-US" sz="1400" dirty="0"/>
                    </a:p>
                  </a:txBody>
                  <a:tcPr anchor="ctr"/>
                </a:tc>
              </a:tr>
              <a:tr h="370840">
                <a:tc>
                  <a:txBody>
                    <a:bodyPr/>
                    <a:lstStyle/>
                    <a:p>
                      <a:pPr algn="ctr"/>
                      <a:r>
                        <a:rPr lang="en-US" sz="1600" dirty="0" smtClean="0"/>
                        <a:t>NPRR181</a:t>
                      </a:r>
                      <a:endParaRPr lang="en-US" sz="1600" dirty="0"/>
                    </a:p>
                  </a:txBody>
                  <a:tcPr anchor="ctr"/>
                </a:tc>
                <a:tc>
                  <a:txBody>
                    <a:bodyPr/>
                    <a:lstStyle/>
                    <a:p>
                      <a:r>
                        <a:rPr lang="en-US" sz="1600" dirty="0" smtClean="0"/>
                        <a:t>FIP Definition Revision</a:t>
                      </a:r>
                      <a:endParaRPr lang="en-US" sz="1600" dirty="0"/>
                    </a:p>
                  </a:txBody>
                  <a:tcPr anchor="ctr"/>
                </a:tc>
                <a:tc>
                  <a:txBody>
                    <a:bodyPr/>
                    <a:lstStyle/>
                    <a:p>
                      <a:pPr algn="ctr"/>
                      <a:r>
                        <a:rPr lang="en-US" sz="1600" dirty="0" smtClean="0"/>
                        <a:t>High</a:t>
                      </a:r>
                      <a:endParaRPr lang="en-US"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BoD Approved 1/19/2010</a:t>
                      </a:r>
                    </a:p>
                  </a:txBody>
                  <a:tcPr anchor="ctr"/>
                </a:tc>
              </a:tr>
              <a:tr h="370840">
                <a:tc>
                  <a:txBody>
                    <a:bodyPr/>
                    <a:lstStyle/>
                    <a:p>
                      <a:pPr algn="ctr"/>
                      <a:r>
                        <a:rPr lang="en-US" sz="1600" dirty="0" smtClean="0"/>
                        <a:t>NPRR153</a:t>
                      </a:r>
                      <a:endParaRPr lang="en-US" sz="1600" dirty="0"/>
                    </a:p>
                  </a:txBody>
                  <a:tcPr anchor="ctr"/>
                </a:tc>
                <a:tc>
                  <a:txBody>
                    <a:bodyPr/>
                    <a:lstStyle/>
                    <a:p>
                      <a:r>
                        <a:rPr lang="en-US" sz="1600" dirty="0" smtClean="0"/>
                        <a:t>Generation Resource Fixed Quantity Block Offer</a:t>
                      </a:r>
                      <a:endParaRPr lang="en-US" sz="1600" dirty="0"/>
                    </a:p>
                  </a:txBody>
                  <a:tcPr anchor="ctr"/>
                </a:tc>
                <a:tc>
                  <a:txBody>
                    <a:bodyPr/>
                    <a:lstStyle/>
                    <a:p>
                      <a:pPr algn="ctr"/>
                      <a:r>
                        <a:rPr lang="en-US" sz="1600" dirty="0" smtClean="0"/>
                        <a:t>Medium</a:t>
                      </a:r>
                      <a:endParaRPr lang="en-US" sz="1600" dirty="0"/>
                    </a:p>
                  </a:txBody>
                  <a:tcPr anchor="ctr"/>
                </a:tc>
                <a:tc>
                  <a:txBody>
                    <a:bodyPr/>
                    <a:lstStyle/>
                    <a:p>
                      <a:pPr algn="ctr"/>
                      <a:r>
                        <a:rPr lang="en-US" sz="1400" dirty="0" smtClean="0"/>
                        <a:t>BoD Approved 1/19/2010</a:t>
                      </a:r>
                      <a:endParaRPr lang="en-US" sz="1400" dirty="0"/>
                    </a:p>
                  </a:txBody>
                  <a:tcPr anchor="ctr"/>
                </a:tc>
              </a:tr>
              <a:tr h="370840">
                <a:tc>
                  <a:txBody>
                    <a:bodyPr/>
                    <a:lstStyle/>
                    <a:p>
                      <a:pPr algn="ctr"/>
                      <a:r>
                        <a:rPr lang="en-US" sz="1600" dirty="0" smtClean="0"/>
                        <a:t>NPRR164</a:t>
                      </a:r>
                      <a:endParaRPr lang="en-US" sz="1600" dirty="0"/>
                    </a:p>
                  </a:txBody>
                  <a:tcPr anchor="ctr"/>
                </a:tc>
                <a:tc>
                  <a:txBody>
                    <a:bodyPr/>
                    <a:lstStyle/>
                    <a:p>
                      <a:r>
                        <a:rPr lang="en-US" sz="1600" dirty="0" smtClean="0"/>
                        <a:t>Resubmitting Ancillary Service offers in SASM</a:t>
                      </a:r>
                      <a:endParaRPr lang="en-US" sz="1600" dirty="0"/>
                    </a:p>
                  </a:txBody>
                  <a:tcPr anchor="ctr"/>
                </a:tc>
                <a:tc>
                  <a:txBody>
                    <a:bodyPr/>
                    <a:lstStyle/>
                    <a:p>
                      <a:pPr algn="ctr"/>
                      <a:r>
                        <a:rPr lang="en-US" sz="1600" dirty="0" smtClean="0"/>
                        <a:t>Medium</a:t>
                      </a:r>
                      <a:endParaRPr lang="en-US" sz="1600" dirty="0"/>
                    </a:p>
                  </a:txBody>
                  <a:tcPr anchor="ctr"/>
                </a:tc>
                <a:tc>
                  <a:txBody>
                    <a:bodyPr/>
                    <a:lstStyle/>
                    <a:p>
                      <a:pPr algn="ctr"/>
                      <a:r>
                        <a:rPr lang="en-US" sz="1400" dirty="0" smtClean="0"/>
                        <a:t>BoD Approved 1/19/2010</a:t>
                      </a:r>
                      <a:endParaRPr lang="en-US" sz="1400" dirty="0"/>
                    </a:p>
                  </a:txBody>
                  <a:tcPr anchor="ct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 y="304800"/>
            <a:ext cx="8610600" cy="685800"/>
          </a:xfrm>
        </p:spPr>
        <p:txBody>
          <a:bodyPr/>
          <a:lstStyle/>
          <a:p>
            <a:pPr>
              <a:defRPr/>
            </a:pPr>
            <a:r>
              <a:rPr lang="en-US" sz="3600" dirty="0" smtClean="0"/>
              <a:t>Nodal Parking Deck – Pending Approval</a:t>
            </a:r>
            <a:endParaRPr lang="en-US" sz="3600" dirty="0"/>
          </a:p>
        </p:txBody>
      </p:sp>
      <p:graphicFrame>
        <p:nvGraphicFramePr>
          <p:cNvPr id="6" name="Table 5"/>
          <p:cNvGraphicFramePr>
            <a:graphicFrameLocks noGrp="1"/>
          </p:cNvGraphicFramePr>
          <p:nvPr/>
        </p:nvGraphicFramePr>
        <p:xfrm>
          <a:off x="152400" y="1270000"/>
          <a:ext cx="8763000" cy="3514725"/>
        </p:xfrm>
        <a:graphic>
          <a:graphicData uri="http://schemas.openxmlformats.org/drawingml/2006/table">
            <a:tbl>
              <a:tblPr firstRow="1" bandRow="1">
                <a:tableStyleId>{793D81CF-94F2-401A-BA57-92F5A7B2D0C5}</a:tableStyleId>
              </a:tblPr>
              <a:tblGrid>
                <a:gridCol w="1295400"/>
                <a:gridCol w="4038600"/>
                <a:gridCol w="1143000"/>
                <a:gridCol w="2286000"/>
              </a:tblGrid>
              <a:tr h="370840">
                <a:tc>
                  <a:txBody>
                    <a:bodyPr/>
                    <a:lstStyle/>
                    <a:p>
                      <a:pPr algn="ctr"/>
                      <a:r>
                        <a:rPr lang="en-US" sz="1600" dirty="0" smtClean="0">
                          <a:effectLst>
                            <a:outerShdw blurRad="38100" dist="38100" dir="2700000" algn="tl">
                              <a:srgbClr val="000000">
                                <a:alpha val="43137"/>
                              </a:srgbClr>
                            </a:outerShdw>
                          </a:effectLst>
                        </a:rPr>
                        <a:t>Source Document</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Suggested 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a:t>
                      </a:r>
                      <a:endParaRPr lang="en-US" sz="1600" dirty="0">
                        <a:effectLst>
                          <a:outerShdw blurRad="38100" dist="38100" dir="2700000" algn="tl">
                            <a:srgbClr val="000000">
                              <a:alpha val="43137"/>
                            </a:srgbClr>
                          </a:outerShdw>
                        </a:effectLst>
                      </a:endParaRPr>
                    </a:p>
                  </a:txBody>
                  <a:tcPr anchor="ctr">
                    <a:solidFill>
                      <a:srgbClr val="40949A"/>
                    </a:solidFill>
                  </a:tcPr>
                </a:tc>
              </a:tr>
              <a:tr h="370840">
                <a:tc>
                  <a:txBody>
                    <a:bodyPr/>
                    <a:lstStyle/>
                    <a:p>
                      <a:pPr algn="ctr"/>
                      <a:r>
                        <a:rPr lang="en-US" sz="1600" dirty="0" smtClean="0"/>
                        <a:t>NPRR169</a:t>
                      </a:r>
                      <a:endParaRPr lang="en-US" sz="1600" dirty="0"/>
                    </a:p>
                  </a:txBody>
                  <a:tcPr anchor="ctr"/>
                </a:tc>
                <a:tc>
                  <a:txBody>
                    <a:bodyPr/>
                    <a:lstStyle/>
                    <a:p>
                      <a:r>
                        <a:rPr lang="en-US" sz="1600" dirty="0" smtClean="0"/>
                        <a:t>Clarify the Calculation and Posting of LMPs for the Load Zone and LMPs for each Hub</a:t>
                      </a:r>
                      <a:endParaRPr lang="en-US" sz="1600" dirty="0"/>
                    </a:p>
                  </a:txBody>
                  <a:tcPr anchor="ctr"/>
                </a:tc>
                <a:tc>
                  <a:txBody>
                    <a:bodyPr/>
                    <a:lstStyle/>
                    <a:p>
                      <a:pPr algn="ctr"/>
                      <a:r>
                        <a:rPr lang="en-US" sz="1600" dirty="0" smtClean="0"/>
                        <a:t>High</a:t>
                      </a:r>
                      <a:endParaRPr lang="en-US" sz="1600" dirty="0"/>
                    </a:p>
                  </a:txBody>
                  <a:tcPr anchor="ctr"/>
                </a:tc>
                <a:tc>
                  <a:txBody>
                    <a:bodyPr/>
                    <a:lstStyle/>
                    <a:p>
                      <a:pPr algn="ctr"/>
                      <a:r>
                        <a:rPr lang="en-US" sz="1400" dirty="0" smtClean="0"/>
                        <a:t>Tabled at </a:t>
                      </a:r>
                      <a:r>
                        <a:rPr lang="en-US" sz="1400" baseline="0" dirty="0" smtClean="0"/>
                        <a:t>BoD</a:t>
                      </a:r>
                    </a:p>
                    <a:p>
                      <a:pPr algn="ctr"/>
                      <a:r>
                        <a:rPr lang="en-US" sz="1400" baseline="0" dirty="0" smtClean="0"/>
                        <a:t>TAC approved 1/6/2010</a:t>
                      </a:r>
                      <a:endParaRPr lang="en-US" sz="1400" dirty="0"/>
                    </a:p>
                  </a:txBody>
                  <a:tcPr anchor="ctr"/>
                </a:tc>
              </a:tr>
              <a:tr h="370840">
                <a:tc>
                  <a:txBody>
                    <a:bodyPr/>
                    <a:lstStyle/>
                    <a:p>
                      <a:pPr algn="ctr"/>
                      <a:r>
                        <a:rPr lang="en-US" sz="1600" dirty="0" smtClean="0"/>
                        <a:t>SCR755</a:t>
                      </a:r>
                      <a:endParaRPr lang="en-US" sz="1600" dirty="0"/>
                    </a:p>
                  </a:txBody>
                  <a:tcPr anchor="ctr"/>
                </a:tc>
                <a:tc>
                  <a:txBody>
                    <a:bodyPr/>
                    <a:lstStyle/>
                    <a:p>
                      <a:r>
                        <a:rPr lang="en-US" sz="1600" dirty="0" smtClean="0"/>
                        <a:t>ERCOT.com Website Enhancements</a:t>
                      </a:r>
                      <a:endParaRPr lang="en-US" sz="1600" dirty="0"/>
                    </a:p>
                  </a:txBody>
                  <a:tcPr anchor="ctr"/>
                </a:tc>
                <a:tc>
                  <a:txBody>
                    <a:bodyPr/>
                    <a:lstStyle/>
                    <a:p>
                      <a:pPr algn="ctr"/>
                      <a:r>
                        <a:rPr lang="en-US" sz="1600" dirty="0" smtClean="0"/>
                        <a:t>Medium</a:t>
                      </a:r>
                      <a:endParaRPr lang="en-US" sz="1600" dirty="0"/>
                    </a:p>
                  </a:txBody>
                  <a:tcPr anchor="ctr"/>
                </a:tc>
                <a:tc>
                  <a:txBody>
                    <a:bodyPr/>
                    <a:lstStyle/>
                    <a:p>
                      <a:pPr algn="ctr"/>
                      <a:r>
                        <a:rPr lang="en-US" sz="1400" dirty="0" smtClean="0"/>
                        <a:t>Pending BoD Consideration</a:t>
                      </a:r>
                    </a:p>
                    <a:p>
                      <a:pPr algn="ctr"/>
                      <a:r>
                        <a:rPr lang="en-US" sz="1400" baseline="0" dirty="0" smtClean="0"/>
                        <a:t>TAC approved 1/6/2010</a:t>
                      </a:r>
                      <a:endParaRPr lang="en-US" sz="1400" dirty="0"/>
                    </a:p>
                  </a:txBody>
                  <a:tcPr anchor="ctr"/>
                </a:tc>
              </a:tr>
              <a:tr h="370840">
                <a:tc>
                  <a:txBody>
                    <a:bodyPr/>
                    <a:lstStyle/>
                    <a:p>
                      <a:pPr algn="ctr"/>
                      <a:r>
                        <a:rPr lang="en-US" sz="1600" dirty="0" smtClean="0"/>
                        <a:t>NPRR146</a:t>
                      </a:r>
                      <a:endParaRPr lang="en-US" sz="1600" dirty="0"/>
                    </a:p>
                  </a:txBody>
                  <a:tcPr anchor="ctr"/>
                </a:tc>
                <a:tc>
                  <a:txBody>
                    <a:bodyPr/>
                    <a:lstStyle/>
                    <a:p>
                      <a:r>
                        <a:rPr lang="en-US" sz="1600" dirty="0" smtClean="0"/>
                        <a:t>ICCP Telemetry</a:t>
                      </a:r>
                      <a:r>
                        <a:rPr lang="en-US" sz="1600" baseline="0" dirty="0" smtClean="0"/>
                        <a:t> Information Submittals</a:t>
                      </a:r>
                      <a:endParaRPr lang="en-US" sz="1600" dirty="0"/>
                    </a:p>
                  </a:txBody>
                  <a:tcPr anchor="ctr"/>
                </a:tc>
                <a:tc>
                  <a:txBody>
                    <a:bodyPr/>
                    <a:lstStyle/>
                    <a:p>
                      <a:pPr algn="ctr"/>
                      <a:r>
                        <a:rPr lang="en-US" sz="1600" dirty="0" smtClean="0"/>
                        <a:t>TBD</a:t>
                      </a:r>
                      <a:endParaRPr lang="en-US" sz="1600" dirty="0"/>
                    </a:p>
                  </a:txBody>
                  <a:tcPr anchor="ctr"/>
                </a:tc>
                <a:tc>
                  <a:txBody>
                    <a:bodyPr/>
                    <a:lstStyle/>
                    <a:p>
                      <a:pPr algn="ctr"/>
                      <a:r>
                        <a:rPr lang="en-US" sz="1400" dirty="0" smtClean="0"/>
                        <a:t>Tabled at TAC</a:t>
                      </a:r>
                    </a:p>
                    <a:p>
                      <a:pPr algn="ctr"/>
                      <a:r>
                        <a:rPr lang="en-US" sz="1400" dirty="0" smtClean="0"/>
                        <a:t>PRS approved</a:t>
                      </a:r>
                      <a:r>
                        <a:rPr lang="en-US" sz="1400" baseline="0" dirty="0" smtClean="0"/>
                        <a:t> 2/19/2009</a:t>
                      </a:r>
                      <a:endParaRPr lang="en-US" sz="1400" dirty="0"/>
                    </a:p>
                  </a:txBody>
                  <a:tcPr anchor="ctr"/>
                </a:tc>
              </a:tr>
              <a:tr h="370840">
                <a:tc>
                  <a:txBody>
                    <a:bodyPr/>
                    <a:lstStyle/>
                    <a:p>
                      <a:pPr algn="ctr"/>
                      <a:r>
                        <a:rPr lang="en-US" sz="1600" dirty="0" smtClean="0"/>
                        <a:t>NPRR156</a:t>
                      </a:r>
                      <a:endParaRPr lang="en-US" sz="1600" dirty="0"/>
                    </a:p>
                  </a:txBody>
                  <a:tcPr anchor="ctr"/>
                </a:tc>
                <a:tc>
                  <a:txBody>
                    <a:bodyPr/>
                    <a:lstStyle/>
                    <a:p>
                      <a:r>
                        <a:rPr lang="en-US" sz="1600" dirty="0" smtClean="0"/>
                        <a:t>Transparency for PSS and Full Interconnection Studies</a:t>
                      </a:r>
                      <a:endParaRPr lang="en-US" sz="1600" dirty="0"/>
                    </a:p>
                  </a:txBody>
                  <a:tcPr anchor="ctr"/>
                </a:tc>
                <a:tc>
                  <a:txBody>
                    <a:bodyPr/>
                    <a:lstStyle/>
                    <a:p>
                      <a:pPr algn="ctr"/>
                      <a:r>
                        <a:rPr lang="en-US" sz="1600" dirty="0" smtClean="0"/>
                        <a:t>TBD</a:t>
                      </a:r>
                      <a:endParaRPr lang="en-US" sz="1600" dirty="0"/>
                    </a:p>
                  </a:txBody>
                  <a:tcPr anchor="ctr"/>
                </a:tc>
                <a:tc>
                  <a:txBody>
                    <a:bodyPr/>
                    <a:lstStyle/>
                    <a:p>
                      <a:pPr algn="ctr"/>
                      <a:r>
                        <a:rPr lang="en-US" sz="1400" dirty="0" smtClean="0"/>
                        <a:t>Tabled at PRS</a:t>
                      </a:r>
                    </a:p>
                    <a:p>
                      <a:pPr algn="ctr"/>
                      <a:r>
                        <a:rPr lang="en-US" sz="1400" dirty="0" smtClean="0"/>
                        <a:t>TPTF approved 2/23/2009</a:t>
                      </a:r>
                      <a:endParaRPr lang="en-US" sz="1400" dirty="0"/>
                    </a:p>
                  </a:txBody>
                  <a:tcPr anchor="ctr"/>
                </a:tc>
              </a:tr>
              <a:tr h="370840">
                <a:tc>
                  <a:txBody>
                    <a:bodyPr/>
                    <a:lstStyle/>
                    <a:p>
                      <a:pPr algn="ctr"/>
                      <a:r>
                        <a:rPr lang="en-US" sz="1600" dirty="0" smtClean="0"/>
                        <a:t>SCR756</a:t>
                      </a:r>
                      <a:endParaRPr lang="en-US" sz="1600" dirty="0"/>
                    </a:p>
                  </a:txBody>
                  <a:tcPr anchor="ctr"/>
                </a:tc>
                <a:tc>
                  <a:txBody>
                    <a:bodyPr/>
                    <a:lstStyle/>
                    <a:p>
                      <a:r>
                        <a:rPr lang="en-US" sz="1600" dirty="0" smtClean="0"/>
                        <a:t>Enhancements to the MarkeTrack Application</a:t>
                      </a:r>
                      <a:endParaRPr lang="en-US" sz="1600" dirty="0"/>
                    </a:p>
                  </a:txBody>
                  <a:tcPr anchor="ctr"/>
                </a:tc>
                <a:tc>
                  <a:txBody>
                    <a:bodyPr/>
                    <a:lstStyle/>
                    <a:p>
                      <a:pPr algn="ctr"/>
                      <a:r>
                        <a:rPr lang="en-US" sz="1600" dirty="0" smtClean="0"/>
                        <a:t>TBD</a:t>
                      </a:r>
                      <a:endParaRPr lang="en-US" sz="1600" dirty="0"/>
                    </a:p>
                  </a:txBody>
                  <a:tcPr anchor="ctr"/>
                </a:tc>
                <a:tc>
                  <a:txBody>
                    <a:bodyPr/>
                    <a:lstStyle/>
                    <a:p>
                      <a:pPr algn="ctr"/>
                      <a:r>
                        <a:rPr lang="en-US" sz="1400" dirty="0" smtClean="0"/>
                        <a:t>Tabled at RMS</a:t>
                      </a:r>
                      <a:endParaRPr lang="en-US" sz="1400" dirty="0"/>
                    </a:p>
                  </a:txBody>
                  <a:tcPr anchor="ctr"/>
                </a:tc>
              </a:tr>
              <a:tr h="370840">
                <a:tc>
                  <a:txBody>
                    <a:bodyPr/>
                    <a:lstStyle/>
                    <a:p>
                      <a:pPr algn="ctr"/>
                      <a:r>
                        <a:rPr lang="en-US" sz="1600" dirty="0" smtClean="0"/>
                        <a:t>SCR757</a:t>
                      </a:r>
                      <a:endParaRPr lang="en-US" sz="1600" dirty="0"/>
                    </a:p>
                  </a:txBody>
                  <a:tcPr anchor="ctr"/>
                </a:tc>
                <a:tc>
                  <a:txBody>
                    <a:bodyPr/>
                    <a:lstStyle/>
                    <a:p>
                      <a:r>
                        <a:rPr lang="en-US" sz="1600" dirty="0" smtClean="0"/>
                        <a:t>Real-Time Wind Production by Zone</a:t>
                      </a:r>
                      <a:endParaRPr lang="en-US" sz="1600" dirty="0"/>
                    </a:p>
                  </a:txBody>
                  <a:tcPr anchor="ctr"/>
                </a:tc>
                <a:tc>
                  <a:txBody>
                    <a:bodyPr/>
                    <a:lstStyle/>
                    <a:p>
                      <a:pPr algn="ctr"/>
                      <a:r>
                        <a:rPr lang="en-US" sz="1600" dirty="0" smtClean="0"/>
                        <a:t>TBD</a:t>
                      </a:r>
                      <a:endParaRPr lang="en-US" sz="1600" dirty="0"/>
                    </a:p>
                  </a:txBody>
                  <a:tcPr anchor="ctr"/>
                </a:tc>
                <a:tc>
                  <a:txBody>
                    <a:bodyPr/>
                    <a:lstStyle/>
                    <a:p>
                      <a:pPr algn="ctr"/>
                      <a:r>
                        <a:rPr lang="en-US" sz="1400" dirty="0" smtClean="0"/>
                        <a:t>Pending at WMS</a:t>
                      </a:r>
                      <a:endParaRPr lang="en-US" sz="1400" dirty="0"/>
                    </a:p>
                  </a:txBody>
                  <a:tcPr anchor="ct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7186" name="Rectangle 2"/>
          <p:cNvSpPr>
            <a:spLocks noGrp="1" noRot="1" noChangeArrowheads="1"/>
          </p:cNvSpPr>
          <p:nvPr>
            <p:ph type="title"/>
          </p:nvPr>
        </p:nvSpPr>
        <p:spPr>
          <a:xfrm>
            <a:off x="228600" y="228600"/>
            <a:ext cx="8763000" cy="1371600"/>
          </a:xfrm>
        </p:spPr>
        <p:txBody>
          <a:bodyPr/>
          <a:lstStyle/>
          <a:p>
            <a:pPr eaLnBrk="1" hangingPunct="1">
              <a:defRPr/>
            </a:pPr>
            <a:r>
              <a:rPr lang="en-US" sz="3200" i="1" dirty="0" smtClean="0"/>
              <a:t>PRR837, Load Used in RMR Studies </a:t>
            </a:r>
            <a:br>
              <a:rPr lang="en-US" sz="3200" i="1" dirty="0" smtClean="0"/>
            </a:br>
            <a:r>
              <a:rPr lang="en-US" sz="3200" i="1" dirty="0" smtClean="0"/>
              <a:t> NPRR198, Load Used in RMR Studies </a:t>
            </a:r>
            <a:r>
              <a:rPr lang="en-US" sz="3200" dirty="0" smtClean="0"/>
              <a:t/>
            </a:r>
            <a:br>
              <a:rPr lang="en-US" sz="3200" dirty="0" smtClean="0"/>
            </a:br>
            <a:endParaRPr lang="en-US" sz="3200" dirty="0" smtClean="0">
              <a:solidFill>
                <a:srgbClr val="FF0000"/>
              </a:solidFill>
            </a:endParaRPr>
          </a:p>
        </p:txBody>
      </p:sp>
      <p:graphicFrame>
        <p:nvGraphicFramePr>
          <p:cNvPr id="32804" name="Group 36"/>
          <p:cNvGraphicFramePr>
            <a:graphicFrameLocks noGrp="1"/>
          </p:cNvGraphicFramePr>
          <p:nvPr>
            <p:ph idx="1"/>
          </p:nvPr>
        </p:nvGraphicFramePr>
        <p:xfrm>
          <a:off x="457200" y="1600200"/>
          <a:ext cx="8077200" cy="4479925"/>
        </p:xfrm>
        <a:graphic>
          <a:graphicData uri="http://schemas.openxmlformats.org/drawingml/2006/table">
            <a:tbl>
              <a:tblPr/>
              <a:tblGrid>
                <a:gridCol w="2209800"/>
                <a:gridCol w="1477963"/>
                <a:gridCol w="4389437"/>
              </a:tblGrid>
              <a:tr h="762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Purpose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(PSEG)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W</a:t>
                      </a:r>
                      <a:r>
                        <a:rPr kumimoji="0" lang="en-US" sz="1600" b="0" i="0" u="none" strike="noStrike" cap="none" normalizeH="0" baseline="0" smtClean="0">
                          <a:ln>
                            <a:noFill/>
                          </a:ln>
                          <a:solidFill>
                            <a:schemeClr val="tx1"/>
                          </a:solidFill>
                          <a:effectLst/>
                          <a:latin typeface="Garamond" pitchFamily="18" charset="0"/>
                        </a:rPr>
                        <a:t>ould provide guidance to ERCOT to use the peak Load forecast posted pursuant to P.U.C. SUBST. R. 25.505, Resource Adequacy in the Electric Reliability Council of Texas Power Region, for the next 12 months for the RMR study.  This aligns the Load forecast period with the RMR contract period and ensures that the Load forecast used for the analysis is one with a reasonable probability of occurrence. </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58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latin typeface="Garamond" pitchFamily="18" charset="0"/>
                        </a:rPr>
                        <a:t>PRS voted to recommend approval of PRR837 &amp; NPRR198 as revised by the PSEG TX comments.  There was one abstention from the Investor Owned Utility (IOU) Market Segment.   </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No opinion on PRR837; NPRR198 Necessary for Go-Live for synch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PRR837 – April 1, 2010; NPRR198 - Upon Nodal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Recommended Action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Recommend approval of PRR837 and table NPRR198 for one month to allow for simultaneous consideration at the Board.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234" name="Rectangle 2"/>
          <p:cNvSpPr>
            <a:spLocks noGrp="1" noRot="1" noChangeArrowheads="1"/>
          </p:cNvSpPr>
          <p:nvPr>
            <p:ph type="title"/>
          </p:nvPr>
        </p:nvSpPr>
        <p:spPr>
          <a:xfrm>
            <a:off x="304800" y="228600"/>
            <a:ext cx="8610600" cy="1371600"/>
          </a:xfrm>
        </p:spPr>
        <p:txBody>
          <a:bodyPr/>
          <a:lstStyle/>
          <a:p>
            <a:pPr eaLnBrk="1" hangingPunct="1">
              <a:defRPr/>
            </a:pPr>
            <a:r>
              <a:rPr lang="en-US" sz="3200" i="1" dirty="0" smtClean="0"/>
              <a:t>PRR837, Load Used in RMR Studies </a:t>
            </a:r>
            <a:br>
              <a:rPr lang="en-US" sz="3200" i="1" dirty="0" smtClean="0"/>
            </a:br>
            <a:r>
              <a:rPr lang="en-US" sz="3200" i="1" dirty="0" smtClean="0"/>
              <a:t> NPRR198, Load Used in RMR Studies </a:t>
            </a:r>
            <a:r>
              <a:rPr lang="en-US" sz="3200" dirty="0" smtClean="0"/>
              <a:t/>
            </a:r>
            <a:br>
              <a:rPr lang="en-US" sz="3200" dirty="0" smtClean="0"/>
            </a:br>
            <a:endParaRPr lang="en-US" sz="3200" i="1" dirty="0" smtClean="0">
              <a:solidFill>
                <a:srgbClr val="FF0000"/>
              </a:solidFill>
            </a:endParaRPr>
          </a:p>
        </p:txBody>
      </p:sp>
      <p:sp>
        <p:nvSpPr>
          <p:cNvPr id="34818" name="Rectangle 3"/>
          <p:cNvSpPr>
            <a:spLocks noChangeArrowheads="1"/>
          </p:cNvSpPr>
          <p:nvPr/>
        </p:nvSpPr>
        <p:spPr bwMode="auto">
          <a:xfrm>
            <a:off x="762000" y="1905000"/>
            <a:ext cx="7620000" cy="3886200"/>
          </a:xfrm>
          <a:prstGeom prst="rect">
            <a:avLst/>
          </a:prstGeom>
          <a:noFill/>
          <a:ln w="38100">
            <a:solidFill>
              <a:srgbClr val="99CCFF"/>
            </a:solidFill>
            <a:miter lim="800000"/>
            <a:headEnd/>
            <a:tailEnd/>
          </a:ln>
        </p:spPr>
        <p:txBody>
          <a:bodyPr wrap="none" anchor="ctr"/>
          <a:lstStyle/>
          <a:p>
            <a:pPr eaLnBrk="0" hangingPunct="0"/>
            <a:endParaRPr lang="en-US"/>
          </a:p>
        </p:txBody>
      </p:sp>
      <p:sp>
        <p:nvSpPr>
          <p:cNvPr id="34819" name="Line 4"/>
          <p:cNvSpPr>
            <a:spLocks noChangeShapeType="1"/>
          </p:cNvSpPr>
          <p:nvPr/>
        </p:nvSpPr>
        <p:spPr bwMode="auto">
          <a:xfrm>
            <a:off x="2895600" y="1889125"/>
            <a:ext cx="0" cy="3902075"/>
          </a:xfrm>
          <a:prstGeom prst="line">
            <a:avLst/>
          </a:prstGeom>
          <a:noFill/>
          <a:ln w="38100">
            <a:solidFill>
              <a:srgbClr val="99CCFF"/>
            </a:solidFill>
            <a:round/>
            <a:headEnd/>
            <a:tailEnd/>
          </a:ln>
        </p:spPr>
        <p:txBody>
          <a:bodyPr/>
          <a:lstStyle/>
          <a:p>
            <a:endParaRPr lang="en-US"/>
          </a:p>
        </p:txBody>
      </p:sp>
      <p:sp>
        <p:nvSpPr>
          <p:cNvPr id="34820" name="Line 5"/>
          <p:cNvSpPr>
            <a:spLocks noChangeShapeType="1"/>
          </p:cNvSpPr>
          <p:nvPr/>
        </p:nvSpPr>
        <p:spPr bwMode="auto">
          <a:xfrm>
            <a:off x="3886200" y="1889125"/>
            <a:ext cx="0" cy="3902075"/>
          </a:xfrm>
          <a:prstGeom prst="line">
            <a:avLst/>
          </a:prstGeom>
          <a:noFill/>
          <a:ln w="38100">
            <a:solidFill>
              <a:srgbClr val="99CCFF"/>
            </a:solidFill>
            <a:round/>
            <a:headEnd/>
            <a:tailEnd/>
          </a:ln>
        </p:spPr>
        <p:txBody>
          <a:bodyPr/>
          <a:lstStyle/>
          <a:p>
            <a:endParaRPr lang="en-US"/>
          </a:p>
        </p:txBody>
      </p:sp>
      <p:sp>
        <p:nvSpPr>
          <p:cNvPr id="34821" name="Line 6"/>
          <p:cNvSpPr>
            <a:spLocks noChangeShapeType="1"/>
          </p:cNvSpPr>
          <p:nvPr/>
        </p:nvSpPr>
        <p:spPr bwMode="auto">
          <a:xfrm>
            <a:off x="4800600" y="1889125"/>
            <a:ext cx="0" cy="3902075"/>
          </a:xfrm>
          <a:prstGeom prst="line">
            <a:avLst/>
          </a:prstGeom>
          <a:noFill/>
          <a:ln w="38100">
            <a:solidFill>
              <a:srgbClr val="99CCFF"/>
            </a:solidFill>
            <a:round/>
            <a:headEnd/>
            <a:tailEnd/>
          </a:ln>
        </p:spPr>
        <p:txBody>
          <a:bodyPr/>
          <a:lstStyle/>
          <a:p>
            <a:endParaRPr lang="en-US"/>
          </a:p>
        </p:txBody>
      </p:sp>
      <p:sp>
        <p:nvSpPr>
          <p:cNvPr id="34822"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34823"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34824"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34825"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34826"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34827"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1119245" name="Text Box 13"/>
          <p:cNvSpPr txBox="1">
            <a:spLocks noChangeArrowheads="1"/>
          </p:cNvSpPr>
          <p:nvPr/>
        </p:nvSpPr>
        <p:spPr bwMode="auto">
          <a:xfrm>
            <a:off x="838200" y="2070100"/>
            <a:ext cx="16462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Item Reviewed</a:t>
            </a:r>
          </a:p>
        </p:txBody>
      </p:sp>
      <p:sp>
        <p:nvSpPr>
          <p:cNvPr id="1119246" name="Text Box 14"/>
          <p:cNvSpPr txBox="1">
            <a:spLocks noChangeArrowheads="1"/>
          </p:cNvSpPr>
          <p:nvPr/>
        </p:nvSpPr>
        <p:spPr bwMode="auto">
          <a:xfrm>
            <a:off x="5543550" y="1993900"/>
            <a:ext cx="13287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Description</a:t>
            </a:r>
          </a:p>
        </p:txBody>
      </p:sp>
      <p:sp>
        <p:nvSpPr>
          <p:cNvPr id="1119247" name="Text Box 15"/>
          <p:cNvSpPr txBox="1">
            <a:spLocks noChangeArrowheads="1"/>
          </p:cNvSpPr>
          <p:nvPr/>
        </p:nvSpPr>
        <p:spPr bwMode="auto">
          <a:xfrm>
            <a:off x="2987675" y="1944688"/>
            <a:ext cx="804863" cy="581025"/>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No</a:t>
            </a:r>
          </a:p>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48"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a:effectLst/>
        </p:spPr>
        <p:txBody>
          <a:bodyPr>
            <a:spAutoFit/>
          </a:bodyPr>
          <a:lstStyle/>
          <a:p>
            <a:pPr eaLnBrk="0" hangingPunct="0">
              <a:defRPr/>
            </a:pPr>
            <a:r>
              <a:rPr lang="en-US" sz="1600" b="1" i="1">
                <a:effectLst>
                  <a:outerShdw blurRad="38100" dist="38100" dir="2700000" algn="tl">
                    <a:srgbClr val="000000"/>
                  </a:outerShdw>
                </a:effectLst>
                <a:latin typeface="Garamond" pitchFamily="18" charset="0"/>
              </a:rPr>
              <a:t>Credit Monitoring/</a:t>
            </a:r>
          </a:p>
          <a:p>
            <a:pPr eaLnBrk="0" hangingPunct="0">
              <a:defRPr/>
            </a:pPr>
            <a:r>
              <a:rPr lang="en-US" sz="1600" b="1" i="1">
                <a:effectLst>
                  <a:outerShdw blurRad="38100" dist="38100" dir="2700000" algn="tl">
                    <a:srgbClr val="000000"/>
                  </a:outerShdw>
                </a:effectLst>
                <a:latin typeface="Garamond" pitchFamily="18" charset="0"/>
              </a:rPr>
              <a:t>Liability</a:t>
            </a:r>
          </a:p>
        </p:txBody>
      </p:sp>
      <p:sp>
        <p:nvSpPr>
          <p:cNvPr id="1119249" name="Text Box 17"/>
          <p:cNvSpPr txBox="1">
            <a:spLocks noChangeArrowheads="1"/>
          </p:cNvSpPr>
          <p:nvPr/>
        </p:nvSpPr>
        <p:spPr bwMode="auto">
          <a:xfrm>
            <a:off x="838200" y="2625725"/>
            <a:ext cx="815975"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Budget</a:t>
            </a:r>
          </a:p>
        </p:txBody>
      </p:sp>
      <p:sp>
        <p:nvSpPr>
          <p:cNvPr id="1119250" name="Text Box 18"/>
          <p:cNvSpPr txBox="1">
            <a:spLocks noChangeArrowheads="1"/>
          </p:cNvSpPr>
          <p:nvPr/>
        </p:nvSpPr>
        <p:spPr bwMode="auto">
          <a:xfrm>
            <a:off x="838200" y="3159125"/>
            <a:ext cx="85090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Staffing</a:t>
            </a:r>
          </a:p>
        </p:txBody>
      </p:sp>
      <p:sp>
        <p:nvSpPr>
          <p:cNvPr id="1119251" name="Text Box 19"/>
          <p:cNvSpPr txBox="1">
            <a:spLocks noChangeArrowheads="1"/>
          </p:cNvSpPr>
          <p:nvPr/>
        </p:nvSpPr>
        <p:spPr bwMode="auto">
          <a:xfrm>
            <a:off x="781050" y="3681413"/>
            <a:ext cx="1906588" cy="350837"/>
          </a:xfrm>
          <a:prstGeom prst="rect">
            <a:avLst/>
          </a:prstGeom>
          <a:noFill/>
          <a:ln w="9525">
            <a:noFill/>
            <a:miter lim="800000"/>
            <a:headEnd/>
            <a:tailEnd/>
          </a:ln>
          <a:effectLst/>
        </p:spPr>
        <p:txBody>
          <a:bodyPr wrap="none">
            <a:spAutoFit/>
          </a:bodyPr>
          <a:lstStyle/>
          <a:p>
            <a:pPr eaLnBrk="0" hangingPunct="0">
              <a:defRPr/>
            </a:pPr>
            <a:r>
              <a:rPr lang="en-US" sz="1700" b="1" i="1">
                <a:effectLst>
                  <a:outerShdw blurRad="38100" dist="38100" dir="2700000" algn="tl">
                    <a:srgbClr val="000000"/>
                  </a:outerShdw>
                </a:effectLst>
                <a:latin typeface="Garamond" pitchFamily="18" charset="0"/>
              </a:rPr>
              <a:t>Computer Systems</a:t>
            </a:r>
          </a:p>
        </p:txBody>
      </p:sp>
      <p:sp>
        <p:nvSpPr>
          <p:cNvPr id="1119252" name="Text Box 20"/>
          <p:cNvSpPr txBox="1">
            <a:spLocks noChangeArrowheads="1"/>
          </p:cNvSpPr>
          <p:nvPr/>
        </p:nvSpPr>
        <p:spPr bwMode="auto">
          <a:xfrm>
            <a:off x="782638" y="4225925"/>
            <a:ext cx="18732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Business Functions</a:t>
            </a:r>
          </a:p>
        </p:txBody>
      </p:sp>
      <p:sp>
        <p:nvSpPr>
          <p:cNvPr id="1119253" name="Text Box 21"/>
          <p:cNvSpPr txBox="1">
            <a:spLocks noChangeArrowheads="1"/>
          </p:cNvSpPr>
          <p:nvPr/>
        </p:nvSpPr>
        <p:spPr bwMode="auto">
          <a:xfrm>
            <a:off x="781050" y="4759325"/>
            <a:ext cx="15811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Grid Operations</a:t>
            </a:r>
          </a:p>
        </p:txBody>
      </p:sp>
      <p:sp>
        <p:nvSpPr>
          <p:cNvPr id="1119254" name="Text Box 22"/>
          <p:cNvSpPr txBox="1">
            <a:spLocks noChangeArrowheads="1"/>
          </p:cNvSpPr>
          <p:nvPr/>
        </p:nvSpPr>
        <p:spPr bwMode="auto">
          <a:xfrm>
            <a:off x="3902075" y="1944688"/>
            <a:ext cx="804863" cy="336550"/>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55" name="AutoShape 23"/>
          <p:cNvSpPr>
            <a:spLocks noChangeArrowheads="1"/>
          </p:cNvSpPr>
          <p:nvPr/>
        </p:nvSpPr>
        <p:spPr bwMode="auto">
          <a:xfrm>
            <a:off x="3200400" y="2590800"/>
            <a:ext cx="381000" cy="381000"/>
          </a:xfrm>
          <a:prstGeom prst="star5">
            <a:avLst/>
          </a:prstGeom>
          <a:solidFill>
            <a:srgbClr val="00FF00"/>
          </a:solidFill>
          <a:ln w="9525">
            <a:solidFill>
              <a:schemeClr val="tx1"/>
            </a:solidFill>
            <a:miter lim="800000"/>
            <a:headEnd/>
            <a:tailEnd/>
          </a:ln>
          <a:effectLst/>
        </p:spPr>
        <p:txBody>
          <a:bodyPr wrap="none" anchor="ctr"/>
          <a:lstStyle/>
          <a:p>
            <a:pPr algn="ctr" eaLnBrk="0" hangingPunct="0">
              <a:defRPr/>
            </a:pPr>
            <a:endParaRPr lang="en-US">
              <a:solidFill>
                <a:srgbClr val="FF0000"/>
              </a:solidFill>
              <a:latin typeface="Tahoma" pitchFamily="34" charset="0"/>
            </a:endParaRPr>
          </a:p>
        </p:txBody>
      </p:sp>
      <p:sp>
        <p:nvSpPr>
          <p:cNvPr id="1119256" name="AutoShape 24"/>
          <p:cNvSpPr>
            <a:spLocks noChangeArrowheads="1"/>
          </p:cNvSpPr>
          <p:nvPr/>
        </p:nvSpPr>
        <p:spPr bwMode="auto">
          <a:xfrm>
            <a:off x="4191000" y="3124200"/>
            <a:ext cx="381000" cy="381000"/>
          </a:xfrm>
          <a:prstGeom prst="star5">
            <a:avLst/>
          </a:prstGeom>
          <a:solidFill>
            <a:srgbClr val="C00000"/>
          </a:solidFill>
          <a:ln w="9525">
            <a:solidFill>
              <a:srgbClr val="C00000"/>
            </a:solidFill>
            <a:miter lim="800000"/>
            <a:headEnd/>
            <a:tailEnd/>
          </a:ln>
          <a:effectLst/>
        </p:spPr>
        <p:txBody>
          <a:bodyPr wrap="none" anchor="ctr"/>
          <a:lstStyle/>
          <a:p>
            <a:pPr eaLnBrk="0" hangingPunct="0">
              <a:defRPr/>
            </a:pPr>
            <a:endParaRPr lang="en-US">
              <a:latin typeface="Arial" pitchFamily="34" charset="0"/>
            </a:endParaRPr>
          </a:p>
        </p:txBody>
      </p:sp>
      <p:sp>
        <p:nvSpPr>
          <p:cNvPr id="1119257" name="AutoShape 25"/>
          <p:cNvSpPr>
            <a:spLocks noChangeArrowheads="1"/>
          </p:cNvSpPr>
          <p:nvPr/>
        </p:nvSpPr>
        <p:spPr bwMode="auto">
          <a:xfrm>
            <a:off x="3200400" y="36576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4191000" y="4191000"/>
            <a:ext cx="381000" cy="381000"/>
          </a:xfrm>
          <a:prstGeom prst="star5">
            <a:avLst>
              <a:gd name="adj" fmla="val 17069"/>
              <a:gd name="hf" fmla="val 105146"/>
              <a:gd name="vf" fmla="val 110557"/>
            </a:avLst>
          </a:prstGeom>
          <a:solidFill>
            <a:srgbClr val="C00000"/>
          </a:solidFill>
          <a:ln w="9525">
            <a:solidFill>
              <a:srgbClr val="C00000"/>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484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1119262" name="AutoShape 30"/>
          <p:cNvSpPr>
            <a:spLocks noChangeArrowheads="1"/>
          </p:cNvSpPr>
          <p:nvPr/>
        </p:nvSpPr>
        <p:spPr bwMode="auto">
          <a:xfrm>
            <a:off x="3200400" y="52578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3" name="Text Box 31"/>
          <p:cNvSpPr txBox="1">
            <a:spLocks noChangeArrowheads="1"/>
          </p:cNvSpPr>
          <p:nvPr/>
        </p:nvSpPr>
        <p:spPr bwMode="auto">
          <a:xfrm>
            <a:off x="4800600" y="5181600"/>
            <a:ext cx="3505200" cy="336550"/>
          </a:xfrm>
          <a:prstGeom prst="rect">
            <a:avLst/>
          </a:prstGeom>
          <a:noFill/>
          <a:ln w="9525">
            <a:noFill/>
            <a:miter lim="800000"/>
            <a:headEnd/>
            <a:tailEnd/>
          </a:ln>
          <a:effectLst/>
        </p:spPr>
        <p:txBody>
          <a:bodyPr>
            <a:spAutoFit/>
          </a:bodyPr>
          <a:lstStyle/>
          <a:p>
            <a:pPr eaLnBrk="0" hangingPunct="0">
              <a:defRPr/>
            </a:pPr>
            <a:endParaRPr lang="en-US" sz="1600" b="1" i="1">
              <a:effectLst>
                <a:outerShdw blurRad="38100" dist="38100" dir="2700000" algn="tl">
                  <a:srgbClr val="000000"/>
                </a:outerShdw>
              </a:effectLst>
              <a:latin typeface="Garamond" pitchFamily="18" charset="0"/>
            </a:endParaRPr>
          </a:p>
        </p:txBody>
      </p:sp>
      <p:sp>
        <p:nvSpPr>
          <p:cNvPr id="32" name="TextBox 31"/>
          <p:cNvSpPr txBox="1"/>
          <p:nvPr/>
        </p:nvSpPr>
        <p:spPr>
          <a:xfrm>
            <a:off x="4876800" y="3200400"/>
            <a:ext cx="3352800" cy="307975"/>
          </a:xfrm>
          <a:prstGeom prst="rect">
            <a:avLst/>
          </a:prstGeom>
          <a:noFill/>
        </p:spPr>
        <p:txBody>
          <a:bodyPr>
            <a:spAutoFit/>
          </a:bodyPr>
          <a:lstStyle/>
          <a:p>
            <a:pPr eaLnBrk="0" hangingPunct="0">
              <a:defRPr/>
            </a:pPr>
            <a:r>
              <a:rPr lang="en-US" sz="1400" dirty="0">
                <a:latin typeface="+mj-lt"/>
              </a:rPr>
              <a:t>PRR 0.15 to 0.23 FTEs for the PRR</a:t>
            </a:r>
          </a:p>
        </p:txBody>
      </p:sp>
      <p:sp>
        <p:nvSpPr>
          <p:cNvPr id="33" name="TextBox 32"/>
          <p:cNvSpPr txBox="1"/>
          <p:nvPr/>
        </p:nvSpPr>
        <p:spPr>
          <a:xfrm>
            <a:off x="4876800" y="4114800"/>
            <a:ext cx="3429000" cy="523875"/>
          </a:xfrm>
          <a:prstGeom prst="rect">
            <a:avLst/>
          </a:prstGeom>
          <a:noFill/>
        </p:spPr>
        <p:txBody>
          <a:bodyPr>
            <a:spAutoFit/>
          </a:bodyPr>
          <a:lstStyle/>
          <a:p>
            <a:pPr eaLnBrk="0" hangingPunct="0">
              <a:defRPr/>
            </a:pPr>
            <a:r>
              <a:rPr lang="en-US" sz="1400" dirty="0">
                <a:latin typeface="+mj-lt"/>
              </a:rPr>
              <a:t>Some business functions would change for the PRR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iterate type="lt">
                                    <p:tmPct val="0"/>
                                  </p:iterate>
                                  <p:childTnLst>
                                    <p:animRot by="-21600000">
                                      <p:cBhvr>
                                        <p:cTn id="6" dur="500" fill="hold"/>
                                        <p:tgtEl>
                                          <p:spTgt spid="1119255"/>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6"/>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7"/>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58"/>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1119259"/>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1119260"/>
                                        </p:tgtEl>
                                        <p:attrNameLst>
                                          <p:attrName>r</p:attrName>
                                        </p:attrNameLst>
                                      </p:cBhvr>
                                    </p:animRot>
                                  </p:childTnLst>
                                </p:cTn>
                              </p:par>
                              <p:par>
                                <p:cTn id="17" presetID="8" presetClass="emph" presetSubtype="0" fill="hold" nodeType="withEffect">
                                  <p:stCondLst>
                                    <p:cond delay="0"/>
                                  </p:stCondLst>
                                  <p:childTnLst>
                                    <p:animRot by="21600000">
                                      <p:cBhvr>
                                        <p:cTn id="18" dur="500" fill="hold"/>
                                        <p:tgtEl>
                                          <p:spTgt spid="11192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7186" name="Rectangle 2"/>
          <p:cNvSpPr>
            <a:spLocks noGrp="1" noRot="1" noChangeArrowheads="1"/>
          </p:cNvSpPr>
          <p:nvPr>
            <p:ph type="title"/>
          </p:nvPr>
        </p:nvSpPr>
        <p:spPr>
          <a:xfrm>
            <a:off x="228600" y="228600"/>
            <a:ext cx="8763000" cy="1371600"/>
          </a:xfrm>
        </p:spPr>
        <p:txBody>
          <a:bodyPr/>
          <a:lstStyle/>
          <a:p>
            <a:pPr eaLnBrk="1" hangingPunct="1">
              <a:defRPr/>
            </a:pPr>
            <a:r>
              <a:rPr lang="en-US" sz="3200" i="1" dirty="0" smtClean="0"/>
              <a:t>NPRR199, Shift Factors by Resource Node </a:t>
            </a:r>
            <a:r>
              <a:rPr lang="en-US" sz="3200" dirty="0" smtClean="0"/>
              <a:t/>
            </a:r>
            <a:br>
              <a:rPr lang="en-US" sz="3200" dirty="0" smtClean="0"/>
            </a:br>
            <a:endParaRPr lang="en-US" sz="3200" dirty="0" smtClean="0">
              <a:solidFill>
                <a:srgbClr val="FF0000"/>
              </a:solidFill>
            </a:endParaRPr>
          </a:p>
        </p:txBody>
      </p:sp>
      <p:graphicFrame>
        <p:nvGraphicFramePr>
          <p:cNvPr id="36892" name="Group 28"/>
          <p:cNvGraphicFramePr>
            <a:graphicFrameLocks noGrp="1"/>
          </p:cNvGraphicFramePr>
          <p:nvPr>
            <p:ph idx="1"/>
          </p:nvPr>
        </p:nvGraphicFramePr>
        <p:xfrm>
          <a:off x="457200" y="1600200"/>
          <a:ext cx="8077200" cy="2924175"/>
        </p:xfrm>
        <a:graphic>
          <a:graphicData uri="http://schemas.openxmlformats.org/drawingml/2006/table">
            <a:tbl>
              <a:tblPr/>
              <a:tblGrid>
                <a:gridCol w="2209800"/>
                <a:gridCol w="1477963"/>
                <a:gridCol w="4389437"/>
              </a:tblGrid>
              <a:tr h="762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Purpose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This NPRR adds the reporting requirement for ERCOT to provide Shift Factors by Resource Node.</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58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PRS unanimously voted to recommend approval of NPRR199 as submitted.   </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Upon Nodal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234" name="Rectangle 2"/>
          <p:cNvSpPr>
            <a:spLocks noGrp="1" noRot="1" noChangeArrowheads="1"/>
          </p:cNvSpPr>
          <p:nvPr>
            <p:ph type="title"/>
          </p:nvPr>
        </p:nvSpPr>
        <p:spPr>
          <a:xfrm>
            <a:off x="304800" y="228600"/>
            <a:ext cx="8610600" cy="1371600"/>
          </a:xfrm>
        </p:spPr>
        <p:txBody>
          <a:bodyPr/>
          <a:lstStyle/>
          <a:p>
            <a:pPr eaLnBrk="1" hangingPunct="1">
              <a:defRPr/>
            </a:pPr>
            <a:r>
              <a:rPr lang="en-US" sz="3200" i="1" dirty="0" smtClean="0"/>
              <a:t>NPRR199, Shift Factors by Resource Node </a:t>
            </a:r>
            <a:r>
              <a:rPr lang="en-US" sz="3200" dirty="0" smtClean="0"/>
              <a:t/>
            </a:r>
            <a:br>
              <a:rPr lang="en-US" sz="3200" dirty="0" smtClean="0"/>
            </a:br>
            <a:endParaRPr lang="en-US" sz="3200" i="1" dirty="0" smtClean="0">
              <a:solidFill>
                <a:srgbClr val="FF0000"/>
              </a:solidFill>
            </a:endParaRPr>
          </a:p>
        </p:txBody>
      </p:sp>
      <p:sp>
        <p:nvSpPr>
          <p:cNvPr id="38914" name="Rectangle 3"/>
          <p:cNvSpPr>
            <a:spLocks noChangeArrowheads="1"/>
          </p:cNvSpPr>
          <p:nvPr/>
        </p:nvSpPr>
        <p:spPr bwMode="auto">
          <a:xfrm>
            <a:off x="762000" y="1905000"/>
            <a:ext cx="7620000" cy="3886200"/>
          </a:xfrm>
          <a:prstGeom prst="rect">
            <a:avLst/>
          </a:prstGeom>
          <a:noFill/>
          <a:ln w="38100">
            <a:solidFill>
              <a:srgbClr val="99CCFF"/>
            </a:solidFill>
            <a:miter lim="800000"/>
            <a:headEnd/>
            <a:tailEnd/>
          </a:ln>
        </p:spPr>
        <p:txBody>
          <a:bodyPr wrap="none" anchor="ctr"/>
          <a:lstStyle/>
          <a:p>
            <a:pPr eaLnBrk="0" hangingPunct="0"/>
            <a:endParaRPr lang="en-US"/>
          </a:p>
        </p:txBody>
      </p:sp>
      <p:sp>
        <p:nvSpPr>
          <p:cNvPr id="38915" name="Line 4"/>
          <p:cNvSpPr>
            <a:spLocks noChangeShapeType="1"/>
          </p:cNvSpPr>
          <p:nvPr/>
        </p:nvSpPr>
        <p:spPr bwMode="auto">
          <a:xfrm>
            <a:off x="2895600" y="1889125"/>
            <a:ext cx="0" cy="3902075"/>
          </a:xfrm>
          <a:prstGeom prst="line">
            <a:avLst/>
          </a:prstGeom>
          <a:noFill/>
          <a:ln w="38100">
            <a:solidFill>
              <a:srgbClr val="99CCFF"/>
            </a:solidFill>
            <a:round/>
            <a:headEnd/>
            <a:tailEnd/>
          </a:ln>
        </p:spPr>
        <p:txBody>
          <a:bodyPr/>
          <a:lstStyle/>
          <a:p>
            <a:endParaRPr lang="en-US"/>
          </a:p>
        </p:txBody>
      </p:sp>
      <p:sp>
        <p:nvSpPr>
          <p:cNvPr id="38916" name="Line 5"/>
          <p:cNvSpPr>
            <a:spLocks noChangeShapeType="1"/>
          </p:cNvSpPr>
          <p:nvPr/>
        </p:nvSpPr>
        <p:spPr bwMode="auto">
          <a:xfrm>
            <a:off x="3886200" y="1889125"/>
            <a:ext cx="0" cy="3902075"/>
          </a:xfrm>
          <a:prstGeom prst="line">
            <a:avLst/>
          </a:prstGeom>
          <a:noFill/>
          <a:ln w="38100">
            <a:solidFill>
              <a:srgbClr val="99CCFF"/>
            </a:solidFill>
            <a:round/>
            <a:headEnd/>
            <a:tailEnd/>
          </a:ln>
        </p:spPr>
        <p:txBody>
          <a:bodyPr/>
          <a:lstStyle/>
          <a:p>
            <a:endParaRPr lang="en-US"/>
          </a:p>
        </p:txBody>
      </p:sp>
      <p:sp>
        <p:nvSpPr>
          <p:cNvPr id="38917" name="Line 6"/>
          <p:cNvSpPr>
            <a:spLocks noChangeShapeType="1"/>
          </p:cNvSpPr>
          <p:nvPr/>
        </p:nvSpPr>
        <p:spPr bwMode="auto">
          <a:xfrm>
            <a:off x="4800600" y="1889125"/>
            <a:ext cx="0" cy="3902075"/>
          </a:xfrm>
          <a:prstGeom prst="line">
            <a:avLst/>
          </a:prstGeom>
          <a:noFill/>
          <a:ln w="38100">
            <a:solidFill>
              <a:srgbClr val="99CCFF"/>
            </a:solidFill>
            <a:round/>
            <a:headEnd/>
            <a:tailEnd/>
          </a:ln>
        </p:spPr>
        <p:txBody>
          <a:bodyPr/>
          <a:lstStyle/>
          <a:p>
            <a:endParaRPr lang="en-US"/>
          </a:p>
        </p:txBody>
      </p:sp>
      <p:sp>
        <p:nvSpPr>
          <p:cNvPr id="38918"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38919"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38920"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38921"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38922"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38923"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1119245" name="Text Box 13"/>
          <p:cNvSpPr txBox="1">
            <a:spLocks noChangeArrowheads="1"/>
          </p:cNvSpPr>
          <p:nvPr/>
        </p:nvSpPr>
        <p:spPr bwMode="auto">
          <a:xfrm>
            <a:off x="838200" y="2070100"/>
            <a:ext cx="16462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Item Reviewed</a:t>
            </a:r>
          </a:p>
        </p:txBody>
      </p:sp>
      <p:sp>
        <p:nvSpPr>
          <p:cNvPr id="1119246" name="Text Box 14"/>
          <p:cNvSpPr txBox="1">
            <a:spLocks noChangeArrowheads="1"/>
          </p:cNvSpPr>
          <p:nvPr/>
        </p:nvSpPr>
        <p:spPr bwMode="auto">
          <a:xfrm>
            <a:off x="5543550" y="1993900"/>
            <a:ext cx="13287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Description</a:t>
            </a:r>
          </a:p>
        </p:txBody>
      </p:sp>
      <p:sp>
        <p:nvSpPr>
          <p:cNvPr id="1119247" name="Text Box 15"/>
          <p:cNvSpPr txBox="1">
            <a:spLocks noChangeArrowheads="1"/>
          </p:cNvSpPr>
          <p:nvPr/>
        </p:nvSpPr>
        <p:spPr bwMode="auto">
          <a:xfrm>
            <a:off x="2987675" y="1944688"/>
            <a:ext cx="804863" cy="581025"/>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No</a:t>
            </a:r>
          </a:p>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48"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a:effectLst/>
        </p:spPr>
        <p:txBody>
          <a:bodyPr>
            <a:spAutoFit/>
          </a:bodyPr>
          <a:lstStyle/>
          <a:p>
            <a:pPr eaLnBrk="0" hangingPunct="0">
              <a:defRPr/>
            </a:pPr>
            <a:r>
              <a:rPr lang="en-US" sz="1600" b="1" i="1">
                <a:effectLst>
                  <a:outerShdw blurRad="38100" dist="38100" dir="2700000" algn="tl">
                    <a:srgbClr val="000000"/>
                  </a:outerShdw>
                </a:effectLst>
                <a:latin typeface="Garamond" pitchFamily="18" charset="0"/>
              </a:rPr>
              <a:t>Credit Monitoring/</a:t>
            </a:r>
          </a:p>
          <a:p>
            <a:pPr eaLnBrk="0" hangingPunct="0">
              <a:defRPr/>
            </a:pPr>
            <a:r>
              <a:rPr lang="en-US" sz="1600" b="1" i="1">
                <a:effectLst>
                  <a:outerShdw blurRad="38100" dist="38100" dir="2700000" algn="tl">
                    <a:srgbClr val="000000"/>
                  </a:outerShdw>
                </a:effectLst>
                <a:latin typeface="Garamond" pitchFamily="18" charset="0"/>
              </a:rPr>
              <a:t>Liability</a:t>
            </a:r>
          </a:p>
        </p:txBody>
      </p:sp>
      <p:sp>
        <p:nvSpPr>
          <p:cNvPr id="1119249" name="Text Box 17"/>
          <p:cNvSpPr txBox="1">
            <a:spLocks noChangeArrowheads="1"/>
          </p:cNvSpPr>
          <p:nvPr/>
        </p:nvSpPr>
        <p:spPr bwMode="auto">
          <a:xfrm>
            <a:off x="838200" y="2625725"/>
            <a:ext cx="815975"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Budget</a:t>
            </a:r>
          </a:p>
        </p:txBody>
      </p:sp>
      <p:sp>
        <p:nvSpPr>
          <p:cNvPr id="1119250" name="Text Box 18"/>
          <p:cNvSpPr txBox="1">
            <a:spLocks noChangeArrowheads="1"/>
          </p:cNvSpPr>
          <p:nvPr/>
        </p:nvSpPr>
        <p:spPr bwMode="auto">
          <a:xfrm>
            <a:off x="838200" y="3159125"/>
            <a:ext cx="85090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Staffing</a:t>
            </a:r>
          </a:p>
        </p:txBody>
      </p:sp>
      <p:sp>
        <p:nvSpPr>
          <p:cNvPr id="1119251" name="Text Box 19"/>
          <p:cNvSpPr txBox="1">
            <a:spLocks noChangeArrowheads="1"/>
          </p:cNvSpPr>
          <p:nvPr/>
        </p:nvSpPr>
        <p:spPr bwMode="auto">
          <a:xfrm>
            <a:off x="781050" y="3681413"/>
            <a:ext cx="1906588" cy="350837"/>
          </a:xfrm>
          <a:prstGeom prst="rect">
            <a:avLst/>
          </a:prstGeom>
          <a:noFill/>
          <a:ln w="9525">
            <a:noFill/>
            <a:miter lim="800000"/>
            <a:headEnd/>
            <a:tailEnd/>
          </a:ln>
          <a:effectLst/>
        </p:spPr>
        <p:txBody>
          <a:bodyPr wrap="none">
            <a:spAutoFit/>
          </a:bodyPr>
          <a:lstStyle/>
          <a:p>
            <a:pPr eaLnBrk="0" hangingPunct="0">
              <a:defRPr/>
            </a:pPr>
            <a:r>
              <a:rPr lang="en-US" sz="1700" b="1" i="1">
                <a:effectLst>
                  <a:outerShdw blurRad="38100" dist="38100" dir="2700000" algn="tl">
                    <a:srgbClr val="000000"/>
                  </a:outerShdw>
                </a:effectLst>
                <a:latin typeface="Garamond" pitchFamily="18" charset="0"/>
              </a:rPr>
              <a:t>Computer Systems</a:t>
            </a:r>
          </a:p>
        </p:txBody>
      </p:sp>
      <p:sp>
        <p:nvSpPr>
          <p:cNvPr id="1119252" name="Text Box 20"/>
          <p:cNvSpPr txBox="1">
            <a:spLocks noChangeArrowheads="1"/>
          </p:cNvSpPr>
          <p:nvPr/>
        </p:nvSpPr>
        <p:spPr bwMode="auto">
          <a:xfrm>
            <a:off x="782638" y="4225925"/>
            <a:ext cx="18732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Business Functions</a:t>
            </a:r>
          </a:p>
        </p:txBody>
      </p:sp>
      <p:sp>
        <p:nvSpPr>
          <p:cNvPr id="1119253" name="Text Box 21"/>
          <p:cNvSpPr txBox="1">
            <a:spLocks noChangeArrowheads="1"/>
          </p:cNvSpPr>
          <p:nvPr/>
        </p:nvSpPr>
        <p:spPr bwMode="auto">
          <a:xfrm>
            <a:off x="781050" y="4759325"/>
            <a:ext cx="15811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Grid Operations</a:t>
            </a:r>
          </a:p>
        </p:txBody>
      </p:sp>
      <p:sp>
        <p:nvSpPr>
          <p:cNvPr id="1119254" name="Text Box 22"/>
          <p:cNvSpPr txBox="1">
            <a:spLocks noChangeArrowheads="1"/>
          </p:cNvSpPr>
          <p:nvPr/>
        </p:nvSpPr>
        <p:spPr bwMode="auto">
          <a:xfrm>
            <a:off x="3902075" y="1944688"/>
            <a:ext cx="804863" cy="336550"/>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55" name="AutoShape 23"/>
          <p:cNvSpPr>
            <a:spLocks noChangeArrowheads="1"/>
          </p:cNvSpPr>
          <p:nvPr/>
        </p:nvSpPr>
        <p:spPr bwMode="auto">
          <a:xfrm>
            <a:off x="3200400" y="2590800"/>
            <a:ext cx="381000" cy="381000"/>
          </a:xfrm>
          <a:prstGeom prst="star5">
            <a:avLst/>
          </a:prstGeom>
          <a:solidFill>
            <a:srgbClr val="00FF00"/>
          </a:solidFill>
          <a:ln w="9525">
            <a:solidFill>
              <a:schemeClr val="tx1"/>
            </a:solidFill>
            <a:miter lim="800000"/>
            <a:headEnd/>
            <a:tailEnd/>
          </a:ln>
          <a:effectLst/>
        </p:spPr>
        <p:txBody>
          <a:bodyPr wrap="none" anchor="ctr"/>
          <a:lstStyle/>
          <a:p>
            <a:pPr algn="ctr" eaLnBrk="0" hangingPunct="0">
              <a:defRPr/>
            </a:pPr>
            <a:endParaRPr lang="en-US">
              <a:solidFill>
                <a:srgbClr val="FF0000"/>
              </a:solidFill>
              <a:latin typeface="Tahoma" pitchFamily="34" charset="0"/>
            </a:endParaRP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7" name="AutoShape 25"/>
          <p:cNvSpPr>
            <a:spLocks noChangeArrowheads="1"/>
          </p:cNvSpPr>
          <p:nvPr/>
        </p:nvSpPr>
        <p:spPr bwMode="auto">
          <a:xfrm>
            <a:off x="3200400" y="36576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8940"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1119262" name="AutoShape 30"/>
          <p:cNvSpPr>
            <a:spLocks noChangeArrowheads="1"/>
          </p:cNvSpPr>
          <p:nvPr/>
        </p:nvSpPr>
        <p:spPr bwMode="auto">
          <a:xfrm>
            <a:off x="3200400" y="52578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3" name="Text Box 31"/>
          <p:cNvSpPr txBox="1">
            <a:spLocks noChangeArrowheads="1"/>
          </p:cNvSpPr>
          <p:nvPr/>
        </p:nvSpPr>
        <p:spPr bwMode="auto">
          <a:xfrm>
            <a:off x="4800600" y="5181600"/>
            <a:ext cx="3505200" cy="336550"/>
          </a:xfrm>
          <a:prstGeom prst="rect">
            <a:avLst/>
          </a:prstGeom>
          <a:noFill/>
          <a:ln w="9525">
            <a:noFill/>
            <a:miter lim="800000"/>
            <a:headEnd/>
            <a:tailEnd/>
          </a:ln>
          <a:effectLst/>
        </p:spPr>
        <p:txBody>
          <a:bodyPr>
            <a:spAutoFit/>
          </a:bodyPr>
          <a:lstStyle/>
          <a:p>
            <a:pPr eaLnBrk="0" hangingPunct="0">
              <a:defRPr/>
            </a:pPr>
            <a:endParaRPr lang="en-US" sz="1600" b="1" i="1">
              <a:effectLst>
                <a:outerShdw blurRad="38100" dist="38100" dir="2700000" algn="tl">
                  <a:srgbClr val="000000"/>
                </a:outerShdw>
              </a:effectLst>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iterate type="lt">
                                    <p:tmPct val="0"/>
                                  </p:iterate>
                                  <p:childTnLst>
                                    <p:animRot by="-21600000">
                                      <p:cBhvr>
                                        <p:cTn id="6" dur="500" fill="hold"/>
                                        <p:tgtEl>
                                          <p:spTgt spid="1119255"/>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6"/>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7"/>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58"/>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1119259"/>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1119260"/>
                                        </p:tgtEl>
                                        <p:attrNameLst>
                                          <p:attrName>r</p:attrName>
                                        </p:attrNameLst>
                                      </p:cBhvr>
                                    </p:animRot>
                                  </p:childTnLst>
                                </p:cTn>
                              </p:par>
                              <p:par>
                                <p:cTn id="17" presetID="8" presetClass="emph" presetSubtype="0" fill="hold" nodeType="withEffect">
                                  <p:stCondLst>
                                    <p:cond delay="0"/>
                                  </p:stCondLst>
                                  <p:childTnLst>
                                    <p:animRot by="21600000">
                                      <p:cBhvr>
                                        <p:cTn id="18" dur="500" fill="hold"/>
                                        <p:tgtEl>
                                          <p:spTgt spid="11192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7186" name="Rectangle 2"/>
          <p:cNvSpPr>
            <a:spLocks noGrp="1" noRot="1" noChangeArrowheads="1"/>
          </p:cNvSpPr>
          <p:nvPr>
            <p:ph type="title"/>
          </p:nvPr>
        </p:nvSpPr>
        <p:spPr>
          <a:xfrm>
            <a:off x="228600" y="228600"/>
            <a:ext cx="8763000" cy="1371600"/>
          </a:xfrm>
        </p:spPr>
        <p:txBody>
          <a:bodyPr/>
          <a:lstStyle/>
          <a:p>
            <a:pPr eaLnBrk="1" hangingPunct="1">
              <a:defRPr/>
            </a:pPr>
            <a:r>
              <a:rPr lang="en-US" sz="3200" i="1" dirty="0" smtClean="0"/>
              <a:t>NPRR200, MMS DC Tie Schedule Data Source </a:t>
            </a:r>
            <a:endParaRPr lang="en-US" sz="3200" dirty="0" smtClean="0">
              <a:solidFill>
                <a:srgbClr val="FF0000"/>
              </a:solidFill>
            </a:endParaRPr>
          </a:p>
        </p:txBody>
      </p:sp>
      <p:graphicFrame>
        <p:nvGraphicFramePr>
          <p:cNvPr id="40988" name="Group 28"/>
          <p:cNvGraphicFramePr>
            <a:graphicFrameLocks noGrp="1"/>
          </p:cNvGraphicFramePr>
          <p:nvPr>
            <p:ph idx="1"/>
          </p:nvPr>
        </p:nvGraphicFramePr>
        <p:xfrm>
          <a:off x="457200" y="1600200"/>
          <a:ext cx="8077200" cy="3917950"/>
        </p:xfrm>
        <a:graphic>
          <a:graphicData uri="http://schemas.openxmlformats.org/drawingml/2006/table">
            <a:tbl>
              <a:tblPr/>
              <a:tblGrid>
                <a:gridCol w="2209800"/>
                <a:gridCol w="1477963"/>
                <a:gridCol w="4389437"/>
              </a:tblGrid>
              <a:tr h="762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Purpose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Changes the source of Direct Current Tie (DC Tie) Schedules for use by the Market Management System (MMS) to an associated QSE submitted Electronic Tag (e-Tag).  This NPRR also revises the definition of DC Tie Schedule and adds a new acronym to Section 2, Definitions.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58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PRS unanimously voted to recommend approval of NPRR200 as submitted.   </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Upon Nodal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234" name="Rectangle 2"/>
          <p:cNvSpPr>
            <a:spLocks noGrp="1" noRot="1" noChangeArrowheads="1"/>
          </p:cNvSpPr>
          <p:nvPr>
            <p:ph type="title"/>
          </p:nvPr>
        </p:nvSpPr>
        <p:spPr>
          <a:xfrm>
            <a:off x="304800" y="228600"/>
            <a:ext cx="8610600" cy="1371600"/>
          </a:xfrm>
        </p:spPr>
        <p:txBody>
          <a:bodyPr/>
          <a:lstStyle/>
          <a:p>
            <a:pPr eaLnBrk="1" hangingPunct="1">
              <a:defRPr/>
            </a:pPr>
            <a:r>
              <a:rPr lang="en-US" sz="3200" i="1" dirty="0" smtClean="0"/>
              <a:t>NPRR200, MMS DC Tie Schedule Data Source </a:t>
            </a:r>
            <a:endParaRPr lang="en-US" sz="3200" i="1" dirty="0" smtClean="0">
              <a:solidFill>
                <a:srgbClr val="FF0000"/>
              </a:solidFill>
            </a:endParaRPr>
          </a:p>
        </p:txBody>
      </p:sp>
      <p:sp>
        <p:nvSpPr>
          <p:cNvPr id="43010" name="Rectangle 3"/>
          <p:cNvSpPr>
            <a:spLocks noChangeArrowheads="1"/>
          </p:cNvSpPr>
          <p:nvPr/>
        </p:nvSpPr>
        <p:spPr bwMode="auto">
          <a:xfrm>
            <a:off x="762000" y="1905000"/>
            <a:ext cx="7620000" cy="3886200"/>
          </a:xfrm>
          <a:prstGeom prst="rect">
            <a:avLst/>
          </a:prstGeom>
          <a:noFill/>
          <a:ln w="38100">
            <a:solidFill>
              <a:srgbClr val="99CCFF"/>
            </a:solidFill>
            <a:miter lim="800000"/>
            <a:headEnd/>
            <a:tailEnd/>
          </a:ln>
        </p:spPr>
        <p:txBody>
          <a:bodyPr wrap="none" anchor="ctr"/>
          <a:lstStyle/>
          <a:p>
            <a:pPr eaLnBrk="0" hangingPunct="0"/>
            <a:endParaRPr lang="en-US"/>
          </a:p>
        </p:txBody>
      </p:sp>
      <p:sp>
        <p:nvSpPr>
          <p:cNvPr id="43011" name="Line 4"/>
          <p:cNvSpPr>
            <a:spLocks noChangeShapeType="1"/>
          </p:cNvSpPr>
          <p:nvPr/>
        </p:nvSpPr>
        <p:spPr bwMode="auto">
          <a:xfrm>
            <a:off x="2895600" y="1889125"/>
            <a:ext cx="0" cy="3902075"/>
          </a:xfrm>
          <a:prstGeom prst="line">
            <a:avLst/>
          </a:prstGeom>
          <a:noFill/>
          <a:ln w="38100">
            <a:solidFill>
              <a:srgbClr val="99CCFF"/>
            </a:solidFill>
            <a:round/>
            <a:headEnd/>
            <a:tailEnd/>
          </a:ln>
        </p:spPr>
        <p:txBody>
          <a:bodyPr/>
          <a:lstStyle/>
          <a:p>
            <a:endParaRPr lang="en-US"/>
          </a:p>
        </p:txBody>
      </p:sp>
      <p:sp>
        <p:nvSpPr>
          <p:cNvPr id="43012" name="Line 5"/>
          <p:cNvSpPr>
            <a:spLocks noChangeShapeType="1"/>
          </p:cNvSpPr>
          <p:nvPr/>
        </p:nvSpPr>
        <p:spPr bwMode="auto">
          <a:xfrm>
            <a:off x="3886200" y="1889125"/>
            <a:ext cx="0" cy="3902075"/>
          </a:xfrm>
          <a:prstGeom prst="line">
            <a:avLst/>
          </a:prstGeom>
          <a:noFill/>
          <a:ln w="38100">
            <a:solidFill>
              <a:srgbClr val="99CCFF"/>
            </a:solidFill>
            <a:round/>
            <a:headEnd/>
            <a:tailEnd/>
          </a:ln>
        </p:spPr>
        <p:txBody>
          <a:bodyPr/>
          <a:lstStyle/>
          <a:p>
            <a:endParaRPr lang="en-US"/>
          </a:p>
        </p:txBody>
      </p:sp>
      <p:sp>
        <p:nvSpPr>
          <p:cNvPr id="43013" name="Line 6"/>
          <p:cNvSpPr>
            <a:spLocks noChangeShapeType="1"/>
          </p:cNvSpPr>
          <p:nvPr/>
        </p:nvSpPr>
        <p:spPr bwMode="auto">
          <a:xfrm>
            <a:off x="4800600" y="1889125"/>
            <a:ext cx="0" cy="3902075"/>
          </a:xfrm>
          <a:prstGeom prst="line">
            <a:avLst/>
          </a:prstGeom>
          <a:noFill/>
          <a:ln w="38100">
            <a:solidFill>
              <a:srgbClr val="99CCFF"/>
            </a:solidFill>
            <a:round/>
            <a:headEnd/>
            <a:tailEnd/>
          </a:ln>
        </p:spPr>
        <p:txBody>
          <a:bodyPr/>
          <a:lstStyle/>
          <a:p>
            <a:endParaRPr lang="en-US"/>
          </a:p>
        </p:txBody>
      </p:sp>
      <p:sp>
        <p:nvSpPr>
          <p:cNvPr id="4301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4301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4301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4301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4301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4301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1119245" name="Text Box 13"/>
          <p:cNvSpPr txBox="1">
            <a:spLocks noChangeArrowheads="1"/>
          </p:cNvSpPr>
          <p:nvPr/>
        </p:nvSpPr>
        <p:spPr bwMode="auto">
          <a:xfrm>
            <a:off x="838200" y="2070100"/>
            <a:ext cx="16462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Item Reviewed</a:t>
            </a:r>
          </a:p>
        </p:txBody>
      </p:sp>
      <p:sp>
        <p:nvSpPr>
          <p:cNvPr id="1119246" name="Text Box 14"/>
          <p:cNvSpPr txBox="1">
            <a:spLocks noChangeArrowheads="1"/>
          </p:cNvSpPr>
          <p:nvPr/>
        </p:nvSpPr>
        <p:spPr bwMode="auto">
          <a:xfrm>
            <a:off x="5543550" y="1993900"/>
            <a:ext cx="13287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Description</a:t>
            </a:r>
          </a:p>
        </p:txBody>
      </p:sp>
      <p:sp>
        <p:nvSpPr>
          <p:cNvPr id="1119247" name="Text Box 15"/>
          <p:cNvSpPr txBox="1">
            <a:spLocks noChangeArrowheads="1"/>
          </p:cNvSpPr>
          <p:nvPr/>
        </p:nvSpPr>
        <p:spPr bwMode="auto">
          <a:xfrm>
            <a:off x="2987675" y="1944688"/>
            <a:ext cx="804863" cy="581025"/>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No</a:t>
            </a:r>
          </a:p>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48"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a:effectLst/>
        </p:spPr>
        <p:txBody>
          <a:bodyPr>
            <a:spAutoFit/>
          </a:bodyPr>
          <a:lstStyle/>
          <a:p>
            <a:pPr eaLnBrk="0" hangingPunct="0">
              <a:defRPr/>
            </a:pPr>
            <a:r>
              <a:rPr lang="en-US" sz="1600" b="1" i="1">
                <a:effectLst>
                  <a:outerShdw blurRad="38100" dist="38100" dir="2700000" algn="tl">
                    <a:srgbClr val="000000"/>
                  </a:outerShdw>
                </a:effectLst>
                <a:latin typeface="Garamond" pitchFamily="18" charset="0"/>
              </a:rPr>
              <a:t>Credit Monitoring/</a:t>
            </a:r>
          </a:p>
          <a:p>
            <a:pPr eaLnBrk="0" hangingPunct="0">
              <a:defRPr/>
            </a:pPr>
            <a:r>
              <a:rPr lang="en-US" sz="1600" b="1" i="1">
                <a:effectLst>
                  <a:outerShdw blurRad="38100" dist="38100" dir="2700000" algn="tl">
                    <a:srgbClr val="000000"/>
                  </a:outerShdw>
                </a:effectLst>
                <a:latin typeface="Garamond" pitchFamily="18" charset="0"/>
              </a:rPr>
              <a:t>Liability</a:t>
            </a:r>
          </a:p>
        </p:txBody>
      </p:sp>
      <p:sp>
        <p:nvSpPr>
          <p:cNvPr id="1119249" name="Text Box 17"/>
          <p:cNvSpPr txBox="1">
            <a:spLocks noChangeArrowheads="1"/>
          </p:cNvSpPr>
          <p:nvPr/>
        </p:nvSpPr>
        <p:spPr bwMode="auto">
          <a:xfrm>
            <a:off x="838200" y="2625725"/>
            <a:ext cx="815975"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Budget</a:t>
            </a:r>
          </a:p>
        </p:txBody>
      </p:sp>
      <p:sp>
        <p:nvSpPr>
          <p:cNvPr id="1119250" name="Text Box 18"/>
          <p:cNvSpPr txBox="1">
            <a:spLocks noChangeArrowheads="1"/>
          </p:cNvSpPr>
          <p:nvPr/>
        </p:nvSpPr>
        <p:spPr bwMode="auto">
          <a:xfrm>
            <a:off x="838200" y="3159125"/>
            <a:ext cx="85090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Staffing</a:t>
            </a:r>
          </a:p>
        </p:txBody>
      </p:sp>
      <p:sp>
        <p:nvSpPr>
          <p:cNvPr id="1119251" name="Text Box 19"/>
          <p:cNvSpPr txBox="1">
            <a:spLocks noChangeArrowheads="1"/>
          </p:cNvSpPr>
          <p:nvPr/>
        </p:nvSpPr>
        <p:spPr bwMode="auto">
          <a:xfrm>
            <a:off x="781050" y="3681413"/>
            <a:ext cx="1906588" cy="350837"/>
          </a:xfrm>
          <a:prstGeom prst="rect">
            <a:avLst/>
          </a:prstGeom>
          <a:noFill/>
          <a:ln w="9525">
            <a:noFill/>
            <a:miter lim="800000"/>
            <a:headEnd/>
            <a:tailEnd/>
          </a:ln>
          <a:effectLst/>
        </p:spPr>
        <p:txBody>
          <a:bodyPr wrap="none">
            <a:spAutoFit/>
          </a:bodyPr>
          <a:lstStyle/>
          <a:p>
            <a:pPr eaLnBrk="0" hangingPunct="0">
              <a:defRPr/>
            </a:pPr>
            <a:r>
              <a:rPr lang="en-US" sz="1700" b="1" i="1">
                <a:effectLst>
                  <a:outerShdw blurRad="38100" dist="38100" dir="2700000" algn="tl">
                    <a:srgbClr val="000000"/>
                  </a:outerShdw>
                </a:effectLst>
                <a:latin typeface="Garamond" pitchFamily="18" charset="0"/>
              </a:rPr>
              <a:t>Computer Systems</a:t>
            </a:r>
          </a:p>
        </p:txBody>
      </p:sp>
      <p:sp>
        <p:nvSpPr>
          <p:cNvPr id="1119252" name="Text Box 20"/>
          <p:cNvSpPr txBox="1">
            <a:spLocks noChangeArrowheads="1"/>
          </p:cNvSpPr>
          <p:nvPr/>
        </p:nvSpPr>
        <p:spPr bwMode="auto">
          <a:xfrm>
            <a:off x="782638" y="4225925"/>
            <a:ext cx="18732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Business Functions</a:t>
            </a:r>
          </a:p>
        </p:txBody>
      </p:sp>
      <p:sp>
        <p:nvSpPr>
          <p:cNvPr id="1119253" name="Text Box 21"/>
          <p:cNvSpPr txBox="1">
            <a:spLocks noChangeArrowheads="1"/>
          </p:cNvSpPr>
          <p:nvPr/>
        </p:nvSpPr>
        <p:spPr bwMode="auto">
          <a:xfrm>
            <a:off x="781050" y="4759325"/>
            <a:ext cx="15811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Grid Operations</a:t>
            </a:r>
          </a:p>
        </p:txBody>
      </p:sp>
      <p:sp>
        <p:nvSpPr>
          <p:cNvPr id="1119254" name="Text Box 22"/>
          <p:cNvSpPr txBox="1">
            <a:spLocks noChangeArrowheads="1"/>
          </p:cNvSpPr>
          <p:nvPr/>
        </p:nvSpPr>
        <p:spPr bwMode="auto">
          <a:xfrm>
            <a:off x="3902075" y="1944688"/>
            <a:ext cx="804863" cy="336550"/>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55" name="AutoShape 23"/>
          <p:cNvSpPr>
            <a:spLocks noChangeArrowheads="1"/>
          </p:cNvSpPr>
          <p:nvPr/>
        </p:nvSpPr>
        <p:spPr bwMode="auto">
          <a:xfrm>
            <a:off x="3200400" y="2590800"/>
            <a:ext cx="381000" cy="381000"/>
          </a:xfrm>
          <a:prstGeom prst="star5">
            <a:avLst/>
          </a:prstGeom>
          <a:solidFill>
            <a:srgbClr val="00FF00"/>
          </a:solidFill>
          <a:ln w="9525">
            <a:solidFill>
              <a:schemeClr val="tx1"/>
            </a:solidFill>
            <a:miter lim="800000"/>
            <a:headEnd/>
            <a:tailEnd/>
          </a:ln>
          <a:effectLst/>
        </p:spPr>
        <p:txBody>
          <a:bodyPr wrap="none" anchor="ctr"/>
          <a:lstStyle/>
          <a:p>
            <a:pPr algn="ctr" eaLnBrk="0" hangingPunct="0">
              <a:defRPr/>
            </a:pPr>
            <a:endParaRPr lang="en-US">
              <a:solidFill>
                <a:srgbClr val="FF0000"/>
              </a:solidFill>
              <a:latin typeface="Tahoma" pitchFamily="34" charset="0"/>
            </a:endParaRP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7" name="AutoShape 25"/>
          <p:cNvSpPr>
            <a:spLocks noChangeArrowheads="1"/>
          </p:cNvSpPr>
          <p:nvPr/>
        </p:nvSpPr>
        <p:spPr bwMode="auto">
          <a:xfrm>
            <a:off x="3200400" y="36576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3036"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1119262" name="AutoShape 30"/>
          <p:cNvSpPr>
            <a:spLocks noChangeArrowheads="1"/>
          </p:cNvSpPr>
          <p:nvPr/>
        </p:nvSpPr>
        <p:spPr bwMode="auto">
          <a:xfrm>
            <a:off x="3200400" y="52578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3" name="Text Box 31"/>
          <p:cNvSpPr txBox="1">
            <a:spLocks noChangeArrowheads="1"/>
          </p:cNvSpPr>
          <p:nvPr/>
        </p:nvSpPr>
        <p:spPr bwMode="auto">
          <a:xfrm>
            <a:off x="4800600" y="5181600"/>
            <a:ext cx="3505200" cy="336550"/>
          </a:xfrm>
          <a:prstGeom prst="rect">
            <a:avLst/>
          </a:prstGeom>
          <a:noFill/>
          <a:ln w="9525">
            <a:noFill/>
            <a:miter lim="800000"/>
            <a:headEnd/>
            <a:tailEnd/>
          </a:ln>
          <a:effectLst/>
        </p:spPr>
        <p:txBody>
          <a:bodyPr>
            <a:spAutoFit/>
          </a:bodyPr>
          <a:lstStyle/>
          <a:p>
            <a:pPr eaLnBrk="0" hangingPunct="0">
              <a:defRPr/>
            </a:pPr>
            <a:endParaRPr lang="en-US" sz="1600" b="1" i="1">
              <a:effectLst>
                <a:outerShdw blurRad="38100" dist="38100" dir="2700000" algn="tl">
                  <a:srgbClr val="000000"/>
                </a:outerShdw>
              </a:effectLst>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iterate type="lt">
                                    <p:tmPct val="0"/>
                                  </p:iterate>
                                  <p:childTnLst>
                                    <p:animRot by="-21600000">
                                      <p:cBhvr>
                                        <p:cTn id="6" dur="500" fill="hold"/>
                                        <p:tgtEl>
                                          <p:spTgt spid="1119255"/>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6"/>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7"/>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58"/>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1119259"/>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1119260"/>
                                        </p:tgtEl>
                                        <p:attrNameLst>
                                          <p:attrName>r</p:attrName>
                                        </p:attrNameLst>
                                      </p:cBhvr>
                                    </p:animRot>
                                  </p:childTnLst>
                                </p:cTn>
                              </p:par>
                              <p:par>
                                <p:cTn id="17" presetID="8" presetClass="emph" presetSubtype="0" fill="hold" nodeType="withEffect">
                                  <p:stCondLst>
                                    <p:cond delay="0"/>
                                  </p:stCondLst>
                                  <p:childTnLst>
                                    <p:animRot by="21600000">
                                      <p:cBhvr>
                                        <p:cTn id="18" dur="500" fill="hold"/>
                                        <p:tgtEl>
                                          <p:spTgt spid="11192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7186" name="Rectangle 2"/>
          <p:cNvSpPr>
            <a:spLocks noGrp="1" noRot="1" noChangeArrowheads="1"/>
          </p:cNvSpPr>
          <p:nvPr>
            <p:ph type="title"/>
          </p:nvPr>
        </p:nvSpPr>
        <p:spPr>
          <a:xfrm>
            <a:off x="228600" y="228600"/>
            <a:ext cx="8763000" cy="1371600"/>
          </a:xfrm>
        </p:spPr>
        <p:txBody>
          <a:bodyPr/>
          <a:lstStyle/>
          <a:p>
            <a:pPr>
              <a:defRPr/>
            </a:pPr>
            <a:r>
              <a:rPr lang="en-US" sz="3200" i="1" dirty="0" smtClean="0"/>
              <a:t>NPRR201, Calculation of Transmission and Distribution Losses </a:t>
            </a:r>
            <a:endParaRPr lang="en-US" sz="3200" dirty="0"/>
          </a:p>
        </p:txBody>
      </p:sp>
      <p:graphicFrame>
        <p:nvGraphicFramePr>
          <p:cNvPr id="45084" name="Group 28"/>
          <p:cNvGraphicFramePr>
            <a:graphicFrameLocks noGrp="1"/>
          </p:cNvGraphicFramePr>
          <p:nvPr>
            <p:ph idx="1"/>
          </p:nvPr>
        </p:nvGraphicFramePr>
        <p:xfrm>
          <a:off x="457200" y="1600200"/>
          <a:ext cx="8077200" cy="3370263"/>
        </p:xfrm>
        <a:graphic>
          <a:graphicData uri="http://schemas.openxmlformats.org/drawingml/2006/table">
            <a:tbl>
              <a:tblPr/>
              <a:tblGrid>
                <a:gridCol w="2209800"/>
                <a:gridCol w="1477963"/>
                <a:gridCol w="4389437"/>
              </a:tblGrid>
              <a:tr h="762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Purpose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Revises the Nodal Protocol language to align with the current practice for calculation of Transmission Losses and Distribution Losses on a seasonal versus monthly basis.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58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PRS unanimously voted to recommend approval of NPRR201 as submitted.   </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No Opinion on need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Upon Nodal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Stream">
  <a:themeElements>
    <a:clrScheme name="1_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1_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_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1_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1_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1_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1_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1_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1_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1_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11232</TotalTime>
  <Words>1144</Words>
  <Application>Microsoft Office PowerPoint</Application>
  <PresentationFormat>On-screen Show (4:3)</PresentationFormat>
  <Paragraphs>328</Paragraphs>
  <Slides>21</Slides>
  <Notes>18</Notes>
  <HiddenSlides>0</HiddenSlides>
  <MMClips>0</MMClips>
  <ScaleCrop>false</ScaleCrop>
  <HeadingPairs>
    <vt:vector size="6" baseType="variant">
      <vt:variant>
        <vt:lpstr>Fonts Used</vt:lpstr>
      </vt:variant>
      <vt:variant>
        <vt:i4>3</vt:i4>
      </vt:variant>
      <vt:variant>
        <vt:lpstr>Design Template</vt:lpstr>
      </vt:variant>
      <vt:variant>
        <vt:i4>3</vt:i4>
      </vt:variant>
      <vt:variant>
        <vt:lpstr>Slide Titles</vt:lpstr>
      </vt:variant>
      <vt:variant>
        <vt:i4>21</vt:i4>
      </vt:variant>
    </vt:vector>
  </HeadingPairs>
  <TitlesOfParts>
    <vt:vector size="27" baseType="lpstr">
      <vt:lpstr>Arial</vt:lpstr>
      <vt:lpstr>Garamond</vt:lpstr>
      <vt:lpstr>Wingdings</vt:lpstr>
      <vt:lpstr>1_Stream</vt:lpstr>
      <vt:lpstr>Custom Design</vt:lpstr>
      <vt:lpstr>1_Stream</vt:lpstr>
      <vt:lpstr>Protocol Revision Subcommittee</vt:lpstr>
      <vt:lpstr>PRS Summary</vt:lpstr>
      <vt:lpstr>PRR837, Load Used in RMR Studies   NPRR198, Load Used in RMR Studies  </vt:lpstr>
      <vt:lpstr>PRR837, Load Used in RMR Studies   NPRR198, Load Used in RMR Studies  </vt:lpstr>
      <vt:lpstr>NPRR199, Shift Factors by Resource Node  </vt:lpstr>
      <vt:lpstr>NPRR199, Shift Factors by Resource Node  </vt:lpstr>
      <vt:lpstr>NPRR200, MMS DC Tie Schedule Data Source </vt:lpstr>
      <vt:lpstr>NPRR200, MMS DC Tie Schedule Data Source </vt:lpstr>
      <vt:lpstr>NPRR201, Calculation of Transmission and Distribution Losses </vt:lpstr>
      <vt:lpstr>NPRR201, Calculation of Transmission and Distribution Losses </vt:lpstr>
      <vt:lpstr>NPRR206, Nodal Market Day-Ahead Market Credit Requirements</vt:lpstr>
      <vt:lpstr>NPRR206, Nodal Market Day-Ahead Market Credit Requirements</vt:lpstr>
      <vt:lpstr>Withdrawals and Rejections</vt:lpstr>
      <vt:lpstr>Parking Deck Priority and Rank</vt:lpstr>
      <vt:lpstr>PRR/NPRR Summary</vt:lpstr>
      <vt:lpstr>PRS Discussion Update</vt:lpstr>
      <vt:lpstr>     PRS 2009 Accomplishments</vt:lpstr>
      <vt:lpstr>     PRS 2010 Goals</vt:lpstr>
      <vt:lpstr>2010 PRR Approval Cycle – Normal Timeline</vt:lpstr>
      <vt:lpstr>Nodal Parking Deck Approved by Board of Directors</vt:lpstr>
      <vt:lpstr>Nodal Parking Deck – Pending Approval</vt:lpstr>
    </vt:vector>
  </TitlesOfParts>
  <Company>Reliant Energy,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Protocol Revision Subcommittee</dc:title>
  <dc:creator>Reliant</dc:creator>
  <cp:lastModifiedBy>khobbs</cp:lastModifiedBy>
  <cp:revision>486</cp:revision>
  <dcterms:created xsi:type="dcterms:W3CDTF">2006-05-01T14:00:20Z</dcterms:created>
  <dcterms:modified xsi:type="dcterms:W3CDTF">2010-02-03T14:22:24Z</dcterms:modified>
</cp:coreProperties>
</file>