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slideUpdateInfo/slideUpdateInfo3.xml" ContentType="application/vnd.openxmlformats-officedocument.presentationml.slideUpdateInfo+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UpdateInfo/slideUpdateInfo1.xml" ContentType="application/vnd.openxmlformats-officedocument.presentationml.slideUpdateInfo+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slideUpdateInfo/slideUpdateInfo4.xml" ContentType="application/vnd.openxmlformats-officedocument.presentationml.slideUpdateInfo+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slideUpdateInfo/slideUpdateInfo2.xml" ContentType="application/vnd.openxmlformats-officedocument.presentationml.slideUpdateInfo+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33"/>
  </p:notesMasterIdLst>
  <p:handoutMasterIdLst>
    <p:handoutMasterId r:id="rId34"/>
  </p:handoutMasterIdLst>
  <p:sldIdLst>
    <p:sldId id="402" r:id="rId2"/>
    <p:sldId id="337" r:id="rId3"/>
    <p:sldId id="810" r:id="rId4"/>
    <p:sldId id="790" r:id="rId5"/>
    <p:sldId id="708" r:id="rId6"/>
    <p:sldId id="796" r:id="rId7"/>
    <p:sldId id="805" r:id="rId8"/>
    <p:sldId id="804" r:id="rId9"/>
    <p:sldId id="813" r:id="rId10"/>
    <p:sldId id="815" r:id="rId11"/>
    <p:sldId id="769" r:id="rId12"/>
    <p:sldId id="768" r:id="rId13"/>
    <p:sldId id="770" r:id="rId14"/>
    <p:sldId id="816" r:id="rId15"/>
    <p:sldId id="817" r:id="rId16"/>
    <p:sldId id="818" r:id="rId17"/>
    <p:sldId id="819" r:id="rId18"/>
    <p:sldId id="820" r:id="rId19"/>
    <p:sldId id="783" r:id="rId20"/>
    <p:sldId id="780" r:id="rId21"/>
    <p:sldId id="781" r:id="rId22"/>
    <p:sldId id="782" r:id="rId23"/>
    <p:sldId id="795" r:id="rId24"/>
    <p:sldId id="381" r:id="rId25"/>
    <p:sldId id="465" r:id="rId26"/>
    <p:sldId id="720" r:id="rId27"/>
    <p:sldId id="721" r:id="rId28"/>
    <p:sldId id="754" r:id="rId29"/>
    <p:sldId id="723" r:id="rId30"/>
    <p:sldId id="811" r:id="rId31"/>
    <p:sldId id="812" r:id="rId32"/>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 Spangler" initials="RG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81898"/>
    <a:srgbClr val="FF0000"/>
    <a:srgbClr val="2D679B"/>
    <a:srgbClr val="5469A2"/>
    <a:srgbClr val="2D6B9B"/>
    <a:srgbClr val="2E5A9A"/>
    <a:srgbClr val="2C5592"/>
    <a:srgbClr val="31508D"/>
    <a:srgbClr val="323283"/>
    <a:srgbClr val="3A3AB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506" autoAdjust="0"/>
    <p:restoredTop sz="96296" autoAdjust="0"/>
  </p:normalViewPr>
  <p:slideViewPr>
    <p:cSldViewPr>
      <p:cViewPr varScale="1">
        <p:scale>
          <a:sx n="90" d="100"/>
          <a:sy n="90" d="100"/>
        </p:scale>
        <p:origin x="-1182" y="-96"/>
      </p:cViewPr>
      <p:guideLst>
        <p:guide orient="horz" pos="4224"/>
        <p:guide pos="1536"/>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bwMode="auto">
          <a:xfrm>
            <a:off x="0" y="0"/>
            <a:ext cx="3038475" cy="465138"/>
          </a:xfrm>
          <a:prstGeom prst="rect">
            <a:avLst/>
          </a:prstGeom>
          <a:noFill/>
          <a:ln w="9525">
            <a:noFill/>
            <a:miter lim="800000"/>
            <a:headEnd/>
            <a:tailEnd/>
          </a:ln>
        </p:spPr>
        <p:txBody>
          <a:bodyPr vert="horz" wrap="square" lIns="93153" tIns="46577" rIns="93153" bIns="46577" numCol="1" anchor="t" anchorCtr="0" compatLnSpc="1">
            <a:prstTxWarp prst="textNoShape">
              <a:avLst/>
            </a:prstTxWarp>
          </a:bodyPr>
          <a:lstStyle>
            <a:lvl1pPr>
              <a:defRPr sz="1200">
                <a:latin typeface="Arial" pitchFamily="34" charset="0"/>
              </a:defRPr>
            </a:lvl1pPr>
          </a:lstStyle>
          <a:p>
            <a:pPr>
              <a:defRPr/>
            </a:pPr>
            <a:endParaRPr lang="en-US"/>
          </a:p>
        </p:txBody>
      </p:sp>
      <p:sp>
        <p:nvSpPr>
          <p:cNvPr id="122883" name="Rectangle 3"/>
          <p:cNvSpPr>
            <a:spLocks noGrp="1" noChangeArrowheads="1"/>
          </p:cNvSpPr>
          <p:nvPr>
            <p:ph type="dt" sz="quarter" idx="1"/>
          </p:nvPr>
        </p:nvSpPr>
        <p:spPr bwMode="auto">
          <a:xfrm>
            <a:off x="3970338" y="0"/>
            <a:ext cx="3038475" cy="465138"/>
          </a:xfrm>
          <a:prstGeom prst="rect">
            <a:avLst/>
          </a:prstGeom>
          <a:noFill/>
          <a:ln w="9525">
            <a:noFill/>
            <a:miter lim="800000"/>
            <a:headEnd/>
            <a:tailEnd/>
          </a:ln>
        </p:spPr>
        <p:txBody>
          <a:bodyPr vert="horz" wrap="square" lIns="93153" tIns="46577" rIns="93153" bIns="46577" numCol="1" anchor="t" anchorCtr="0" compatLnSpc="1">
            <a:prstTxWarp prst="textNoShape">
              <a:avLst/>
            </a:prstTxWarp>
          </a:bodyPr>
          <a:lstStyle>
            <a:lvl1pPr algn="r">
              <a:defRPr sz="1200">
                <a:latin typeface="Arial" pitchFamily="34" charset="0"/>
              </a:defRPr>
            </a:lvl1pPr>
          </a:lstStyle>
          <a:p>
            <a:pPr>
              <a:defRPr/>
            </a:pPr>
            <a:endParaRPr lang="en-US"/>
          </a:p>
        </p:txBody>
      </p:sp>
      <p:sp>
        <p:nvSpPr>
          <p:cNvPr id="122884" name="Rectangle 4"/>
          <p:cNvSpPr>
            <a:spLocks noGrp="1" noChangeArrowheads="1"/>
          </p:cNvSpPr>
          <p:nvPr>
            <p:ph type="ftr" sz="quarter" idx="2"/>
          </p:nvPr>
        </p:nvSpPr>
        <p:spPr bwMode="auto">
          <a:xfrm>
            <a:off x="0" y="8829676"/>
            <a:ext cx="3038475" cy="465138"/>
          </a:xfrm>
          <a:prstGeom prst="rect">
            <a:avLst/>
          </a:prstGeom>
          <a:noFill/>
          <a:ln w="9525">
            <a:noFill/>
            <a:miter lim="800000"/>
            <a:headEnd/>
            <a:tailEnd/>
          </a:ln>
        </p:spPr>
        <p:txBody>
          <a:bodyPr vert="horz" wrap="square" lIns="93153" tIns="46577" rIns="93153" bIns="46577" numCol="1" anchor="b" anchorCtr="0" compatLnSpc="1">
            <a:prstTxWarp prst="textNoShape">
              <a:avLst/>
            </a:prstTxWarp>
          </a:bodyPr>
          <a:lstStyle>
            <a:lvl1pPr>
              <a:defRPr sz="1200">
                <a:latin typeface="Arial" pitchFamily="34" charset="0"/>
              </a:defRPr>
            </a:lvl1pPr>
          </a:lstStyle>
          <a:p>
            <a:pPr>
              <a:defRPr/>
            </a:pPr>
            <a:endParaRPr lang="en-US"/>
          </a:p>
        </p:txBody>
      </p:sp>
      <p:sp>
        <p:nvSpPr>
          <p:cNvPr id="122885" name="Rectangle 5"/>
          <p:cNvSpPr>
            <a:spLocks noGrp="1" noChangeArrowheads="1"/>
          </p:cNvSpPr>
          <p:nvPr>
            <p:ph type="sldNum" sz="quarter" idx="3"/>
          </p:nvPr>
        </p:nvSpPr>
        <p:spPr bwMode="auto">
          <a:xfrm>
            <a:off x="3970338" y="8829676"/>
            <a:ext cx="3038475" cy="465138"/>
          </a:xfrm>
          <a:prstGeom prst="rect">
            <a:avLst/>
          </a:prstGeom>
          <a:noFill/>
          <a:ln w="9525">
            <a:noFill/>
            <a:miter lim="800000"/>
            <a:headEnd/>
            <a:tailEnd/>
          </a:ln>
        </p:spPr>
        <p:txBody>
          <a:bodyPr vert="horz" wrap="square" lIns="93153" tIns="46577" rIns="93153" bIns="46577" numCol="1" anchor="b" anchorCtr="0" compatLnSpc="1">
            <a:prstTxWarp prst="textNoShape">
              <a:avLst/>
            </a:prstTxWarp>
          </a:bodyPr>
          <a:lstStyle>
            <a:lvl1pPr algn="r">
              <a:defRPr sz="1200">
                <a:latin typeface="Arial" pitchFamily="34" charset="0"/>
              </a:defRPr>
            </a:lvl1pPr>
          </a:lstStyle>
          <a:p>
            <a:pPr>
              <a:defRPr/>
            </a:pPr>
            <a:fld id="{43DD2405-A219-4673-A27D-0C9C40926252}"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3038475" cy="465138"/>
          </a:xfrm>
          <a:prstGeom prst="rect">
            <a:avLst/>
          </a:prstGeom>
          <a:noFill/>
          <a:ln w="9525">
            <a:noFill/>
            <a:miter lim="800000"/>
            <a:headEnd/>
            <a:tailEnd/>
          </a:ln>
        </p:spPr>
        <p:txBody>
          <a:bodyPr vert="horz" wrap="square" lIns="93153" tIns="46577" rIns="93153" bIns="46577" numCol="1" anchor="t" anchorCtr="0" compatLnSpc="1">
            <a:prstTxWarp prst="textNoShape">
              <a:avLst/>
            </a:prstTxWarp>
          </a:bodyPr>
          <a:lstStyle>
            <a:lvl1pPr>
              <a:defRPr sz="1200">
                <a:latin typeface="Arial" pitchFamily="34" charset="0"/>
              </a:defRPr>
            </a:lvl1pPr>
          </a:lstStyle>
          <a:p>
            <a:pPr>
              <a:defRPr/>
            </a:pPr>
            <a:endParaRPr lang="en-US"/>
          </a:p>
        </p:txBody>
      </p:sp>
      <p:sp>
        <p:nvSpPr>
          <p:cNvPr id="27651" name="Rectangle 3"/>
          <p:cNvSpPr>
            <a:spLocks noGrp="1" noChangeArrowheads="1"/>
          </p:cNvSpPr>
          <p:nvPr>
            <p:ph type="dt" idx="1"/>
          </p:nvPr>
        </p:nvSpPr>
        <p:spPr bwMode="auto">
          <a:xfrm>
            <a:off x="3970338" y="0"/>
            <a:ext cx="3038475" cy="465138"/>
          </a:xfrm>
          <a:prstGeom prst="rect">
            <a:avLst/>
          </a:prstGeom>
          <a:noFill/>
          <a:ln w="9525">
            <a:noFill/>
            <a:miter lim="800000"/>
            <a:headEnd/>
            <a:tailEnd/>
          </a:ln>
        </p:spPr>
        <p:txBody>
          <a:bodyPr vert="horz" wrap="square" lIns="93153" tIns="46577" rIns="93153" bIns="46577" numCol="1" anchor="t" anchorCtr="0" compatLnSpc="1">
            <a:prstTxWarp prst="textNoShape">
              <a:avLst/>
            </a:prstTxWarp>
          </a:bodyPr>
          <a:lstStyle>
            <a:lvl1pPr algn="r">
              <a:defRPr sz="1200">
                <a:latin typeface="Arial" pitchFamily="34" charset="0"/>
              </a:defRPr>
            </a:lvl1pPr>
          </a:lstStyle>
          <a:p>
            <a:pPr>
              <a:defRPr/>
            </a:pPr>
            <a:endParaRPr lang="en-US"/>
          </a:p>
        </p:txBody>
      </p:sp>
      <p:sp>
        <p:nvSpPr>
          <p:cNvPr id="40964"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701675" y="4416426"/>
            <a:ext cx="5607050" cy="4183063"/>
          </a:xfrm>
          <a:prstGeom prst="rect">
            <a:avLst/>
          </a:prstGeom>
          <a:noFill/>
          <a:ln w="9525">
            <a:noFill/>
            <a:miter lim="800000"/>
            <a:headEnd/>
            <a:tailEnd/>
          </a:ln>
        </p:spPr>
        <p:txBody>
          <a:bodyPr vert="horz" wrap="square" lIns="93153" tIns="46577" rIns="93153" bIns="46577"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8829676"/>
            <a:ext cx="3038475" cy="465138"/>
          </a:xfrm>
          <a:prstGeom prst="rect">
            <a:avLst/>
          </a:prstGeom>
          <a:noFill/>
          <a:ln w="9525">
            <a:noFill/>
            <a:miter lim="800000"/>
            <a:headEnd/>
            <a:tailEnd/>
          </a:ln>
        </p:spPr>
        <p:txBody>
          <a:bodyPr vert="horz" wrap="square" lIns="93153" tIns="46577" rIns="93153" bIns="46577" numCol="1" anchor="b" anchorCtr="0" compatLnSpc="1">
            <a:prstTxWarp prst="textNoShape">
              <a:avLst/>
            </a:prstTxWarp>
          </a:bodyPr>
          <a:lstStyle>
            <a:lvl1pPr>
              <a:defRPr sz="1200">
                <a:latin typeface="Arial" pitchFamily="34" charset="0"/>
              </a:defRPr>
            </a:lvl1pPr>
          </a:lstStyle>
          <a:p>
            <a:pPr>
              <a:defRPr/>
            </a:pPr>
            <a:endParaRPr lang="en-US"/>
          </a:p>
        </p:txBody>
      </p:sp>
      <p:sp>
        <p:nvSpPr>
          <p:cNvPr id="27655" name="Rectangle 7"/>
          <p:cNvSpPr>
            <a:spLocks noGrp="1" noChangeArrowheads="1"/>
          </p:cNvSpPr>
          <p:nvPr>
            <p:ph type="sldNum" sz="quarter" idx="5"/>
          </p:nvPr>
        </p:nvSpPr>
        <p:spPr bwMode="auto">
          <a:xfrm>
            <a:off x="3970338" y="8829676"/>
            <a:ext cx="3038475" cy="465138"/>
          </a:xfrm>
          <a:prstGeom prst="rect">
            <a:avLst/>
          </a:prstGeom>
          <a:noFill/>
          <a:ln w="9525">
            <a:noFill/>
            <a:miter lim="800000"/>
            <a:headEnd/>
            <a:tailEnd/>
          </a:ln>
        </p:spPr>
        <p:txBody>
          <a:bodyPr vert="horz" wrap="square" lIns="93153" tIns="46577" rIns="93153" bIns="46577" numCol="1" anchor="b" anchorCtr="0" compatLnSpc="1">
            <a:prstTxWarp prst="textNoShape">
              <a:avLst/>
            </a:prstTxWarp>
          </a:bodyPr>
          <a:lstStyle>
            <a:lvl1pPr algn="r">
              <a:defRPr sz="1200">
                <a:latin typeface="Arial" pitchFamily="34" charset="0"/>
              </a:defRPr>
            </a:lvl1pPr>
          </a:lstStyle>
          <a:p>
            <a:pPr>
              <a:defRPr/>
            </a:pPr>
            <a:fld id="{CC1F85FC-2344-4DEA-8088-9195BDC7D1BA}"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p:spPr>
        <p:txBody>
          <a:bodyPr/>
          <a:lstStyle/>
          <a:p>
            <a:endParaRPr lang="en-US" smtClean="0"/>
          </a:p>
        </p:txBody>
      </p:sp>
      <p:sp>
        <p:nvSpPr>
          <p:cNvPr id="41988" name="Slide Number Placeholder 3"/>
          <p:cNvSpPr>
            <a:spLocks noGrp="1"/>
          </p:cNvSpPr>
          <p:nvPr>
            <p:ph type="sldNum" sz="quarter" idx="5"/>
          </p:nvPr>
        </p:nvSpPr>
        <p:spPr>
          <a:noFill/>
        </p:spPr>
        <p:txBody>
          <a:bodyPr/>
          <a:lstStyle/>
          <a:p>
            <a:fld id="{3D79845F-F883-4D35-86A7-93FD2AF56AC7}" type="slidenum">
              <a:rPr lang="en-US" smtClean="0"/>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81" name="Slide Image Placeholder 1"/>
          <p:cNvSpPr>
            <a:spLocks noGrp="1" noRot="1" noChangeAspect="1" noTextEdit="1"/>
          </p:cNvSpPr>
          <p:nvPr>
            <p:ph type="sldImg"/>
          </p:nvPr>
        </p:nvSpPr>
        <p:spPr>
          <a:ln/>
        </p:spPr>
      </p:sp>
      <p:sp>
        <p:nvSpPr>
          <p:cNvPr id="634882" name="Notes Placeholder 2"/>
          <p:cNvSpPr>
            <a:spLocks noGrp="1"/>
          </p:cNvSpPr>
          <p:nvPr>
            <p:ph type="body" idx="1"/>
          </p:nvPr>
        </p:nvSpPr>
        <p:spPr>
          <a:noFill/>
          <a:ln/>
        </p:spPr>
        <p:txBody>
          <a:bodyPr/>
          <a:lstStyle/>
          <a:p>
            <a:endParaRPr lang="en-US" dirty="0" smtClean="0"/>
          </a:p>
        </p:txBody>
      </p:sp>
      <p:sp>
        <p:nvSpPr>
          <p:cNvPr id="634883" name="Slide Number Placeholder 3"/>
          <p:cNvSpPr>
            <a:spLocks noGrp="1"/>
          </p:cNvSpPr>
          <p:nvPr>
            <p:ph type="sldNum" sz="quarter" idx="5"/>
          </p:nvPr>
        </p:nvSpPr>
        <p:spPr>
          <a:noFill/>
        </p:spPr>
        <p:txBody>
          <a:bodyPr/>
          <a:lstStyle/>
          <a:p>
            <a:fld id="{403A8C32-B454-480C-B471-DEB837EEB29D}" type="slidenum">
              <a:rPr lang="en-US" smtClean="0"/>
              <a:pPr/>
              <a:t>12</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28BAD4CB-4874-491C-9927-15050B987E1E}" type="slidenum">
              <a:rPr lang="en-US" smtClean="0"/>
              <a:pPr>
                <a:defRPr/>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9393" name="Slide Image Placeholder 1"/>
          <p:cNvSpPr>
            <a:spLocks noGrp="1" noRot="1" noChangeAspect="1" noTextEdit="1"/>
          </p:cNvSpPr>
          <p:nvPr>
            <p:ph type="sldImg"/>
          </p:nvPr>
        </p:nvSpPr>
        <p:spPr>
          <a:ln/>
        </p:spPr>
      </p:sp>
      <p:sp>
        <p:nvSpPr>
          <p:cNvPr id="699394" name="Notes Placeholder 2"/>
          <p:cNvSpPr>
            <a:spLocks noGrp="1"/>
          </p:cNvSpPr>
          <p:nvPr>
            <p:ph type="body" idx="1"/>
          </p:nvPr>
        </p:nvSpPr>
        <p:spPr>
          <a:noFill/>
          <a:ln/>
        </p:spPr>
        <p:txBody>
          <a:bodyPr/>
          <a:lstStyle/>
          <a:p>
            <a:endParaRPr lang="en-US" dirty="0" smtClean="0"/>
          </a:p>
        </p:txBody>
      </p:sp>
      <p:sp>
        <p:nvSpPr>
          <p:cNvPr id="699395" name="Slide Number Placeholder 3"/>
          <p:cNvSpPr>
            <a:spLocks noGrp="1"/>
          </p:cNvSpPr>
          <p:nvPr>
            <p:ph type="sldNum" sz="quarter" idx="5"/>
          </p:nvPr>
        </p:nvSpPr>
        <p:spPr>
          <a:noFill/>
        </p:spPr>
        <p:txBody>
          <a:bodyPr/>
          <a:lstStyle/>
          <a:p>
            <a:fld id="{0E14A2D1-860A-4E8F-BD5D-680D865AB02A}" type="slidenum">
              <a:rPr lang="en-US" smtClean="0"/>
              <a:pPr/>
              <a:t>14</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25 of 37</a:t>
            </a:r>
            <a:endParaRPr lang="en-US" dirty="0"/>
          </a:p>
        </p:txBody>
      </p:sp>
      <p:sp>
        <p:nvSpPr>
          <p:cNvPr id="4" name="Slide Number Placeholder 3"/>
          <p:cNvSpPr>
            <a:spLocks noGrp="1"/>
          </p:cNvSpPr>
          <p:nvPr>
            <p:ph type="sldNum" sz="quarter" idx="10"/>
          </p:nvPr>
        </p:nvSpPr>
        <p:spPr/>
        <p:txBody>
          <a:bodyPr/>
          <a:lstStyle/>
          <a:p>
            <a:pPr>
              <a:defRPr/>
            </a:pPr>
            <a:fld id="{28BAD4CB-4874-491C-9927-15050B987E1E}" type="slidenum">
              <a:rPr lang="en-US" smtClean="0"/>
              <a:pPr>
                <a:defRPr/>
              </a:pPr>
              <a:t>17</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Rot="1" noChangeAspect="1" noChangeArrowheads="1" noTextEdit="1"/>
          </p:cNvSpPr>
          <p:nvPr>
            <p:ph type="sldImg"/>
          </p:nvPr>
        </p:nvSpPr>
        <p:spPr>
          <a:ln/>
        </p:spPr>
      </p:sp>
      <p:sp>
        <p:nvSpPr>
          <p:cNvPr id="103427"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Rot="1" noChangeAspect="1" noChangeArrowheads="1" noTextEdit="1"/>
          </p:cNvSpPr>
          <p:nvPr>
            <p:ph type="sldImg"/>
          </p:nvPr>
        </p:nvSpPr>
        <p:spPr>
          <a:ln/>
        </p:spPr>
      </p:sp>
      <p:sp>
        <p:nvSpPr>
          <p:cNvPr id="10445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p:spPr>
        <p:txBody>
          <a:bodyPr/>
          <a:lstStyle/>
          <a:p>
            <a:endParaRPr lang="en-US" smtClean="0">
              <a:latin typeface="Arial" charset="0"/>
            </a:endParaRPr>
          </a:p>
        </p:txBody>
      </p:sp>
      <p:sp>
        <p:nvSpPr>
          <p:cNvPr id="44036" name="Slide Number Placeholder 3"/>
          <p:cNvSpPr>
            <a:spLocks noGrp="1"/>
          </p:cNvSpPr>
          <p:nvPr>
            <p:ph type="sldNum" sz="quarter" idx="5"/>
          </p:nvPr>
        </p:nvSpPr>
        <p:spPr>
          <a:noFill/>
        </p:spPr>
        <p:txBody>
          <a:bodyPr/>
          <a:lstStyle/>
          <a:p>
            <a:fld id="{E06A48D8-1B54-4F17-BDB7-9AE96BA4C788}" type="slidenum">
              <a:rPr lang="en-US" smtClean="0">
                <a:latin typeface="Arial" charset="0"/>
              </a:rPr>
              <a:pPr/>
              <a:t>22</a:t>
            </a:fld>
            <a:endParaRPr lang="en-US" smtClean="0">
              <a:latin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p:spPr>
        <p:txBody>
          <a:bodyPr/>
          <a:lstStyle/>
          <a:p>
            <a:endParaRPr lang="en-US" smtClean="0">
              <a:latin typeface="Arial" charset="0"/>
            </a:endParaRPr>
          </a:p>
        </p:txBody>
      </p:sp>
      <p:sp>
        <p:nvSpPr>
          <p:cNvPr id="44036" name="Slide Number Placeholder 3"/>
          <p:cNvSpPr>
            <a:spLocks noGrp="1"/>
          </p:cNvSpPr>
          <p:nvPr>
            <p:ph type="sldNum" sz="quarter" idx="5"/>
          </p:nvPr>
        </p:nvSpPr>
        <p:spPr>
          <a:noFill/>
        </p:spPr>
        <p:txBody>
          <a:bodyPr/>
          <a:lstStyle/>
          <a:p>
            <a:fld id="{E06A48D8-1B54-4F17-BDB7-9AE96BA4C788}" type="slidenum">
              <a:rPr lang="en-US" smtClean="0">
                <a:latin typeface="Arial" charset="0"/>
              </a:rPr>
              <a:pPr/>
              <a:t>23</a:t>
            </a:fld>
            <a:endParaRPr lang="en-US" smtClean="0">
              <a:latin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p:spPr>
        <p:txBody>
          <a:bodyPr/>
          <a:lstStyle/>
          <a:p>
            <a:endParaRPr lang="en-US" smtClean="0"/>
          </a:p>
        </p:txBody>
      </p:sp>
      <p:sp>
        <p:nvSpPr>
          <p:cNvPr id="53252" name="Slide Number Placeholder 3"/>
          <p:cNvSpPr>
            <a:spLocks noGrp="1"/>
          </p:cNvSpPr>
          <p:nvPr>
            <p:ph type="sldNum" sz="quarter" idx="5"/>
          </p:nvPr>
        </p:nvSpPr>
        <p:spPr>
          <a:noFill/>
        </p:spPr>
        <p:txBody>
          <a:bodyPr/>
          <a:lstStyle/>
          <a:p>
            <a:fld id="{80F24179-705A-4F78-9D96-D4D52522A1D2}" type="slidenum">
              <a:rPr lang="en-US" smtClean="0"/>
              <a:pPr/>
              <a:t>25</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a:ln/>
        </p:spPr>
      </p:sp>
      <p:sp>
        <p:nvSpPr>
          <p:cNvPr id="9219" name="Notes Placeholder 2"/>
          <p:cNvSpPr>
            <a:spLocks noGrp="1"/>
          </p:cNvSpPr>
          <p:nvPr>
            <p:ph type="body" idx="1"/>
          </p:nvPr>
        </p:nvSpPr>
        <p:spPr>
          <a:noFill/>
          <a:ln/>
        </p:spPr>
        <p:txBody>
          <a:bodyPr/>
          <a:lstStyle/>
          <a:p>
            <a:pPr eaLnBrk="1" hangingPunct="1"/>
            <a:endParaRPr lang="en-US" smtClean="0">
              <a:latin typeface="Arial" charset="0"/>
            </a:endParaRPr>
          </a:p>
        </p:txBody>
      </p:sp>
      <p:sp>
        <p:nvSpPr>
          <p:cNvPr id="9220" name="Slide Number Placeholder 3"/>
          <p:cNvSpPr>
            <a:spLocks noGrp="1"/>
          </p:cNvSpPr>
          <p:nvPr>
            <p:ph type="sldNum" sz="quarter" idx="5"/>
          </p:nvPr>
        </p:nvSpPr>
        <p:spPr>
          <a:noFill/>
        </p:spPr>
        <p:txBody>
          <a:bodyPr/>
          <a:lstStyle/>
          <a:p>
            <a:fld id="{D64B428F-32FD-4339-94A6-BEC866C96DD0}" type="slidenum">
              <a:rPr lang="en-US" smtClean="0">
                <a:latin typeface="Arial" charset="0"/>
              </a:rPr>
              <a:pPr/>
              <a:t>26</a:t>
            </a:fld>
            <a:endParaRPr lang="en-US"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574B1D02-1120-4F42-9F50-562EB4F8ECEC}" type="slidenum">
              <a:rPr lang="en-US" smtClean="0"/>
              <a:pPr/>
              <a:t>2</a:t>
            </a:fld>
            <a:endParaRPr lang="en-US" smtClean="0"/>
          </a:p>
        </p:txBody>
      </p:sp>
      <p:sp>
        <p:nvSpPr>
          <p:cNvPr id="43011" name="Rectangle 7"/>
          <p:cNvSpPr txBox="1">
            <a:spLocks noGrp="1" noChangeArrowheads="1"/>
          </p:cNvSpPr>
          <p:nvPr/>
        </p:nvSpPr>
        <p:spPr bwMode="auto">
          <a:xfrm>
            <a:off x="3970338" y="8829676"/>
            <a:ext cx="3038475" cy="465138"/>
          </a:xfrm>
          <a:prstGeom prst="rect">
            <a:avLst/>
          </a:prstGeom>
          <a:noFill/>
          <a:ln w="9525">
            <a:noFill/>
            <a:miter lim="800000"/>
            <a:headEnd/>
            <a:tailEnd/>
          </a:ln>
        </p:spPr>
        <p:txBody>
          <a:bodyPr lIns="93162" tIns="46582" rIns="93162" bIns="46582" anchor="b"/>
          <a:lstStyle/>
          <a:p>
            <a:pPr algn="r"/>
            <a:fld id="{74CCC6BD-89B0-4AA5-BADB-A1F6A4233D07}" type="slidenum">
              <a:rPr lang="en-US" sz="1200"/>
              <a:pPr algn="r"/>
              <a:t>2</a:t>
            </a:fld>
            <a:endParaRPr lang="en-US" sz="1200" dirty="0"/>
          </a:p>
        </p:txBody>
      </p:sp>
      <p:sp>
        <p:nvSpPr>
          <p:cNvPr id="43012" name="Rectangle 2"/>
          <p:cNvSpPr>
            <a:spLocks noGrp="1" noRot="1" noChangeAspect="1" noChangeArrowheads="1" noTextEdit="1"/>
          </p:cNvSpPr>
          <p:nvPr>
            <p:ph type="sldImg"/>
          </p:nvPr>
        </p:nvSpPr>
        <p:spPr>
          <a:ln/>
        </p:spPr>
      </p:sp>
      <p:sp>
        <p:nvSpPr>
          <p:cNvPr id="43013" name="Rectangle 3"/>
          <p:cNvSpPr>
            <a:spLocks noGrp="1" noChangeArrowheads="1"/>
          </p:cNvSpPr>
          <p:nvPr>
            <p:ph type="body" idx="1"/>
          </p:nvPr>
        </p:nvSpPr>
        <p:spPr>
          <a:noFill/>
          <a:ln/>
        </p:spPr>
        <p:txBody>
          <a:bodyPr lIns="93162" tIns="46582" rIns="93162" bIns="46582"/>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p:spPr>
        <p:txBody>
          <a:bodyPr/>
          <a:lstStyle/>
          <a:p>
            <a:pPr eaLnBrk="1" hangingPunct="1"/>
            <a:endParaRPr lang="en-US" smtClean="0">
              <a:latin typeface="Arial" charset="0"/>
            </a:endParaRPr>
          </a:p>
        </p:txBody>
      </p:sp>
      <p:sp>
        <p:nvSpPr>
          <p:cNvPr id="39940" name="Slide Number Placeholder 3"/>
          <p:cNvSpPr>
            <a:spLocks noGrp="1"/>
          </p:cNvSpPr>
          <p:nvPr>
            <p:ph type="sldNum" sz="quarter" idx="5"/>
          </p:nvPr>
        </p:nvSpPr>
        <p:spPr>
          <a:noFill/>
        </p:spPr>
        <p:txBody>
          <a:bodyPr/>
          <a:lstStyle/>
          <a:p>
            <a:fld id="{E424B8BF-891A-46D1-8C05-ECB39FC0318C}" type="slidenum">
              <a:rPr lang="en-US" smtClean="0">
                <a:latin typeface="Arial" charset="0"/>
              </a:rPr>
              <a:pPr/>
              <a:t>27</a:t>
            </a:fld>
            <a:endParaRPr lang="en-US" smtClean="0">
              <a:latin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a:ln/>
        </p:spPr>
      </p:sp>
      <p:sp>
        <p:nvSpPr>
          <p:cNvPr id="9219" name="Notes Placeholder 2"/>
          <p:cNvSpPr>
            <a:spLocks noGrp="1"/>
          </p:cNvSpPr>
          <p:nvPr>
            <p:ph type="body" idx="1"/>
          </p:nvPr>
        </p:nvSpPr>
        <p:spPr>
          <a:noFill/>
          <a:ln/>
        </p:spPr>
        <p:txBody>
          <a:bodyPr/>
          <a:lstStyle/>
          <a:p>
            <a:pPr eaLnBrk="1" hangingPunct="1"/>
            <a:endParaRPr lang="en-US" smtClean="0">
              <a:latin typeface="Arial" charset="0"/>
            </a:endParaRPr>
          </a:p>
        </p:txBody>
      </p:sp>
      <p:sp>
        <p:nvSpPr>
          <p:cNvPr id="9220" name="Slide Number Placeholder 3"/>
          <p:cNvSpPr>
            <a:spLocks noGrp="1"/>
          </p:cNvSpPr>
          <p:nvPr>
            <p:ph type="sldNum" sz="quarter" idx="5"/>
          </p:nvPr>
        </p:nvSpPr>
        <p:spPr>
          <a:noFill/>
        </p:spPr>
        <p:txBody>
          <a:bodyPr/>
          <a:lstStyle/>
          <a:p>
            <a:fld id="{D64B428F-32FD-4339-94A6-BEC866C96DD0}" type="slidenum">
              <a:rPr lang="en-US" smtClean="0">
                <a:latin typeface="Arial" charset="0"/>
              </a:rPr>
              <a:pPr/>
              <a:t>28</a:t>
            </a:fld>
            <a:endParaRPr lang="en-US" smtClean="0">
              <a:latin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Slide Image Placeholder 1"/>
          <p:cNvSpPr>
            <a:spLocks noGrp="1" noRot="1" noChangeAspect="1" noTextEdit="1"/>
          </p:cNvSpPr>
          <p:nvPr>
            <p:ph type="sldImg"/>
          </p:nvPr>
        </p:nvSpPr>
        <p:spPr>
          <a:ln/>
        </p:spPr>
      </p:sp>
      <p:sp>
        <p:nvSpPr>
          <p:cNvPr id="96258" name="Notes Placeholder 2"/>
          <p:cNvSpPr>
            <a:spLocks noGrp="1"/>
          </p:cNvSpPr>
          <p:nvPr>
            <p:ph type="body" idx="1"/>
          </p:nvPr>
        </p:nvSpPr>
        <p:spPr>
          <a:noFill/>
          <a:ln/>
        </p:spPr>
        <p:txBody>
          <a:bodyPr/>
          <a:lstStyle/>
          <a:p>
            <a:pPr eaLnBrk="1" hangingPunct="1"/>
            <a:endParaRPr lang="en-US" smtClean="0"/>
          </a:p>
        </p:txBody>
      </p:sp>
      <p:sp>
        <p:nvSpPr>
          <p:cNvPr id="96259" name="Slide Number Placeholder 3"/>
          <p:cNvSpPr>
            <a:spLocks noGrp="1"/>
          </p:cNvSpPr>
          <p:nvPr>
            <p:ph type="sldNum" sz="quarter" idx="5"/>
          </p:nvPr>
        </p:nvSpPr>
        <p:spPr>
          <a:noFill/>
        </p:spPr>
        <p:txBody>
          <a:bodyPr/>
          <a:lstStyle/>
          <a:p>
            <a:fld id="{99D89A48-78A5-405E-A7A6-DC84B797D839}" type="slidenum">
              <a:rPr lang="en-US" smtClean="0"/>
              <a:pPr/>
              <a:t>29</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a:ln/>
        </p:spPr>
      </p:sp>
      <p:sp>
        <p:nvSpPr>
          <p:cNvPr id="35842" name="Notes Placeholder 2"/>
          <p:cNvSpPr>
            <a:spLocks noGrp="1"/>
          </p:cNvSpPr>
          <p:nvPr>
            <p:ph type="body" idx="1"/>
          </p:nvPr>
        </p:nvSpPr>
        <p:spPr>
          <a:noFill/>
          <a:ln/>
        </p:spPr>
        <p:txBody>
          <a:bodyPr/>
          <a:lstStyle/>
          <a:p>
            <a:endParaRPr lang="en-US" dirty="0" smtClean="0"/>
          </a:p>
        </p:txBody>
      </p:sp>
      <p:sp>
        <p:nvSpPr>
          <p:cNvPr id="35843" name="Slide Number Placeholder 3"/>
          <p:cNvSpPr>
            <a:spLocks noGrp="1"/>
          </p:cNvSpPr>
          <p:nvPr>
            <p:ph type="sldNum" sz="quarter" idx="5"/>
          </p:nvPr>
        </p:nvSpPr>
        <p:spPr>
          <a:noFill/>
        </p:spPr>
        <p:txBody>
          <a:bodyPr/>
          <a:lstStyle/>
          <a:p>
            <a:fld id="{C0529AC6-D184-4F04-A782-6AAE07B622F2}" type="slidenum">
              <a:rPr lang="en-US" smtClean="0"/>
              <a:pPr/>
              <a:t>30</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a:ln/>
        </p:spPr>
      </p:sp>
      <p:sp>
        <p:nvSpPr>
          <p:cNvPr id="37890" name="Notes Placeholder 2"/>
          <p:cNvSpPr>
            <a:spLocks noGrp="1"/>
          </p:cNvSpPr>
          <p:nvPr>
            <p:ph type="body" idx="1"/>
          </p:nvPr>
        </p:nvSpPr>
        <p:spPr>
          <a:noFill/>
          <a:ln/>
        </p:spPr>
        <p:txBody>
          <a:bodyPr/>
          <a:lstStyle/>
          <a:p>
            <a:r>
              <a:rPr lang="en-US" dirty="0" smtClean="0"/>
              <a:t>Phase 4 – </a:t>
            </a:r>
          </a:p>
          <a:p>
            <a:r>
              <a:rPr lang="en-US" dirty="0" smtClean="0"/>
              <a:t>Integration logic  - MMS to Settlements Processing</a:t>
            </a:r>
          </a:p>
          <a:p>
            <a:r>
              <a:rPr lang="en-US" dirty="0" smtClean="0"/>
              <a:t>Calculation Errors – Price Validation Tool; currently scheduled to be release in February 2010.</a:t>
            </a:r>
          </a:p>
          <a:p>
            <a:endParaRPr lang="en-US" dirty="0" smtClean="0"/>
          </a:p>
        </p:txBody>
      </p:sp>
      <p:sp>
        <p:nvSpPr>
          <p:cNvPr id="37891" name="Slide Number Placeholder 3"/>
          <p:cNvSpPr>
            <a:spLocks noGrp="1"/>
          </p:cNvSpPr>
          <p:nvPr>
            <p:ph type="sldNum" sz="quarter" idx="5"/>
          </p:nvPr>
        </p:nvSpPr>
        <p:spPr>
          <a:noFill/>
        </p:spPr>
        <p:txBody>
          <a:bodyPr/>
          <a:lstStyle/>
          <a:p>
            <a:fld id="{BF64A9FA-14AD-498F-B367-71F31E5F229C}" type="slidenum">
              <a:rPr lang="en-US" smtClean="0"/>
              <a:pPr/>
              <a:t>31</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28BAD4CB-4874-491C-9927-15050B987E1E}" type="slidenum">
              <a:rPr lang="en-US" smtClean="0"/>
              <a:pPr>
                <a:defRPr/>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28BAD4CB-4874-491C-9927-15050B987E1E}" type="slidenum">
              <a:rPr lang="en-US" smtClean="0"/>
              <a:pPr>
                <a:defRPr/>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665" name="Slide Image Placeholder 1"/>
          <p:cNvSpPr>
            <a:spLocks noGrp="1" noRot="1" noChangeAspect="1" noTextEdit="1"/>
          </p:cNvSpPr>
          <p:nvPr>
            <p:ph type="sldImg"/>
          </p:nvPr>
        </p:nvSpPr>
        <p:spPr>
          <a:ln/>
        </p:spPr>
      </p:sp>
      <p:sp>
        <p:nvSpPr>
          <p:cNvPr id="625666" name="Notes Placeholder 2"/>
          <p:cNvSpPr>
            <a:spLocks noGrp="1"/>
          </p:cNvSpPr>
          <p:nvPr>
            <p:ph type="body" idx="1"/>
          </p:nvPr>
        </p:nvSpPr>
        <p:spPr>
          <a:noFill/>
          <a:ln/>
        </p:spPr>
        <p:txBody>
          <a:bodyPr/>
          <a:lstStyle/>
          <a:p>
            <a:endParaRPr lang="en-US" dirty="0" smtClean="0"/>
          </a:p>
        </p:txBody>
      </p:sp>
      <p:sp>
        <p:nvSpPr>
          <p:cNvPr id="625667" name="Slide Number Placeholder 3"/>
          <p:cNvSpPr>
            <a:spLocks noGrp="1"/>
          </p:cNvSpPr>
          <p:nvPr>
            <p:ph type="sldNum" sz="quarter" idx="5"/>
          </p:nvPr>
        </p:nvSpPr>
        <p:spPr>
          <a:noFill/>
        </p:spPr>
        <p:txBody>
          <a:bodyPr/>
          <a:lstStyle/>
          <a:p>
            <a:fld id="{A2B4C3BD-F0F7-4C3C-A7F2-AF29789E18F3}" type="slidenum">
              <a:rPr lang="en-US" smtClean="0"/>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p:spPr>
        <p:txBody>
          <a:bodyPr/>
          <a:lstStyle/>
          <a:p>
            <a:endParaRPr lang="en-US" smtClean="0">
              <a:latin typeface="Arial" charset="0"/>
            </a:endParaRPr>
          </a:p>
        </p:txBody>
      </p:sp>
      <p:sp>
        <p:nvSpPr>
          <p:cNvPr id="22532" name="Slide Number Placeholder 3"/>
          <p:cNvSpPr>
            <a:spLocks noGrp="1"/>
          </p:cNvSpPr>
          <p:nvPr>
            <p:ph type="sldNum" sz="quarter" idx="5"/>
          </p:nvPr>
        </p:nvSpPr>
        <p:spPr>
          <a:noFill/>
        </p:spPr>
        <p:txBody>
          <a:bodyPr/>
          <a:lstStyle/>
          <a:p>
            <a:fld id="{6EF94B58-C141-4A78-91D1-A21856A5E15F}" type="slidenum">
              <a:rPr lang="en-US" smtClean="0">
                <a:latin typeface="Arial" charset="0"/>
              </a:rPr>
              <a:pPr/>
              <a:t>6</a:t>
            </a:fld>
            <a:endParaRPr lang="en-US" smtClean="0">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Callout for Go-Live cutover</a:t>
            </a:r>
            <a:endParaRPr lang="en-US" dirty="0"/>
          </a:p>
        </p:txBody>
      </p:sp>
      <p:sp>
        <p:nvSpPr>
          <p:cNvPr id="4" name="Slide Number Placeholder 3"/>
          <p:cNvSpPr>
            <a:spLocks noGrp="1"/>
          </p:cNvSpPr>
          <p:nvPr>
            <p:ph type="sldNum" sz="quarter" idx="10"/>
          </p:nvPr>
        </p:nvSpPr>
        <p:spPr/>
        <p:txBody>
          <a:bodyPr/>
          <a:lstStyle/>
          <a:p>
            <a:pPr>
              <a:defRPr/>
            </a:pPr>
            <a:fld id="{28BAD4CB-4874-491C-9927-15050B987E1E}" type="slidenum">
              <a:rPr lang="en-US" smtClean="0"/>
              <a:pPr>
                <a:defRPr/>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p:spPr>
        <p:txBody>
          <a:bodyPr/>
          <a:lstStyle/>
          <a:p>
            <a:endParaRPr lang="en-US" smtClean="0">
              <a:latin typeface="Arial" charset="0"/>
            </a:endParaRPr>
          </a:p>
        </p:txBody>
      </p:sp>
      <p:sp>
        <p:nvSpPr>
          <p:cNvPr id="44036" name="Slide Number Placeholder 3"/>
          <p:cNvSpPr>
            <a:spLocks noGrp="1"/>
          </p:cNvSpPr>
          <p:nvPr>
            <p:ph type="sldNum" sz="quarter" idx="5"/>
          </p:nvPr>
        </p:nvSpPr>
        <p:spPr>
          <a:noFill/>
        </p:spPr>
        <p:txBody>
          <a:bodyPr/>
          <a:lstStyle/>
          <a:p>
            <a:fld id="{E06A48D8-1B54-4F17-BDB7-9AE96BA4C788}" type="slidenum">
              <a:rPr lang="en-US" smtClean="0">
                <a:latin typeface="Arial" charset="0"/>
              </a:rPr>
              <a:pPr/>
              <a:t>10</a:t>
            </a:fld>
            <a:endParaRPr lang="en-US" smtClean="0">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81" name="Slide Image Placeholder 1"/>
          <p:cNvSpPr>
            <a:spLocks noGrp="1" noRot="1" noChangeAspect="1" noTextEdit="1"/>
          </p:cNvSpPr>
          <p:nvPr>
            <p:ph type="sldImg"/>
          </p:nvPr>
        </p:nvSpPr>
        <p:spPr>
          <a:ln/>
        </p:spPr>
      </p:sp>
      <p:sp>
        <p:nvSpPr>
          <p:cNvPr id="634882" name="Notes Placeholder 2"/>
          <p:cNvSpPr>
            <a:spLocks noGrp="1"/>
          </p:cNvSpPr>
          <p:nvPr>
            <p:ph type="body" idx="1"/>
          </p:nvPr>
        </p:nvSpPr>
        <p:spPr>
          <a:noFill/>
          <a:ln/>
        </p:spPr>
        <p:txBody>
          <a:bodyPr/>
          <a:lstStyle/>
          <a:p>
            <a:endParaRPr lang="en-US" dirty="0" smtClean="0"/>
          </a:p>
        </p:txBody>
      </p:sp>
      <p:sp>
        <p:nvSpPr>
          <p:cNvPr id="634883" name="Slide Number Placeholder 3"/>
          <p:cNvSpPr>
            <a:spLocks noGrp="1"/>
          </p:cNvSpPr>
          <p:nvPr>
            <p:ph type="sldNum" sz="quarter" idx="5"/>
          </p:nvPr>
        </p:nvSpPr>
        <p:spPr>
          <a:noFill/>
        </p:spPr>
        <p:txBody>
          <a:bodyPr/>
          <a:lstStyle/>
          <a:p>
            <a:fld id="{403A8C32-B454-480C-B471-DEB837EEB29D}" type="slidenum">
              <a:rPr lang="en-US" smtClean="0"/>
              <a:pPr/>
              <a:t>11</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Rectangle 4"/>
          <p:cNvSpPr>
            <a:spLocks noChangeArrowheads="1"/>
          </p:cNvSpPr>
          <p:nvPr userDrawn="1"/>
        </p:nvSpPr>
        <p:spPr bwMode="auto">
          <a:xfrm>
            <a:off x="0" y="1143000"/>
            <a:ext cx="9144000" cy="5715000"/>
          </a:xfrm>
          <a:prstGeom prst="rect">
            <a:avLst/>
          </a:prstGeom>
          <a:solidFill>
            <a:srgbClr val="5469A2"/>
          </a:solidFill>
          <a:ln w="9525">
            <a:noFill/>
            <a:miter lim="800000"/>
            <a:headEnd/>
            <a:tailEnd/>
          </a:ln>
          <a:effectLst/>
        </p:spPr>
        <p:txBody>
          <a:bodyPr wrap="none" anchor="ctr"/>
          <a:lstStyle/>
          <a:p>
            <a:pPr>
              <a:defRPr/>
            </a:pPr>
            <a:endParaRPr lang="en-US"/>
          </a:p>
        </p:txBody>
      </p:sp>
      <p:sp>
        <p:nvSpPr>
          <p:cNvPr id="6"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a:defRPr/>
            </a:pPr>
            <a:endParaRPr lang="en-US"/>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bg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lvl1pPr>
          </a:lstStyle>
          <a:p>
            <a:r>
              <a:rPr lang="en-US"/>
              <a:t>Click to edit Master title style</a:t>
            </a:r>
          </a:p>
        </p:txBody>
      </p:sp>
      <p:sp>
        <p:nvSpPr>
          <p:cNvPr id="7" name="Rectangle 10"/>
          <p:cNvSpPr>
            <a:spLocks noGrp="1" noChangeArrowheads="1"/>
          </p:cNvSpPr>
          <p:nvPr>
            <p:ph type="dt" sz="half" idx="10"/>
          </p:nvPr>
        </p:nvSpPr>
        <p:spPr>
          <a:xfrm>
            <a:off x="2333625" y="5467350"/>
            <a:ext cx="6276975" cy="476250"/>
          </a:xfrm>
        </p:spPr>
        <p:txBody>
          <a:bodyPr/>
          <a:lstStyle>
            <a:lvl1pPr>
              <a:defRPr sz="1800" b="1">
                <a:solidFill>
                  <a:schemeClr val="bg1"/>
                </a:solidFill>
              </a:defRPr>
            </a:lvl1pPr>
          </a:lstStyle>
          <a:p>
            <a:pPr>
              <a:defRPr/>
            </a:pPr>
            <a:r>
              <a:rPr lang="en-US" smtClean="0"/>
              <a:t>4 February 2010</a:t>
            </a:r>
            <a:endParaRPr lang="en-US" dirty="0"/>
          </a:p>
        </p:txBody>
      </p:sp>
      <p:sp>
        <p:nvSpPr>
          <p:cNvPr id="8" name="Rectangle 15"/>
          <p:cNvSpPr>
            <a:spLocks noGrp="1" noChangeArrowheads="1"/>
          </p:cNvSpPr>
          <p:nvPr>
            <p:ph type="ftr" sz="quarter" idx="11"/>
          </p:nvPr>
        </p:nvSpPr>
        <p:spPr>
          <a:xfrm>
            <a:off x="2333625" y="5067300"/>
            <a:ext cx="6276975" cy="419100"/>
          </a:xfrm>
        </p:spPr>
        <p:txBody>
          <a:bodyPr/>
          <a:lstStyle>
            <a:lvl1pPr algn="l">
              <a:defRPr sz="1800" b="1">
                <a:solidFill>
                  <a:schemeClr val="bg1"/>
                </a:solidFill>
              </a:defRPr>
            </a:lvl1pPr>
          </a:lstStyle>
          <a:p>
            <a:pPr>
              <a:defRPr/>
            </a:pPr>
            <a:r>
              <a:rPr lang="en-US" smtClean="0"/>
              <a:t>Technical Advisory Committee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8ACFBFDE-7B55-4679-90C3-C667BF4E2019}"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4 February 2010</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7A3E589-E798-4697-B0F5-9B029A39AF0A}"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4 February 2010</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0668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5A595C92-4025-4512-98A0-155ECB7610EB}"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7" name="Rectangle 4"/>
          <p:cNvSpPr>
            <a:spLocks noGrp="1" noChangeArrowheads="1"/>
          </p:cNvSpPr>
          <p:nvPr>
            <p:ph type="dt" sz="half" idx="12"/>
          </p:nvPr>
        </p:nvSpPr>
        <p:spPr>
          <a:ln/>
        </p:spPr>
        <p:txBody>
          <a:bodyPr/>
          <a:lstStyle>
            <a:lvl1pPr>
              <a:defRPr/>
            </a:lvl1pPr>
          </a:lstStyle>
          <a:p>
            <a:pPr>
              <a:defRPr/>
            </a:pPr>
            <a:r>
              <a:rPr lang="en-US" smtClean="0"/>
              <a:t>4 February 2010</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066800"/>
            <a:ext cx="8229600" cy="4724400"/>
          </a:xfrm>
        </p:spPr>
        <p:txBody>
          <a:bodyPr/>
          <a:lstStyle/>
          <a:p>
            <a:pPr lvl="0"/>
            <a:endParaRPr lang="en-US" noProof="0" dirty="0" smtClean="0"/>
          </a:p>
        </p:txBody>
      </p:sp>
      <p:sp>
        <p:nvSpPr>
          <p:cNvPr id="4" name="Rectangle 8"/>
          <p:cNvSpPr>
            <a:spLocks noGrp="1" noChangeArrowheads="1"/>
          </p:cNvSpPr>
          <p:nvPr>
            <p:ph type="ftr" sz="quarter" idx="10"/>
          </p:nvPr>
        </p:nvSpPr>
        <p:spPr/>
        <p:txBody>
          <a:bodyPr/>
          <a:lstStyle>
            <a:lvl1pPr>
              <a:defRPr/>
            </a:lvl1pPr>
          </a:lstStyle>
          <a:p>
            <a:pPr>
              <a:defRPr/>
            </a:pPr>
            <a:r>
              <a:rPr lang="en-US" smtClean="0"/>
              <a:t>Technical Advisory Committee</a:t>
            </a:r>
            <a:endParaRPr lang="en-US"/>
          </a:p>
        </p:txBody>
      </p:sp>
      <p:sp>
        <p:nvSpPr>
          <p:cNvPr id="5" name="Rectangle 10"/>
          <p:cNvSpPr>
            <a:spLocks noGrp="1" noChangeArrowheads="1"/>
          </p:cNvSpPr>
          <p:nvPr>
            <p:ph type="dt" sz="half" idx="11"/>
          </p:nvPr>
        </p:nvSpPr>
        <p:spPr/>
        <p:txBody>
          <a:bodyPr/>
          <a:lstStyle>
            <a:lvl1pPr>
              <a:defRPr/>
            </a:lvl1pPr>
          </a:lstStyle>
          <a:p>
            <a:pPr>
              <a:defRPr/>
            </a:pPr>
            <a:r>
              <a:rPr lang="en-US" smtClean="0"/>
              <a:t>4 February 2010</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A012A25B-53C0-4C19-B4C3-1E2605A5C803}"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4 February 2010</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50A2F892-0C88-47B0-91A6-5EA93D4B0392}"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4 February 2010</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9EB6AC99-FFFB-4D1A-B8DD-2F46A2685959}"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7" name="Rectangle 4"/>
          <p:cNvSpPr>
            <a:spLocks noGrp="1" noChangeArrowheads="1"/>
          </p:cNvSpPr>
          <p:nvPr>
            <p:ph type="dt" sz="half" idx="12"/>
          </p:nvPr>
        </p:nvSpPr>
        <p:spPr>
          <a:ln/>
        </p:spPr>
        <p:txBody>
          <a:bodyPr/>
          <a:lstStyle>
            <a:lvl1pPr>
              <a:defRPr/>
            </a:lvl1pPr>
          </a:lstStyle>
          <a:p>
            <a:pPr>
              <a:defRPr/>
            </a:pPr>
            <a:r>
              <a:rPr lang="en-US" smtClean="0"/>
              <a:t>4 February 2010</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290B0F89-9F6D-4FCA-87F2-A06413AECF4C}" type="slidenum">
              <a:rPr lang="en-US"/>
              <a:pPr>
                <a:defRPr/>
              </a:pPr>
              <a:t>‹#›</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9" name="Rectangle 4"/>
          <p:cNvSpPr>
            <a:spLocks noGrp="1" noChangeArrowheads="1"/>
          </p:cNvSpPr>
          <p:nvPr>
            <p:ph type="dt" sz="half" idx="12"/>
          </p:nvPr>
        </p:nvSpPr>
        <p:spPr>
          <a:ln/>
        </p:spPr>
        <p:txBody>
          <a:bodyPr/>
          <a:lstStyle>
            <a:lvl1pPr>
              <a:defRPr/>
            </a:lvl1pPr>
          </a:lstStyle>
          <a:p>
            <a:pPr>
              <a:defRPr/>
            </a:pPr>
            <a:r>
              <a:rPr lang="en-US" smtClean="0"/>
              <a:t>4 February 2010</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C5D780AA-1B20-4498-BCF9-44DA750ADA18}" type="slidenum">
              <a:rPr lang="en-US"/>
              <a:pPr>
                <a:defRPr/>
              </a:pPr>
              <a:t>‹#›</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5" name="Rectangle 4"/>
          <p:cNvSpPr>
            <a:spLocks noGrp="1" noChangeArrowheads="1"/>
          </p:cNvSpPr>
          <p:nvPr>
            <p:ph type="dt" sz="half" idx="12"/>
          </p:nvPr>
        </p:nvSpPr>
        <p:spPr>
          <a:ln/>
        </p:spPr>
        <p:txBody>
          <a:bodyPr/>
          <a:lstStyle>
            <a:lvl1pPr>
              <a:defRPr/>
            </a:lvl1pPr>
          </a:lstStyle>
          <a:p>
            <a:pPr>
              <a:defRPr/>
            </a:pPr>
            <a:r>
              <a:rPr lang="en-US" smtClean="0"/>
              <a:t>4 February 2010</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FDA28739-D334-4EE0-871F-61F9088B3C3B}" type="slidenum">
              <a:rPr lang="en-US"/>
              <a:pPr>
                <a:defRPr/>
              </a:pPr>
              <a:t>‹#›</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4" name="Rectangle 4"/>
          <p:cNvSpPr>
            <a:spLocks noGrp="1" noChangeArrowheads="1"/>
          </p:cNvSpPr>
          <p:nvPr>
            <p:ph type="dt" sz="half" idx="12"/>
          </p:nvPr>
        </p:nvSpPr>
        <p:spPr>
          <a:ln/>
        </p:spPr>
        <p:txBody>
          <a:bodyPr/>
          <a:lstStyle>
            <a:lvl1pPr>
              <a:defRPr/>
            </a:lvl1pPr>
          </a:lstStyle>
          <a:p>
            <a:pPr>
              <a:defRPr/>
            </a:pPr>
            <a:r>
              <a:rPr lang="en-US" smtClean="0"/>
              <a:t>4 February 2010</a:t>
            </a: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87A1690-80EB-4D5D-B3AD-91DA7D6B54FF}"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7" name="Rectangle 4"/>
          <p:cNvSpPr>
            <a:spLocks noGrp="1" noChangeArrowheads="1"/>
          </p:cNvSpPr>
          <p:nvPr>
            <p:ph type="dt" sz="half" idx="12"/>
          </p:nvPr>
        </p:nvSpPr>
        <p:spPr>
          <a:ln/>
        </p:spPr>
        <p:txBody>
          <a:bodyPr/>
          <a:lstStyle>
            <a:lvl1pPr>
              <a:defRPr/>
            </a:lvl1pPr>
          </a:lstStyle>
          <a:p>
            <a:pPr>
              <a:defRPr/>
            </a:pPr>
            <a:r>
              <a:rPr lang="en-US" smtClean="0"/>
              <a:t>4 February 2010</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C3076ACE-5F8F-49BC-B899-AEC3EE71084A}"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7" name="Rectangle 4"/>
          <p:cNvSpPr>
            <a:spLocks noGrp="1" noChangeArrowheads="1"/>
          </p:cNvSpPr>
          <p:nvPr>
            <p:ph type="dt" sz="half" idx="12"/>
          </p:nvPr>
        </p:nvSpPr>
        <p:spPr>
          <a:ln/>
        </p:spPr>
        <p:txBody>
          <a:bodyPr/>
          <a:lstStyle>
            <a:lvl1pPr>
              <a:defRPr/>
            </a:lvl1pPr>
          </a:lstStyle>
          <a:p>
            <a:pPr>
              <a:defRPr/>
            </a:pPr>
            <a:r>
              <a:rPr lang="en-US" smtClean="0"/>
              <a:t>4 February 2010</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pitchFamily="34" charset="0"/>
              </a:defRPr>
            </a:lvl1pPr>
          </a:lstStyle>
          <a:p>
            <a:pPr>
              <a:defRPr/>
            </a:pPr>
            <a:fld id="{938AF9BF-FFE3-41EF-A2BD-9310B60B20CB}" type="slidenum">
              <a:rPr lang="en-US"/>
              <a:pPr>
                <a:defRPr/>
              </a:pPr>
              <a:t>‹#›</a:t>
            </a:fld>
            <a:endParaRPr lang="en-US"/>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a:defRPr/>
            </a:pPr>
            <a:endParaRPr lang="en-US"/>
          </a:p>
        </p:txBody>
      </p:sp>
      <p:pic>
        <p:nvPicPr>
          <p:cNvPr id="4101" name="Picture 8" descr="logo_C"/>
          <p:cNvPicPr>
            <a:picLocks noChangeAspect="1" noChangeArrowheads="1"/>
          </p:cNvPicPr>
          <p:nvPr/>
        </p:nvPicPr>
        <p:blipFill>
          <a:blip r:embed="rId15" cstate="print"/>
          <a:srcRect/>
          <a:stretch>
            <a:fillRect/>
          </a:stretch>
        </p:blipFill>
        <p:spPr bwMode="auto">
          <a:xfrm>
            <a:off x="63500" y="6289675"/>
            <a:ext cx="854075" cy="479425"/>
          </a:xfrm>
          <a:prstGeom prst="rect">
            <a:avLst/>
          </a:prstGeom>
          <a:noFill/>
          <a:ln w="9525">
            <a:noFill/>
            <a:miter lim="800000"/>
            <a:headEnd/>
            <a:tailEnd/>
          </a:ln>
        </p:spPr>
      </p:pic>
      <p:sp>
        <p:nvSpPr>
          <p:cNvPr id="23561" name="Rectangle 9"/>
          <p:cNvSpPr>
            <a:spLocks noChangeArrowheads="1"/>
          </p:cNvSpPr>
          <p:nvPr/>
        </p:nvSpPr>
        <p:spPr bwMode="auto">
          <a:xfrm>
            <a:off x="0" y="0"/>
            <a:ext cx="9144000" cy="685800"/>
          </a:xfrm>
          <a:prstGeom prst="rect">
            <a:avLst/>
          </a:prstGeom>
          <a:solidFill>
            <a:srgbClr val="5469A2"/>
          </a:solidFill>
          <a:ln w="9525">
            <a:noFill/>
            <a:miter lim="800000"/>
            <a:headEnd/>
            <a:tailEnd/>
          </a:ln>
          <a:effectLst/>
        </p:spPr>
        <p:txBody>
          <a:bodyPr wrap="none" anchor="ctr"/>
          <a:lstStyle/>
          <a:p>
            <a:pPr>
              <a:defRPr/>
            </a:pPr>
            <a:endParaRPr lang="en-US"/>
          </a:p>
        </p:txBody>
      </p:sp>
      <p:sp>
        <p:nvSpPr>
          <p:cNvPr id="4103"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pPr>
              <a:defRPr/>
            </a:pPr>
            <a:r>
              <a:rPr lang="en-US" smtClean="0"/>
              <a:t>Technical Advisory Committee</a:t>
            </a:r>
            <a:endParaRPr lang="en-US"/>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34" charset="0"/>
              </a:defRPr>
            </a:lvl1pPr>
          </a:lstStyle>
          <a:p>
            <a:pPr>
              <a:defRPr/>
            </a:pPr>
            <a:r>
              <a:rPr lang="en-US" smtClean="0"/>
              <a:t>4 February 2010</a:t>
            </a:r>
            <a:endParaRPr lang="en-US"/>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a:defRPr/>
            </a:pPr>
            <a:endParaRPr lang="en-US"/>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a:defRPr/>
            </a:pPr>
            <a:fld id="{5AB84D9E-8901-454D-AEB5-1F40AFA7AC7A}" type="slidenum">
              <a:rPr lang="en-US" sz="1200"/>
              <a:pPr algn="ctr">
                <a:defRPr/>
              </a:pPr>
              <a:t>‹#›</a:t>
            </a:fld>
            <a:endParaRPr lang="en-US" sz="1200"/>
          </a:p>
        </p:txBody>
      </p:sp>
    </p:spTree>
  </p:cSld>
  <p:clrMap bg1="lt1" tx1="dk1" bg2="lt2" tx2="dk2" accent1="accent1" accent2="accent2" accent3="accent3" accent4="accent4" accent5="accent5" accent6="accent6" hlink="hlink" folHlink="folHlink"/>
  <p:sldLayoutIdLst>
    <p:sldLayoutId id="2147485647" r:id="rId1"/>
    <p:sldLayoutId id="2147485636" r:id="rId2"/>
    <p:sldLayoutId id="2147485637" r:id="rId3"/>
    <p:sldLayoutId id="2147485638" r:id="rId4"/>
    <p:sldLayoutId id="2147485639" r:id="rId5"/>
    <p:sldLayoutId id="2147485640" r:id="rId6"/>
    <p:sldLayoutId id="2147485641" r:id="rId7"/>
    <p:sldLayoutId id="2147485642" r:id="rId8"/>
    <p:sldLayoutId id="2147485643" r:id="rId9"/>
    <p:sldLayoutId id="2147485644" r:id="rId10"/>
    <p:sldLayoutId id="2147485645" r:id="rId11"/>
    <p:sldLayoutId id="2147485646" r:id="rId12"/>
    <p:sldLayoutId id="2147485648" r:id="rId13"/>
  </p:sldLayoutIdLst>
  <p:hf sldNum="0" hdr="0"/>
  <p:txStyles>
    <p:titleStyle>
      <a:lvl1pPr algn="l" rtl="0" eaLnBrk="0" fontAlgn="base" hangingPunct="0">
        <a:spcBef>
          <a:spcPct val="0"/>
        </a:spcBef>
        <a:spcAft>
          <a:spcPct val="0"/>
        </a:spcAft>
        <a:defRPr sz="2000">
          <a:solidFill>
            <a:schemeClr val="bg1"/>
          </a:solidFill>
          <a:latin typeface="+mj-lt"/>
          <a:ea typeface="+mj-ea"/>
          <a:cs typeface="+mj-cs"/>
        </a:defRPr>
      </a:lvl1pPr>
      <a:lvl2pPr algn="l" rtl="0" eaLnBrk="0" fontAlgn="base" hangingPunct="0">
        <a:spcBef>
          <a:spcPct val="0"/>
        </a:spcBef>
        <a:spcAft>
          <a:spcPct val="0"/>
        </a:spcAft>
        <a:defRPr sz="2000">
          <a:solidFill>
            <a:schemeClr val="bg1"/>
          </a:solidFill>
          <a:latin typeface="Arial Black" pitchFamily="34" charset="0"/>
        </a:defRPr>
      </a:lvl2pPr>
      <a:lvl3pPr algn="l" rtl="0" eaLnBrk="0" fontAlgn="base" hangingPunct="0">
        <a:spcBef>
          <a:spcPct val="0"/>
        </a:spcBef>
        <a:spcAft>
          <a:spcPct val="0"/>
        </a:spcAft>
        <a:defRPr sz="2000">
          <a:solidFill>
            <a:schemeClr val="bg1"/>
          </a:solidFill>
          <a:latin typeface="Arial Black" pitchFamily="34" charset="0"/>
        </a:defRPr>
      </a:lvl3pPr>
      <a:lvl4pPr algn="l" rtl="0" eaLnBrk="0" fontAlgn="base" hangingPunct="0">
        <a:spcBef>
          <a:spcPct val="0"/>
        </a:spcBef>
        <a:spcAft>
          <a:spcPct val="0"/>
        </a:spcAft>
        <a:defRPr sz="2000">
          <a:solidFill>
            <a:schemeClr val="bg1"/>
          </a:solidFill>
          <a:latin typeface="Arial Black" pitchFamily="34" charset="0"/>
        </a:defRPr>
      </a:lvl4pPr>
      <a:lvl5pPr algn="l" rtl="0" eaLnBrk="0" fontAlgn="base" hangingPunct="0">
        <a:spcBef>
          <a:spcPct val="0"/>
        </a:spcBef>
        <a:spcAft>
          <a:spcPct val="0"/>
        </a:spcAft>
        <a:defRPr sz="2000">
          <a:solidFill>
            <a:schemeClr val="bg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UpdateInfo/_rels/slideUpdateInfo1.xml.rels><?xml version="1.0" encoding="UTF-8" standalone="yes"?>
<Relationships xmlns="http://schemas.openxmlformats.org/package/2006/relationships"><Relationship Id="rId1" Type="http://schemas.openxmlformats.org/officeDocument/2006/relationships/slideUpdateUrl" Target="http://ep.ercot.com/nlc/Master%20Slide%20Farm" TargetMode="External"/></Relationships>
</file>

<file path=ppt/slideUpdateInfo/_rels/slideUpdateInfo2.xml.rels><?xml version="1.0" encoding="UTF-8" standalone="yes"?>
<Relationships xmlns="http://schemas.openxmlformats.org/package/2006/relationships"><Relationship Id="rId1" Type="http://schemas.openxmlformats.org/officeDocument/2006/relationships/slideUpdateUrl" Target="http://ep.ercot.com/nlc/Master%20Slide%20Farm" TargetMode="External"/></Relationships>
</file>

<file path=ppt/slideUpdateInfo/_rels/slideUpdateInfo3.xml.rels><?xml version="1.0" encoding="UTF-8" standalone="yes"?>
<Relationships xmlns="http://schemas.openxmlformats.org/package/2006/relationships"><Relationship Id="rId1" Type="http://schemas.openxmlformats.org/officeDocument/2006/relationships/slideUpdateUrl" Target="http://ep.ercot.com/nlc/Master%20Slide%20Farm" TargetMode="External"/></Relationships>
</file>

<file path=ppt/slideUpdateInfo/_rels/slideUpdateInfo4.xml.rels><?xml version="1.0" encoding="UTF-8" standalone="yes"?>
<Relationships xmlns="http://schemas.openxmlformats.org/package/2006/relationships"><Relationship Id="rId1" Type="http://schemas.openxmlformats.org/officeDocument/2006/relationships/slideUpdateUrl" Target="http://ep.ercot.com/nlc/Master%20Slide%20Farm" TargetMode="External"/></Relationships>
</file>

<file path=ppt/slideUpdateInfo/slideUpdateInfo1.xml><?xml version="1.0" encoding="utf-8"?>
<p:sldSyncPr xmlns:a="http://schemas.openxmlformats.org/drawingml/2006/main" xmlns:r="http://schemas.openxmlformats.org/officeDocument/2006/relationships" xmlns:p="http://schemas.openxmlformats.org/presentationml/2006/main" serverSldId="15" serverSldModifiedTime="2009-10-09T16:24:29" clientInsertedTime="2009-10-21T17:13:00.747"/>
</file>

<file path=ppt/slideUpdateInfo/slideUpdateInfo2.xml><?xml version="1.0" encoding="utf-8"?>
<p:sldSyncPr xmlns:a="http://schemas.openxmlformats.org/drawingml/2006/main" xmlns:r="http://schemas.openxmlformats.org/officeDocument/2006/relationships" xmlns:p="http://schemas.openxmlformats.org/presentationml/2006/main" serverSldId="67" serverSldModifiedTime="2009-10-28T23:05:43" clientInsertedTime="2009-11-02T18:24:56.831"/>
</file>

<file path=ppt/slideUpdateInfo/slideUpdateInfo3.xml><?xml version="1.0" encoding="utf-8"?>
<p:sldSyncPr xmlns:a="http://schemas.openxmlformats.org/drawingml/2006/main" xmlns:r="http://schemas.openxmlformats.org/officeDocument/2006/relationships" xmlns:p="http://schemas.openxmlformats.org/presentationml/2006/main" serverSldId="15" serverSldModifiedTime="2009-10-09T16:24:29" clientInsertedTime="2009-10-21T17:13:00.747"/>
</file>

<file path=ppt/slideUpdateInfo/slideUpdateInfo4.xml><?xml version="1.0" encoding="utf-8"?>
<p:sldSyncPr xmlns:a="http://schemas.openxmlformats.org/drawingml/2006/main" xmlns:r="http://schemas.openxmlformats.org/officeDocument/2006/relationships" xmlns:p="http://schemas.openxmlformats.org/presentationml/2006/main" serverSldId="15" serverSldModifiedTime="2009-11-03T18:49:55" clientInsertedTime="2009-11-03T18:50:38.933"/>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hyperlink" Target="http://nodal.ercot.com/training/courses/index.html" TargetMode="Externa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hyperlink" Target="http://www.ercot.com/calendar/2010/02/20100217-MT" TargetMode="External"/><Relationship Id="rId2" Type="http://schemas.openxmlformats.org/officeDocument/2006/relationships/hyperlink" Target="http://www.ercot.com/calendar/2010/02/20100216-MT" TargetMode="Externa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nodal.ercot.com/readiness/index.html"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slideUpdateInfo" Target="../slideUpdateInfo/slideUpdateInfo1.xml"/><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slideUpdateInfo" Target="../slideUpdateInfo/slideUpdateInfo2.xml"/><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slideUpdateInfo" Target="../slideUpdateInfo/slideUpdateInfo3.xml"/><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slideUpdateInfo" Target="../slideUpdateInfo/slideUpdateInfo4.xml"/><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8"/>
          <p:cNvSpPr>
            <a:spLocks noGrp="1" noChangeArrowheads="1"/>
          </p:cNvSpPr>
          <p:nvPr>
            <p:ph type="ctrTitle"/>
          </p:nvPr>
        </p:nvSpPr>
        <p:spPr>
          <a:xfrm>
            <a:off x="457200" y="2038350"/>
            <a:ext cx="8153400" cy="1238250"/>
          </a:xfrm>
        </p:spPr>
        <p:txBody>
          <a:bodyPr/>
          <a:lstStyle/>
          <a:p>
            <a:pPr algn="ctr" eaLnBrk="1" hangingPunct="1"/>
            <a:r>
              <a:rPr lang="en-US" dirty="0" smtClean="0"/>
              <a:t>Nodal Program Update</a:t>
            </a:r>
            <a:endParaRPr lang="en-US" sz="2400" dirty="0" smtClean="0"/>
          </a:p>
        </p:txBody>
      </p:sp>
      <p:sp>
        <p:nvSpPr>
          <p:cNvPr id="7171" name="Rectangle 20"/>
          <p:cNvSpPr>
            <a:spLocks noGrp="1" noChangeArrowheads="1"/>
          </p:cNvSpPr>
          <p:nvPr>
            <p:ph type="subTitle" idx="1"/>
          </p:nvPr>
        </p:nvSpPr>
        <p:spPr>
          <a:xfrm>
            <a:off x="304800" y="3886200"/>
            <a:ext cx="8382000" cy="2438400"/>
          </a:xfrm>
        </p:spPr>
        <p:txBody>
          <a:bodyPr/>
          <a:lstStyle/>
          <a:p>
            <a:pPr algn="ctr" eaLnBrk="1" hangingPunct="1"/>
            <a:r>
              <a:rPr lang="en-US" dirty="0" smtClean="0"/>
              <a:t>Jason Iacobucci</a:t>
            </a:r>
          </a:p>
          <a:p>
            <a:pPr algn="ctr" eaLnBrk="1" hangingPunct="1">
              <a:spcBef>
                <a:spcPct val="50000"/>
              </a:spcBef>
            </a:pPr>
            <a:r>
              <a:rPr lang="en-US" b="1" dirty="0" smtClean="0"/>
              <a:t>Nodal Program Manager</a:t>
            </a:r>
          </a:p>
          <a:p>
            <a:pPr algn="ctr" eaLnBrk="1" hangingPunct="1">
              <a:spcBef>
                <a:spcPct val="50000"/>
              </a:spcBef>
            </a:pPr>
            <a:endParaRPr lang="en-US" b="1" dirty="0" smtClean="0"/>
          </a:p>
          <a:p>
            <a:pPr algn="ctr" eaLnBrk="1" hangingPunct="1">
              <a:spcBef>
                <a:spcPct val="50000"/>
              </a:spcBef>
            </a:pPr>
            <a:r>
              <a:rPr lang="en-US" b="1" dirty="0" smtClean="0"/>
              <a:t>Technical Advisory Committee</a:t>
            </a:r>
          </a:p>
          <a:p>
            <a:pPr algn="ctr" eaLnBrk="1" hangingPunct="1">
              <a:spcBef>
                <a:spcPct val="50000"/>
              </a:spcBef>
            </a:pPr>
            <a:r>
              <a:rPr lang="en-US" b="1" dirty="0" smtClean="0"/>
              <a:t>4 February 2010</a:t>
            </a: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0" y="0"/>
            <a:ext cx="8839200" cy="685800"/>
          </a:xfrm>
        </p:spPr>
        <p:txBody>
          <a:bodyPr/>
          <a:lstStyle/>
          <a:p>
            <a:pPr eaLnBrk="1" hangingPunct="1"/>
            <a:r>
              <a:rPr lang="en-US" dirty="0" smtClean="0"/>
              <a:t>Nodal Program Risks &amp; Issues: Definitions</a:t>
            </a:r>
          </a:p>
        </p:txBody>
      </p:sp>
      <p:sp>
        <p:nvSpPr>
          <p:cNvPr id="6" name="Content Placeholder 2"/>
          <p:cNvSpPr>
            <a:spLocks noGrp="1"/>
          </p:cNvSpPr>
          <p:nvPr>
            <p:ph idx="1"/>
          </p:nvPr>
        </p:nvSpPr>
        <p:spPr>
          <a:xfrm>
            <a:off x="304800" y="762000"/>
            <a:ext cx="8458200" cy="5562600"/>
          </a:xfrm>
        </p:spPr>
        <p:txBody>
          <a:bodyPr/>
          <a:lstStyle/>
          <a:p>
            <a:pPr marL="457200" indent="-457200" algn="ctr">
              <a:buNone/>
            </a:pPr>
            <a:r>
              <a:rPr lang="en-US" sz="1800" dirty="0" smtClean="0"/>
              <a:t>Definitions for Category, Probability and Severity of Risks &amp; Issues: </a:t>
            </a:r>
          </a:p>
          <a:p>
            <a:pPr marL="457200" indent="-457200">
              <a:buNone/>
            </a:pPr>
            <a:endParaRPr lang="en-US" sz="1050" dirty="0" smtClean="0"/>
          </a:p>
          <a:p>
            <a:pPr marL="457200" indent="-457200"/>
            <a:r>
              <a:rPr lang="en-US" dirty="0" smtClean="0">
                <a:latin typeface="Arial" pitchFamily="34" charset="0"/>
              </a:rPr>
              <a:t>Category</a:t>
            </a:r>
          </a:p>
          <a:p>
            <a:pPr marL="857250" lvl="1" indent="-457200"/>
            <a:r>
              <a:rPr lang="en-US" sz="1800" u="sng" dirty="0" smtClean="0"/>
              <a:t>Scope </a:t>
            </a:r>
            <a:r>
              <a:rPr lang="en-US" sz="1800" dirty="0" smtClean="0"/>
              <a:t>: Will require a scope change</a:t>
            </a:r>
            <a:endParaRPr lang="en-US" sz="1800" dirty="0" smtClean="0">
              <a:cs typeface="Times New Roman" pitchFamily="18" charset="0"/>
            </a:endParaRPr>
          </a:p>
          <a:p>
            <a:pPr marL="857250" lvl="1" indent="-457200"/>
            <a:r>
              <a:rPr lang="en-US" sz="1800" u="sng" dirty="0" smtClean="0"/>
              <a:t>Schedule</a:t>
            </a:r>
            <a:r>
              <a:rPr lang="en-US" sz="1800" dirty="0" smtClean="0"/>
              <a:t>: </a:t>
            </a:r>
            <a:r>
              <a:rPr lang="en-US" sz="1800" dirty="0" smtClean="0">
                <a:cs typeface="Times New Roman" pitchFamily="18" charset="0"/>
              </a:rPr>
              <a:t>Will require a schedule change</a:t>
            </a:r>
          </a:p>
          <a:p>
            <a:pPr marL="857250" lvl="1" indent="-457200"/>
            <a:r>
              <a:rPr lang="en-US" sz="1800" u="sng" dirty="0" smtClean="0"/>
              <a:t>Budget</a:t>
            </a:r>
            <a:r>
              <a:rPr lang="en-US" sz="1800" dirty="0" smtClean="0"/>
              <a:t>: </a:t>
            </a:r>
            <a:r>
              <a:rPr lang="en-US" sz="1800" dirty="0" smtClean="0">
                <a:cs typeface="Times New Roman" pitchFamily="18" charset="0"/>
              </a:rPr>
              <a:t>Will require a budget change</a:t>
            </a:r>
            <a:endParaRPr lang="en-US" sz="1800" dirty="0" smtClean="0">
              <a:latin typeface="Arial" pitchFamily="34" charset="0"/>
            </a:endParaRPr>
          </a:p>
          <a:p>
            <a:pPr marL="457200" indent="-457200"/>
            <a:endParaRPr lang="en-US" sz="1800" dirty="0" smtClean="0">
              <a:latin typeface="Arial" pitchFamily="34" charset="0"/>
            </a:endParaRPr>
          </a:p>
          <a:p>
            <a:pPr marL="457200" indent="-457200"/>
            <a:r>
              <a:rPr lang="en-US" dirty="0" smtClean="0">
                <a:latin typeface="Arial" pitchFamily="34" charset="0"/>
              </a:rPr>
              <a:t>Probability</a:t>
            </a:r>
          </a:p>
          <a:p>
            <a:pPr marL="857250" lvl="1" indent="-457200"/>
            <a:r>
              <a:rPr lang="en-US" sz="1800" u="sng" dirty="0" smtClean="0"/>
              <a:t>High</a:t>
            </a:r>
            <a:r>
              <a:rPr lang="en-US" sz="1800" dirty="0" smtClean="0"/>
              <a:t> : E</a:t>
            </a:r>
            <a:r>
              <a:rPr lang="en-US" sz="1800" dirty="0" smtClean="0">
                <a:cs typeface="Times New Roman" pitchFamily="18" charset="0"/>
              </a:rPr>
              <a:t>xpected to require Change Request over the next 1-3 months</a:t>
            </a:r>
          </a:p>
          <a:p>
            <a:pPr marL="857250" lvl="1" indent="-457200"/>
            <a:r>
              <a:rPr lang="en-US" sz="1800" u="sng" dirty="0" smtClean="0"/>
              <a:t>Medium</a:t>
            </a:r>
            <a:r>
              <a:rPr lang="en-US" sz="1800" dirty="0" smtClean="0"/>
              <a:t>: </a:t>
            </a:r>
            <a:r>
              <a:rPr lang="en-US" sz="1800" dirty="0" smtClean="0">
                <a:cs typeface="Times New Roman" pitchFamily="18" charset="0"/>
              </a:rPr>
              <a:t>Expected to require Change Request over the next 4-10 months</a:t>
            </a:r>
          </a:p>
          <a:p>
            <a:pPr marL="857250" lvl="1" indent="-457200"/>
            <a:r>
              <a:rPr lang="en-US" sz="1800" u="sng" dirty="0" smtClean="0"/>
              <a:t>Low</a:t>
            </a:r>
            <a:r>
              <a:rPr lang="en-US" sz="1800" dirty="0" smtClean="0"/>
              <a:t>: </a:t>
            </a:r>
            <a:r>
              <a:rPr lang="en-US" sz="1800" dirty="0" smtClean="0">
                <a:cs typeface="Times New Roman" pitchFamily="18" charset="0"/>
              </a:rPr>
              <a:t>Not expected to require a Change Request</a:t>
            </a:r>
            <a:endParaRPr lang="en-US" sz="1800" dirty="0" smtClean="0"/>
          </a:p>
          <a:p>
            <a:pPr marL="457200" indent="-457200"/>
            <a:endParaRPr lang="en-US" sz="1800" dirty="0" smtClean="0">
              <a:cs typeface="Times New Roman" pitchFamily="18" charset="0"/>
            </a:endParaRPr>
          </a:p>
          <a:p>
            <a:pPr marL="457200" indent="-457200"/>
            <a:r>
              <a:rPr lang="en-US" dirty="0" smtClean="0">
                <a:cs typeface="Times New Roman" pitchFamily="18" charset="0"/>
              </a:rPr>
              <a:t>Severity</a:t>
            </a:r>
            <a:r>
              <a:rPr lang="en-US" sz="1800" dirty="0" smtClean="0">
                <a:cs typeface="Times New Roman" pitchFamily="18" charset="0"/>
              </a:rPr>
              <a:t> </a:t>
            </a:r>
          </a:p>
          <a:p>
            <a:pPr marL="857250" lvl="1" indent="-457200"/>
            <a:r>
              <a:rPr lang="en-US" sz="1800" u="sng" dirty="0" smtClean="0">
                <a:cs typeface="Times New Roman" pitchFamily="18" charset="0"/>
              </a:rPr>
              <a:t>High</a:t>
            </a:r>
            <a:r>
              <a:rPr lang="en-US" sz="1800" dirty="0" smtClean="0">
                <a:cs typeface="Times New Roman" pitchFamily="18" charset="0"/>
              </a:rPr>
              <a:t>: Milestone impact, or budget impact  &gt;$</a:t>
            </a:r>
            <a:r>
              <a:rPr lang="en-US" sz="1800" dirty="0" smtClean="0"/>
              <a:t>500,000 </a:t>
            </a:r>
          </a:p>
          <a:p>
            <a:pPr marL="857250" lvl="1" indent="-457200"/>
            <a:r>
              <a:rPr lang="en-US" sz="1800" u="sng" dirty="0" smtClean="0">
                <a:cs typeface="Times New Roman" pitchFamily="18" charset="0"/>
              </a:rPr>
              <a:t>Medium</a:t>
            </a:r>
            <a:r>
              <a:rPr lang="en-US" sz="1800" dirty="0" smtClean="0">
                <a:cs typeface="Times New Roman" pitchFamily="18" charset="0"/>
              </a:rPr>
              <a:t>: Milestone impact - but expected to be mitigated, or budget impact between $0 - $</a:t>
            </a:r>
            <a:r>
              <a:rPr lang="en-US" sz="1800" dirty="0" smtClean="0"/>
              <a:t>500,000 </a:t>
            </a:r>
          </a:p>
          <a:p>
            <a:pPr marL="857250" lvl="1" indent="-457200"/>
            <a:r>
              <a:rPr lang="en-US" sz="1800" u="sng" dirty="0" smtClean="0">
                <a:cs typeface="Times New Roman" pitchFamily="18" charset="0"/>
              </a:rPr>
              <a:t>Low</a:t>
            </a:r>
            <a:r>
              <a:rPr lang="en-US" sz="1800" dirty="0" smtClean="0">
                <a:cs typeface="Times New Roman" pitchFamily="18" charset="0"/>
              </a:rPr>
              <a:t>:</a:t>
            </a:r>
            <a:r>
              <a:rPr lang="en-US" sz="1800" dirty="0" smtClean="0"/>
              <a:t> No milestone impact, or no budget impact</a:t>
            </a:r>
          </a:p>
          <a:p>
            <a:pPr marL="457200" indent="-457200">
              <a:buNone/>
            </a:pPr>
            <a:endParaRPr lang="en-US" sz="1800" dirty="0" smtClean="0"/>
          </a:p>
        </p:txBody>
      </p:sp>
      <p:sp>
        <p:nvSpPr>
          <p:cNvPr id="4" name="Date Placeholder 3"/>
          <p:cNvSpPr>
            <a:spLocks noGrp="1"/>
          </p:cNvSpPr>
          <p:nvPr>
            <p:ph type="dt" sz="half" idx="12"/>
          </p:nvPr>
        </p:nvSpPr>
        <p:spPr/>
        <p:txBody>
          <a:bodyPr/>
          <a:lstStyle/>
          <a:p>
            <a:pPr>
              <a:defRPr/>
            </a:pPr>
            <a:r>
              <a:rPr lang="en-US" smtClean="0"/>
              <a:t>4 February 2010</a:t>
            </a:r>
            <a:endParaRPr lang="en-US"/>
          </a:p>
        </p:txBody>
      </p:sp>
      <p:sp>
        <p:nvSpPr>
          <p:cNvPr id="5" name="Footer Placeholder 4"/>
          <p:cNvSpPr>
            <a:spLocks noGrp="1"/>
          </p:cNvSpPr>
          <p:nvPr>
            <p:ph type="ftr" sz="quarter" idx="11"/>
          </p:nvPr>
        </p:nvSpPr>
        <p:spPr/>
        <p:txBody>
          <a:bodyPr/>
          <a:lstStyle/>
          <a:p>
            <a:pPr>
              <a:defRPr/>
            </a:pPr>
            <a:r>
              <a:rPr lang="en-US" smtClean="0"/>
              <a:t>Technical Advisory Committee</a:t>
            </a: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3859" name="Title 1"/>
          <p:cNvSpPr>
            <a:spLocks noGrp="1"/>
          </p:cNvSpPr>
          <p:nvPr>
            <p:ph type="title"/>
          </p:nvPr>
        </p:nvSpPr>
        <p:spPr>
          <a:xfrm>
            <a:off x="0" y="0"/>
            <a:ext cx="8839200" cy="685800"/>
          </a:xfrm>
        </p:spPr>
        <p:txBody>
          <a:bodyPr/>
          <a:lstStyle/>
          <a:p>
            <a:r>
              <a:rPr lang="en-US" dirty="0" smtClean="0"/>
              <a:t>Nodal Program Risks &amp; Issues</a:t>
            </a:r>
          </a:p>
        </p:txBody>
      </p:sp>
      <p:sp>
        <p:nvSpPr>
          <p:cNvPr id="633857" name="Rectangle 5"/>
          <p:cNvSpPr>
            <a:spLocks noGrp="1" noChangeArrowheads="1"/>
          </p:cNvSpPr>
          <p:nvPr>
            <p:ph type="ftr" sz="quarter" idx="11"/>
          </p:nvPr>
        </p:nvSpPr>
        <p:spPr>
          <a:xfrm>
            <a:off x="5867400" y="6457950"/>
            <a:ext cx="2895600" cy="457200"/>
          </a:xfrm>
          <a:noFill/>
        </p:spPr>
        <p:txBody>
          <a:bodyPr/>
          <a:lstStyle/>
          <a:p>
            <a:pPr>
              <a:defRPr/>
            </a:pPr>
            <a:r>
              <a:rPr lang="en-US" smtClean="0"/>
              <a:t>Technical Advisory Committee</a:t>
            </a:r>
            <a:endParaRPr lang="en-US" dirty="0"/>
          </a:p>
        </p:txBody>
      </p:sp>
      <p:sp>
        <p:nvSpPr>
          <p:cNvPr id="633858" name="Rectangle 4"/>
          <p:cNvSpPr>
            <a:spLocks noGrp="1" noChangeArrowheads="1"/>
          </p:cNvSpPr>
          <p:nvPr>
            <p:ph type="dt" sz="half" idx="12"/>
          </p:nvPr>
        </p:nvSpPr>
        <p:spPr>
          <a:noFill/>
        </p:spPr>
        <p:txBody>
          <a:bodyPr/>
          <a:lstStyle/>
          <a:p>
            <a:r>
              <a:rPr lang="en-US" smtClean="0"/>
              <a:t>4 February 2010</a:t>
            </a:r>
            <a:endParaRPr lang="en-US" dirty="0"/>
          </a:p>
        </p:txBody>
      </p:sp>
      <p:graphicFrame>
        <p:nvGraphicFramePr>
          <p:cNvPr id="6" name="Table 5"/>
          <p:cNvGraphicFramePr>
            <a:graphicFrameLocks noGrp="1"/>
          </p:cNvGraphicFramePr>
          <p:nvPr/>
        </p:nvGraphicFramePr>
        <p:xfrm>
          <a:off x="76200" y="762001"/>
          <a:ext cx="8991599" cy="5391730"/>
        </p:xfrm>
        <a:graphic>
          <a:graphicData uri="http://schemas.openxmlformats.org/drawingml/2006/table">
            <a:tbl>
              <a:tblPr>
                <a:effectLst/>
              </a:tblPr>
              <a:tblGrid>
                <a:gridCol w="2215492"/>
                <a:gridCol w="849825"/>
                <a:gridCol w="744683"/>
                <a:gridCol w="838200"/>
                <a:gridCol w="914400"/>
                <a:gridCol w="772391"/>
                <a:gridCol w="2656608"/>
              </a:tblGrid>
              <a:tr h="4844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bg1"/>
                          </a:solidFill>
                          <a:effectLst/>
                          <a:latin typeface="Arial" charset="0"/>
                        </a:rPr>
                        <a:t>Risk/Issue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5469A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bg1"/>
                          </a:solidFill>
                          <a:effectLst/>
                          <a:latin typeface="Arial" charset="0"/>
                        </a:rPr>
                        <a:t>Impacted Milestone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5469A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bg1"/>
                          </a:solidFill>
                          <a:effectLst/>
                          <a:latin typeface="Arial" charset="0"/>
                        </a:rPr>
                        <a:t>Target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5469A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1" i="0" u="none" strike="noStrike" cap="none" normalizeH="0" baseline="0" dirty="0" smtClean="0">
                          <a:ln>
                            <a:noFill/>
                          </a:ln>
                          <a:solidFill>
                            <a:schemeClr val="bg1"/>
                          </a:solidFill>
                          <a:effectLst/>
                          <a:latin typeface="Arial" charset="0"/>
                        </a:rPr>
                        <a:t>Category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5469A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1200" cap="none" normalizeH="0" baseline="0" dirty="0" smtClean="0">
                          <a:ln>
                            <a:noFill/>
                          </a:ln>
                          <a:solidFill>
                            <a:schemeClr val="bg1"/>
                          </a:solidFill>
                          <a:effectLst/>
                          <a:latin typeface="Arial" charset="0"/>
                          <a:ea typeface="+mn-ea"/>
                          <a:cs typeface="+mn-cs"/>
                        </a:rPr>
                        <a:t>Probability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5469A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1200" cap="none" normalizeH="0" baseline="0" dirty="0" smtClean="0">
                          <a:ln>
                            <a:noFill/>
                          </a:ln>
                          <a:solidFill>
                            <a:schemeClr val="bg1"/>
                          </a:solidFill>
                          <a:effectLst/>
                          <a:latin typeface="Arial" charset="0"/>
                          <a:ea typeface="+mn-ea"/>
                          <a:cs typeface="+mn-cs"/>
                        </a:rPr>
                        <a:t>Severity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5469A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bg1"/>
                          </a:solidFill>
                          <a:effectLst/>
                          <a:latin typeface="Arial" charset="0"/>
                        </a:rPr>
                        <a:t>Status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5469A2"/>
                    </a:solidFill>
                  </a:tcPr>
                </a:tc>
              </a:tr>
              <a:tr h="155024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rPr>
                        <a:t>Integration Testing - Risk</a:t>
                      </a:r>
                    </a:p>
                    <a:p>
                      <a:pPr marL="274320" marR="0" lvl="1"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dirty="0" smtClean="0">
                          <a:ln>
                            <a:noFill/>
                          </a:ln>
                          <a:solidFill>
                            <a:schemeClr val="tx1"/>
                          </a:solidFill>
                          <a:effectLst/>
                          <a:latin typeface="Arial" charset="0"/>
                        </a:rPr>
                        <a:t>Continued risk around technology delivery of business systems integration due to complexity and continuing maturing of application and data dependencies.</a:t>
                      </a:r>
                      <a:endParaRPr kumimoji="0" lang="en-US" sz="1000" b="1" i="0" u="none" strike="noStrike" cap="none" normalizeH="0" baseline="0" dirty="0" smtClean="0">
                        <a:ln>
                          <a:noFill/>
                        </a:ln>
                        <a:solidFill>
                          <a:schemeClr val="tx1"/>
                        </a:solidFill>
                        <a:effectLst/>
                        <a:latin typeface="Arial" charset="0"/>
                      </a:endParaRPr>
                    </a:p>
                    <a:p>
                      <a:pPr marL="457200" marR="0" lvl="1" indent="0" algn="l"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Arial" charset="0"/>
                      </a:endParaRPr>
                    </a:p>
                  </a:txBody>
                  <a:tcPr marL="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1" indent="-112713" algn="ctr" defTabSz="914400" rtl="0" eaLnBrk="1" fontAlgn="base" latinLnBrk="0" hangingPunct="1">
                        <a:lnSpc>
                          <a:spcPct val="100000"/>
                        </a:lnSpc>
                        <a:spcBef>
                          <a:spcPct val="0"/>
                        </a:spcBef>
                        <a:spcAft>
                          <a:spcPct val="0"/>
                        </a:spcAft>
                        <a:buClrTx/>
                        <a:buSzTx/>
                        <a:buFont typeface="Arial" charset="0"/>
                        <a:buNone/>
                        <a:tabLst/>
                      </a:pPr>
                      <a:r>
                        <a:rPr kumimoji="0" lang="en-US" sz="1000" b="1" i="0" u="none" strike="noStrike" cap="none" normalizeH="0" baseline="0" dirty="0" smtClean="0">
                          <a:ln>
                            <a:noFill/>
                          </a:ln>
                          <a:solidFill>
                            <a:schemeClr val="tx1"/>
                          </a:solidFill>
                          <a:effectLst/>
                          <a:latin typeface="Arial" charset="0"/>
                        </a:rPr>
                        <a:t>Program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charset="0"/>
                        </a:rPr>
                        <a:t>May 2010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charset="0"/>
                        </a:rPr>
                        <a:t>Scope / </a:t>
                      </a:r>
                    </a:p>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charset="0"/>
                        </a:rPr>
                        <a:t>Schedule / </a:t>
                      </a:r>
                    </a:p>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charset="0"/>
                        </a:rPr>
                        <a:t>Budget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charset="0"/>
                        </a:rPr>
                        <a:t>Low</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charset="0"/>
                        </a:rPr>
                        <a:t>Med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Tx/>
                        <a:buChar char="•"/>
                        <a:tabLst/>
                      </a:pPr>
                      <a:r>
                        <a:rPr kumimoji="0" lang="en-US" sz="1000" b="0" i="0" u="none" strike="noStrike" cap="none" normalizeH="0" baseline="0" dirty="0" smtClean="0">
                          <a:ln>
                            <a:noFill/>
                          </a:ln>
                          <a:solidFill>
                            <a:schemeClr val="tx1"/>
                          </a:solidFill>
                          <a:effectLst/>
                          <a:latin typeface="Arial" charset="0"/>
                        </a:rPr>
                        <a:t>Phase 3 On track; </a:t>
                      </a:r>
                      <a:r>
                        <a:rPr kumimoji="0" lang="en-US" sz="1000" b="0" i="0" u="none" strike="noStrike" cap="none" normalizeH="0" baseline="0" dirty="0" smtClean="0">
                          <a:ln>
                            <a:noFill/>
                          </a:ln>
                          <a:solidFill>
                            <a:srgbClr val="000000"/>
                          </a:solidFill>
                          <a:effectLst/>
                          <a:latin typeface="Arial" charset="0"/>
                        </a:rPr>
                        <a:t>planning complete, execution in progress.</a:t>
                      </a:r>
                    </a:p>
                    <a:p>
                      <a:pPr marL="112713" marR="0" lvl="0" indent="-112713" algn="l" defTabSz="914400" rtl="0" eaLnBrk="1" fontAlgn="base" latinLnBrk="0" hangingPunct="1">
                        <a:lnSpc>
                          <a:spcPct val="100000"/>
                        </a:lnSpc>
                        <a:spcBef>
                          <a:spcPct val="0"/>
                        </a:spcBef>
                        <a:spcAft>
                          <a:spcPct val="0"/>
                        </a:spcAft>
                        <a:buClrTx/>
                        <a:buSzTx/>
                        <a:buFontTx/>
                        <a:buChar char="•"/>
                        <a:tabLst/>
                      </a:pPr>
                      <a:r>
                        <a:rPr kumimoji="0" lang="en-US" sz="1000" b="0" i="0" u="none" strike="noStrike" cap="none" normalizeH="0" baseline="0" dirty="0" smtClean="0">
                          <a:ln>
                            <a:noFill/>
                          </a:ln>
                          <a:solidFill>
                            <a:srgbClr val="000000"/>
                          </a:solidFill>
                          <a:effectLst/>
                          <a:latin typeface="Arial" charset="0"/>
                        </a:rPr>
                        <a:t>Execution of work plan, with specific focus on January Market Trials functionality, under way.</a:t>
                      </a:r>
                    </a:p>
                    <a:p>
                      <a:pPr marL="112713" marR="0" lvl="0" indent="-112713" algn="l" defTabSz="914400" rtl="0" eaLnBrk="1" fontAlgn="base" latinLnBrk="0" hangingPunct="1">
                        <a:lnSpc>
                          <a:spcPct val="100000"/>
                        </a:lnSpc>
                        <a:spcBef>
                          <a:spcPct val="0"/>
                        </a:spcBef>
                        <a:spcAft>
                          <a:spcPct val="0"/>
                        </a:spcAft>
                        <a:buClrTx/>
                        <a:buSzTx/>
                        <a:buFontTx/>
                        <a:buChar char="•"/>
                        <a:tabLst/>
                      </a:pPr>
                      <a:r>
                        <a:rPr kumimoji="0" lang="en-US" sz="1000" b="0" i="0" u="none" strike="noStrike" cap="none" normalizeH="0" baseline="0" dirty="0" smtClean="0">
                          <a:ln>
                            <a:noFill/>
                          </a:ln>
                          <a:solidFill>
                            <a:schemeClr val="tx1"/>
                          </a:solidFill>
                          <a:effectLst/>
                          <a:latin typeface="Arial" charset="0"/>
                        </a:rPr>
                        <a:t>Later phase schedules have slipped due to  environment issues and focus on Phase 2.1, Phase 3 delivery.</a:t>
                      </a:r>
                    </a:p>
                    <a:p>
                      <a:pPr marL="112713" marR="0" lvl="0" indent="-112713" algn="l" defTabSz="914400" rtl="0" eaLnBrk="1" fontAlgn="base" latinLnBrk="0" hangingPunct="1">
                        <a:lnSpc>
                          <a:spcPct val="100000"/>
                        </a:lnSpc>
                        <a:spcBef>
                          <a:spcPct val="0"/>
                        </a:spcBef>
                        <a:spcAft>
                          <a:spcPct val="0"/>
                        </a:spcAft>
                        <a:buClrTx/>
                        <a:buSzTx/>
                        <a:buFontTx/>
                        <a:buChar char="•"/>
                        <a:tabLst/>
                        <a:defRPr/>
                      </a:pPr>
                      <a:r>
                        <a:rPr kumimoji="0" lang="en-US" sz="1000" b="0" i="0" u="none" strike="noStrike" cap="none" normalizeH="0" baseline="0" dirty="0" smtClean="0">
                          <a:ln>
                            <a:noFill/>
                          </a:ln>
                          <a:solidFill>
                            <a:schemeClr val="tx1"/>
                          </a:solidFill>
                          <a:effectLst/>
                          <a:latin typeface="Arial" charset="0"/>
                        </a:rPr>
                        <a:t>Post Phase 3 Market Trials delivery mitigated by two weeks.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2842108">
                <a:tc>
                  <a:txBody>
                    <a:bodyPr/>
                    <a:lstStyle/>
                    <a:p>
                      <a:pPr marL="0" marR="0" lvl="1"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rPr>
                        <a:t>Market Interaction Operating Level Agreements (OLAs)</a:t>
                      </a:r>
                    </a:p>
                    <a:p>
                      <a:pPr marL="182880" marR="0" lvl="2"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dirty="0" smtClean="0">
                          <a:ln>
                            <a:noFill/>
                          </a:ln>
                          <a:solidFill>
                            <a:schemeClr val="tx1"/>
                          </a:solidFill>
                          <a:effectLst/>
                          <a:latin typeface="Arial" charset="0"/>
                        </a:rPr>
                        <a:t>Need to determine operating level agreements associated with market interactions to assist ERCOT in establishing operational thresholds: </a:t>
                      </a:r>
                    </a:p>
                    <a:p>
                      <a:pPr marL="182880" marR="0" lvl="2" indent="0" algn="l" defTabSz="914400" rtl="0" eaLnBrk="1" fontAlgn="base" latinLnBrk="0" hangingPunct="1">
                        <a:lnSpc>
                          <a:spcPct val="100000"/>
                        </a:lnSpc>
                        <a:spcBef>
                          <a:spcPct val="0"/>
                        </a:spcBef>
                        <a:spcAft>
                          <a:spcPct val="0"/>
                        </a:spcAft>
                        <a:buClrTx/>
                        <a:buSzTx/>
                        <a:buFontTx/>
                        <a:buNone/>
                        <a:tabLst/>
                      </a:pPr>
                      <a:endParaRPr kumimoji="0" lang="en-US" sz="1000" b="0" i="1" u="none" strike="noStrike" cap="none" normalizeH="0" baseline="0" dirty="0" smtClean="0">
                        <a:ln>
                          <a:noFill/>
                        </a:ln>
                        <a:solidFill>
                          <a:schemeClr val="tx1"/>
                        </a:solidFill>
                        <a:effectLst/>
                        <a:latin typeface="Arial" charset="0"/>
                      </a:endParaRPr>
                    </a:p>
                    <a:p>
                      <a:pPr marL="182880" marR="0" lvl="2" indent="0" algn="l" defTabSz="914400" rtl="0" eaLnBrk="1" fontAlgn="base" latinLnBrk="0" hangingPunct="1">
                        <a:lnSpc>
                          <a:spcPct val="100000"/>
                        </a:lnSpc>
                        <a:spcBef>
                          <a:spcPct val="0"/>
                        </a:spcBef>
                        <a:spcAft>
                          <a:spcPct val="0"/>
                        </a:spcAft>
                        <a:buClrTx/>
                        <a:buSzTx/>
                        <a:buFontTx/>
                        <a:buChar char="-"/>
                        <a:tabLst/>
                      </a:pPr>
                      <a:r>
                        <a:rPr kumimoji="0" lang="en-US" sz="1000" b="0" i="1" u="none" strike="noStrike" cap="none" normalizeH="0" baseline="0" dirty="0" smtClean="0">
                          <a:ln>
                            <a:noFill/>
                          </a:ln>
                          <a:solidFill>
                            <a:schemeClr val="tx1"/>
                          </a:solidFill>
                          <a:effectLst/>
                          <a:latin typeface="Arial" charset="0"/>
                        </a:rPr>
                        <a:t>Network Model Load Frequency </a:t>
                      </a:r>
                    </a:p>
                    <a:p>
                      <a:pPr marL="182880" marR="0" lvl="2" indent="0" algn="l" defTabSz="914400" rtl="0" eaLnBrk="1" fontAlgn="base" latinLnBrk="0" hangingPunct="1">
                        <a:lnSpc>
                          <a:spcPct val="100000"/>
                        </a:lnSpc>
                        <a:spcBef>
                          <a:spcPct val="0"/>
                        </a:spcBef>
                        <a:spcAft>
                          <a:spcPct val="0"/>
                        </a:spcAft>
                        <a:buClrTx/>
                        <a:buSzTx/>
                        <a:buFontTx/>
                        <a:buNone/>
                        <a:tabLst/>
                      </a:pPr>
                      <a:endParaRPr kumimoji="0" lang="en-US" sz="1000" b="0" i="1" u="none" strike="noStrike" cap="none" normalizeH="0" baseline="0" dirty="0" smtClean="0">
                        <a:ln>
                          <a:noFill/>
                        </a:ln>
                        <a:solidFill>
                          <a:schemeClr val="tx1"/>
                        </a:solidFill>
                        <a:effectLst/>
                        <a:latin typeface="Arial" charset="0"/>
                      </a:endParaRPr>
                    </a:p>
                    <a:p>
                      <a:pPr marL="182880" marR="0" lvl="2" indent="0" algn="l" defTabSz="914400" rtl="0" eaLnBrk="1" fontAlgn="base" latinLnBrk="0" hangingPunct="1">
                        <a:lnSpc>
                          <a:spcPct val="100000"/>
                        </a:lnSpc>
                        <a:spcBef>
                          <a:spcPct val="0"/>
                        </a:spcBef>
                        <a:spcAft>
                          <a:spcPct val="0"/>
                        </a:spcAft>
                        <a:buClrTx/>
                        <a:buSzTx/>
                        <a:buFontTx/>
                        <a:buChar char="-"/>
                        <a:tabLst/>
                      </a:pPr>
                      <a:endParaRPr kumimoji="0" lang="en-US" sz="1000" b="0" i="1" u="none" strike="noStrike" cap="none" normalizeH="0" baseline="0" dirty="0" smtClean="0">
                        <a:ln>
                          <a:noFill/>
                        </a:ln>
                        <a:solidFill>
                          <a:schemeClr val="tx1"/>
                        </a:solidFill>
                        <a:effectLst/>
                        <a:latin typeface="Arial" charset="0"/>
                      </a:endParaRPr>
                    </a:p>
                    <a:p>
                      <a:pPr marL="182880" marR="0" lvl="2" indent="0" algn="l" defTabSz="914400" rtl="0" eaLnBrk="1" fontAlgn="base" latinLnBrk="0" hangingPunct="1">
                        <a:lnSpc>
                          <a:spcPct val="100000"/>
                        </a:lnSpc>
                        <a:spcBef>
                          <a:spcPct val="0"/>
                        </a:spcBef>
                        <a:spcAft>
                          <a:spcPct val="0"/>
                        </a:spcAft>
                        <a:buClrTx/>
                        <a:buSzTx/>
                        <a:buFontTx/>
                        <a:buChar char="-"/>
                        <a:tabLst/>
                      </a:pPr>
                      <a:r>
                        <a:rPr kumimoji="0" lang="en-US" sz="1000" b="0" i="1" u="none" strike="noStrike" cap="none" normalizeH="0" baseline="0" dirty="0" smtClean="0">
                          <a:ln>
                            <a:noFill/>
                          </a:ln>
                          <a:solidFill>
                            <a:schemeClr val="tx1"/>
                          </a:solidFill>
                          <a:effectLst/>
                          <a:latin typeface="Arial" charset="0"/>
                        </a:rPr>
                        <a:t>DAM Sizing;</a:t>
                      </a:r>
                    </a:p>
                    <a:p>
                      <a:pPr marL="182880" marR="0" lvl="2" indent="0" algn="l" defTabSz="914400" rtl="0" eaLnBrk="1" fontAlgn="base" latinLnBrk="0" hangingPunct="1">
                        <a:lnSpc>
                          <a:spcPct val="100000"/>
                        </a:lnSpc>
                        <a:spcBef>
                          <a:spcPct val="0"/>
                        </a:spcBef>
                        <a:spcAft>
                          <a:spcPct val="0"/>
                        </a:spcAft>
                        <a:buClrTx/>
                        <a:buSzTx/>
                        <a:buFontTx/>
                        <a:buChar char="-"/>
                        <a:tabLst/>
                      </a:pPr>
                      <a:endParaRPr kumimoji="0" lang="en-US" sz="1000" b="0" i="1" u="none" strike="noStrike" cap="none" normalizeH="0" baseline="0" dirty="0" smtClean="0">
                        <a:ln>
                          <a:noFill/>
                        </a:ln>
                        <a:solidFill>
                          <a:schemeClr val="tx1"/>
                        </a:solidFill>
                        <a:effectLst/>
                        <a:latin typeface="Arial" charset="0"/>
                      </a:endParaRPr>
                    </a:p>
                    <a:p>
                      <a:pPr marL="182880" marR="0" lvl="2" indent="0" algn="l" defTabSz="914400" rtl="0" eaLnBrk="1" fontAlgn="base" latinLnBrk="0" hangingPunct="1">
                        <a:lnSpc>
                          <a:spcPct val="100000"/>
                        </a:lnSpc>
                        <a:spcBef>
                          <a:spcPct val="0"/>
                        </a:spcBef>
                        <a:spcAft>
                          <a:spcPct val="0"/>
                        </a:spcAft>
                        <a:buClrTx/>
                        <a:buSzTx/>
                        <a:buFontTx/>
                        <a:buChar char="-"/>
                        <a:tabLst/>
                      </a:pPr>
                      <a:endParaRPr kumimoji="0" lang="en-US" sz="1000" b="0" i="1" u="none" strike="noStrike" cap="none" normalizeH="0" baseline="0" dirty="0" smtClean="0">
                        <a:ln>
                          <a:noFill/>
                        </a:ln>
                        <a:solidFill>
                          <a:schemeClr val="tx1"/>
                        </a:solidFill>
                        <a:effectLst/>
                        <a:latin typeface="Arial" charset="0"/>
                      </a:endParaRPr>
                    </a:p>
                    <a:p>
                      <a:pPr marL="182880" marR="0" lvl="2" indent="0" algn="l" defTabSz="914400" rtl="0" eaLnBrk="1" fontAlgn="base" latinLnBrk="0" hangingPunct="1">
                        <a:lnSpc>
                          <a:spcPct val="100000"/>
                        </a:lnSpc>
                        <a:spcBef>
                          <a:spcPct val="0"/>
                        </a:spcBef>
                        <a:spcAft>
                          <a:spcPct val="0"/>
                        </a:spcAft>
                        <a:buClrTx/>
                        <a:buSzTx/>
                        <a:buFontTx/>
                        <a:buChar char="-"/>
                        <a:tabLst/>
                      </a:pPr>
                      <a:r>
                        <a:rPr kumimoji="0" lang="en-US" sz="1000" b="0" i="1" u="none" strike="noStrike" cap="none" normalizeH="0" baseline="0" dirty="0" smtClean="0">
                          <a:ln>
                            <a:noFill/>
                          </a:ln>
                          <a:solidFill>
                            <a:schemeClr val="tx1"/>
                          </a:solidFill>
                          <a:effectLst/>
                          <a:latin typeface="Arial" charset="0"/>
                        </a:rPr>
                        <a:t>CRR sizing</a:t>
                      </a:r>
                    </a:p>
                    <a:p>
                      <a:pPr marL="182880" marR="0" lvl="2" indent="0" algn="l" defTabSz="914400" rtl="0" eaLnBrk="1" fontAlgn="base" latinLnBrk="0" hangingPunct="1">
                        <a:lnSpc>
                          <a:spcPct val="100000"/>
                        </a:lnSpc>
                        <a:spcBef>
                          <a:spcPct val="0"/>
                        </a:spcBef>
                        <a:spcAft>
                          <a:spcPct val="0"/>
                        </a:spcAft>
                        <a:buClrTx/>
                        <a:buSzTx/>
                        <a:buFontTx/>
                        <a:buChar char="-"/>
                        <a:tabLst/>
                      </a:pPr>
                      <a:endParaRPr kumimoji="0" lang="en-US" sz="1000" b="0" i="1" u="none" strike="noStrike" cap="none" normalizeH="0" baseline="0" dirty="0" smtClean="0">
                        <a:ln>
                          <a:noFill/>
                        </a:ln>
                        <a:solidFill>
                          <a:schemeClr val="tx1"/>
                        </a:solidFill>
                        <a:effectLst/>
                        <a:latin typeface="Arial" charset="0"/>
                      </a:endParaRPr>
                    </a:p>
                    <a:p>
                      <a:pPr marL="182880" marR="0" lvl="2" indent="0" algn="l" defTabSz="914400" rtl="0" eaLnBrk="1" fontAlgn="base" latinLnBrk="0" hangingPunct="1">
                        <a:lnSpc>
                          <a:spcPct val="100000"/>
                        </a:lnSpc>
                        <a:spcBef>
                          <a:spcPct val="0"/>
                        </a:spcBef>
                        <a:spcAft>
                          <a:spcPct val="0"/>
                        </a:spcAft>
                        <a:buClrTx/>
                        <a:buSzTx/>
                        <a:buFontTx/>
                        <a:buChar char="-"/>
                        <a:tabLst/>
                      </a:pPr>
                      <a:endParaRPr kumimoji="0" lang="en-US" sz="1000" b="0" i="1" u="none" strike="noStrike" cap="none" normalizeH="0" baseline="0" dirty="0" smtClean="0">
                        <a:ln>
                          <a:noFill/>
                        </a:ln>
                        <a:solidFill>
                          <a:schemeClr val="tx1"/>
                        </a:solidFill>
                        <a:effectLst/>
                        <a:latin typeface="Arial" charset="0"/>
                      </a:endParaRPr>
                    </a:p>
                    <a:p>
                      <a:pPr marL="182880" marR="0" lvl="2" indent="0" algn="l" defTabSz="914400" rtl="0" eaLnBrk="1" fontAlgn="base" latinLnBrk="0" hangingPunct="1">
                        <a:lnSpc>
                          <a:spcPct val="100000"/>
                        </a:lnSpc>
                        <a:spcBef>
                          <a:spcPct val="0"/>
                        </a:spcBef>
                        <a:spcAft>
                          <a:spcPct val="0"/>
                        </a:spcAft>
                        <a:buClrTx/>
                        <a:buSzTx/>
                        <a:buFontTx/>
                        <a:buChar char="-"/>
                        <a:tabLst/>
                      </a:pPr>
                      <a:r>
                        <a:rPr kumimoji="0" lang="en-US" sz="1000" b="0" i="1" u="none" strike="noStrike" cap="none" normalizeH="0" baseline="0" dirty="0" smtClean="0">
                          <a:ln>
                            <a:noFill/>
                          </a:ln>
                          <a:solidFill>
                            <a:schemeClr val="tx1"/>
                          </a:solidFill>
                          <a:effectLst/>
                          <a:latin typeface="Arial" charset="0"/>
                        </a:rPr>
                        <a:t>Reporting</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5469A2"/>
                    </a:solidFill>
                  </a:tcPr>
                </a:tc>
                <a:tc>
                  <a:txBody>
                    <a:bodyPr/>
                    <a:lstStyle/>
                    <a:p>
                      <a:pPr marL="112713" marR="0" lvl="1" indent="-112713" algn="ctr" defTabSz="914400" rtl="0" eaLnBrk="1" fontAlgn="base" latinLnBrk="0" hangingPunct="1">
                        <a:lnSpc>
                          <a:spcPct val="100000"/>
                        </a:lnSpc>
                        <a:spcBef>
                          <a:spcPct val="0"/>
                        </a:spcBef>
                        <a:spcAft>
                          <a:spcPct val="0"/>
                        </a:spcAft>
                        <a:buClrTx/>
                        <a:buSzTx/>
                        <a:buFont typeface="Arial" charset="0"/>
                        <a:buNone/>
                        <a:tabLst/>
                      </a:pPr>
                      <a:r>
                        <a:rPr kumimoji="0" lang="en-US" sz="1000" b="1" i="0" u="none" strike="noStrike" cap="none" normalizeH="0" baseline="0" dirty="0" smtClean="0">
                          <a:ln>
                            <a:noFill/>
                          </a:ln>
                          <a:solidFill>
                            <a:schemeClr val="tx1"/>
                          </a:solidFill>
                          <a:effectLst/>
                          <a:latin typeface="Arial" charset="0"/>
                        </a:rPr>
                        <a:t>Program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5469A2"/>
                    </a:solidFill>
                  </a:tcPr>
                </a:tc>
                <a:tc>
                  <a:txBody>
                    <a:bodyPr/>
                    <a:lstStyle/>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rPr>
                        <a:t>April/</a:t>
                      </a:r>
                    </a:p>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rPr>
                        <a:t>May 2010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5469A2"/>
                    </a:solidFill>
                  </a:tcPr>
                </a:tc>
                <a:tc>
                  <a:txBody>
                    <a:bodyPr/>
                    <a:lstStyle/>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rPr>
                        <a:t>Scope / </a:t>
                      </a:r>
                    </a:p>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rPr>
                        <a:t>Budget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5469A2"/>
                    </a:solidFill>
                  </a:tcPr>
                </a:tc>
                <a:tc>
                  <a:txBody>
                    <a:bodyPr/>
                    <a:lstStyle/>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rPr>
                        <a:t>High</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5469A2"/>
                    </a:solidFill>
                  </a:tcPr>
                </a:tc>
                <a:tc>
                  <a:txBody>
                    <a:bodyPr/>
                    <a:lstStyle/>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rPr>
                        <a:t>Low</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5469A2"/>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Tx/>
                        <a:buChar char="•"/>
                        <a:tabLst/>
                      </a:pPr>
                      <a:r>
                        <a:rPr kumimoji="0" lang="en-US" sz="1000" b="0" i="0" u="none" strike="noStrike" cap="none" normalizeH="0" baseline="0" dirty="0" smtClean="0">
                          <a:ln>
                            <a:noFill/>
                          </a:ln>
                          <a:solidFill>
                            <a:schemeClr val="tx1"/>
                          </a:solidFill>
                          <a:effectLst/>
                          <a:latin typeface="Arial" charset="0"/>
                        </a:rPr>
                        <a:t>On track.</a:t>
                      </a:r>
                    </a:p>
                    <a:p>
                      <a:pPr marL="112713" marR="0" lvl="0" indent="-112713" algn="l" defTabSz="914400" rtl="0" eaLnBrk="1" fontAlgn="base" latinLnBrk="0" hangingPunct="1">
                        <a:lnSpc>
                          <a:spcPct val="100000"/>
                        </a:lnSpc>
                        <a:spcBef>
                          <a:spcPct val="0"/>
                        </a:spcBef>
                        <a:spcAft>
                          <a:spcPct val="0"/>
                        </a:spcAft>
                        <a:buClrTx/>
                        <a:buSzTx/>
                        <a:buFontTx/>
                        <a:buChar char="•"/>
                        <a:tabLst/>
                      </a:pPr>
                      <a:r>
                        <a:rPr kumimoji="0" lang="en-US" sz="1000" b="0" i="0" u="none" strike="noStrike" cap="none" normalizeH="0" baseline="0" dirty="0" smtClean="0">
                          <a:ln>
                            <a:noFill/>
                          </a:ln>
                          <a:solidFill>
                            <a:schemeClr val="tx1"/>
                          </a:solidFill>
                          <a:effectLst/>
                          <a:latin typeface="Arial" charset="0"/>
                        </a:rPr>
                        <a:t>Phase 3 complete.</a:t>
                      </a:r>
                    </a:p>
                    <a:p>
                      <a:pPr marL="112713" marR="0" lvl="0" indent="-112713" algn="l" defTabSz="914400" rtl="0" eaLnBrk="1" fontAlgn="base" latinLnBrk="0" hangingPunct="1">
                        <a:lnSpc>
                          <a:spcPct val="100000"/>
                        </a:lnSpc>
                        <a:spcBef>
                          <a:spcPct val="0"/>
                        </a:spcBef>
                        <a:spcAft>
                          <a:spcPct val="0"/>
                        </a:spcAft>
                        <a:buClrTx/>
                        <a:buSzTx/>
                        <a:buFontTx/>
                        <a:buChar char="•"/>
                        <a:tabLst/>
                        <a:defRPr/>
                      </a:pPr>
                      <a:r>
                        <a:rPr kumimoji="0" lang="en-US" sz="1000" b="0" i="0" u="none" strike="noStrike" cap="none" normalizeH="0" baseline="0" dirty="0" smtClean="0">
                          <a:ln>
                            <a:noFill/>
                          </a:ln>
                          <a:solidFill>
                            <a:schemeClr val="tx1"/>
                          </a:solidFill>
                          <a:effectLst/>
                          <a:latin typeface="Arial" charset="0"/>
                        </a:rPr>
                        <a:t>Phase 4 and 5 OLA definitions in process.</a:t>
                      </a:r>
                    </a:p>
                    <a:p>
                      <a:pPr marL="112713" marR="0" lvl="0" indent="-112713" algn="l" defTabSz="914400" rtl="0" eaLnBrk="1" fontAlgn="base" latinLnBrk="0" hangingPunct="1">
                        <a:lnSpc>
                          <a:spcPct val="100000"/>
                        </a:lnSpc>
                        <a:spcBef>
                          <a:spcPct val="0"/>
                        </a:spcBef>
                        <a:spcAft>
                          <a:spcPct val="0"/>
                        </a:spcAft>
                        <a:buClrTx/>
                        <a:buSzTx/>
                        <a:buFontTx/>
                        <a:buChar char="•"/>
                        <a:tabLst/>
                        <a:defRPr/>
                      </a:pPr>
                      <a:endParaRPr kumimoji="0" lang="en-US" sz="1000" b="0" i="0" u="none" strike="noStrike" cap="none" normalizeH="0" baseline="0" dirty="0" smtClean="0">
                        <a:ln>
                          <a:noFill/>
                        </a:ln>
                        <a:solidFill>
                          <a:schemeClr val="tx1"/>
                        </a:solidFill>
                        <a:effectLst/>
                        <a:latin typeface="Arial" charset="0"/>
                      </a:endParaRPr>
                    </a:p>
                    <a:p>
                      <a:pPr marL="112713" marR="0" lvl="0" indent="-112713" algn="l" defTabSz="914400" rtl="0" eaLnBrk="1" fontAlgn="base" latinLnBrk="0" hangingPunct="1">
                        <a:lnSpc>
                          <a:spcPct val="100000"/>
                        </a:lnSpc>
                        <a:spcBef>
                          <a:spcPct val="0"/>
                        </a:spcBef>
                        <a:spcAft>
                          <a:spcPct val="0"/>
                        </a:spcAft>
                        <a:buClrTx/>
                        <a:buSzTx/>
                        <a:buFontTx/>
                        <a:buChar char="•"/>
                        <a:tabLst/>
                        <a:defRPr/>
                      </a:pPr>
                      <a:endParaRPr kumimoji="0" lang="en-US" sz="1000" b="0" i="0" u="none" strike="noStrike" cap="none" normalizeH="0" baseline="0" dirty="0" smtClean="0">
                        <a:ln>
                          <a:noFill/>
                        </a:ln>
                        <a:solidFill>
                          <a:schemeClr val="tx1"/>
                        </a:solidFill>
                        <a:effectLst/>
                        <a:latin typeface="Arial" charset="0"/>
                      </a:endParaRPr>
                    </a:p>
                    <a:p>
                      <a:pPr marL="112713" marR="0" lvl="0" indent="-112713" algn="l" defTabSz="914400" rtl="0" eaLnBrk="1" fontAlgn="base" latinLnBrk="0" hangingPunct="1">
                        <a:lnSpc>
                          <a:spcPct val="100000"/>
                        </a:lnSpc>
                        <a:spcBef>
                          <a:spcPct val="0"/>
                        </a:spcBef>
                        <a:spcAft>
                          <a:spcPct val="0"/>
                        </a:spcAft>
                        <a:buClrTx/>
                        <a:buSzTx/>
                        <a:buFontTx/>
                        <a:buChar char="•"/>
                        <a:tabLst/>
                        <a:defRPr/>
                      </a:pPr>
                      <a:endParaRPr kumimoji="0" lang="en-US" sz="1000" b="0" i="0" u="none" strike="noStrike" cap="none" normalizeH="0" baseline="0" dirty="0" smtClean="0">
                        <a:ln>
                          <a:noFill/>
                        </a:ln>
                        <a:solidFill>
                          <a:schemeClr val="tx1"/>
                        </a:solidFill>
                        <a:effectLst/>
                        <a:latin typeface="Arial" charset="0"/>
                      </a:endParaRPr>
                    </a:p>
                    <a:p>
                      <a:pPr marL="112713" marR="0" lvl="0" indent="-112713" algn="l" defTabSz="914400" rtl="0" eaLnBrk="1" fontAlgn="base" latinLnBrk="0" hangingPunct="1">
                        <a:lnSpc>
                          <a:spcPct val="100000"/>
                        </a:lnSpc>
                        <a:spcBef>
                          <a:spcPct val="0"/>
                        </a:spcBef>
                        <a:spcAft>
                          <a:spcPct val="0"/>
                        </a:spcAft>
                        <a:buClrTx/>
                        <a:buSzTx/>
                        <a:buFontTx/>
                        <a:buNone/>
                        <a:tabLst/>
                        <a:defRPr/>
                      </a:pPr>
                      <a:endParaRPr kumimoji="0" lang="en-US" sz="1000" b="0" i="0" u="none" strike="noStrike" cap="none" normalizeH="0" baseline="0" dirty="0" smtClean="0">
                        <a:ln>
                          <a:noFill/>
                        </a:ln>
                        <a:solidFill>
                          <a:schemeClr val="tx1"/>
                        </a:solidFill>
                        <a:effectLst/>
                        <a:latin typeface="Arial" charset="0"/>
                      </a:endParaRPr>
                    </a:p>
                    <a:p>
                      <a:pPr marL="112713" marR="0" lvl="0" indent="-112713" algn="l" defTabSz="914400" rtl="0" eaLnBrk="1" fontAlgn="base" latinLnBrk="0" hangingPunct="1">
                        <a:lnSpc>
                          <a:spcPct val="100000"/>
                        </a:lnSpc>
                        <a:spcBef>
                          <a:spcPct val="0"/>
                        </a:spcBef>
                        <a:spcAft>
                          <a:spcPct val="0"/>
                        </a:spcAft>
                        <a:buClrTx/>
                        <a:buSzTx/>
                        <a:buFontTx/>
                        <a:buChar char="•"/>
                        <a:tabLst/>
                        <a:defRPr/>
                      </a:pPr>
                      <a:r>
                        <a:rPr kumimoji="0" lang="en-US" sz="1000" b="0" i="0" u="none" strike="noStrike" cap="none" normalizeH="0" baseline="0" dirty="0" smtClean="0">
                          <a:ln>
                            <a:noFill/>
                          </a:ln>
                          <a:solidFill>
                            <a:schemeClr val="tx1"/>
                          </a:solidFill>
                          <a:effectLst/>
                          <a:latin typeface="Arial" charset="0"/>
                        </a:rPr>
                        <a:t>NATF and NDSWG heavily involved in issue. Joint working session scheduled for 02/16/10</a:t>
                      </a:r>
                    </a:p>
                    <a:p>
                      <a:pPr marL="112713" marR="0" lvl="0" indent="-112713" algn="l" defTabSz="914400" rtl="0" eaLnBrk="1" fontAlgn="base" latinLnBrk="0" hangingPunct="1">
                        <a:lnSpc>
                          <a:spcPct val="100000"/>
                        </a:lnSpc>
                        <a:spcBef>
                          <a:spcPct val="0"/>
                        </a:spcBef>
                        <a:spcAft>
                          <a:spcPct val="0"/>
                        </a:spcAft>
                        <a:buClrTx/>
                        <a:buSzTx/>
                        <a:buFontTx/>
                        <a:buChar char="•"/>
                        <a:tabLst/>
                        <a:defRPr/>
                      </a:pPr>
                      <a:endParaRPr kumimoji="0" lang="en-US" sz="1000" b="0" i="0" u="none" strike="noStrike" cap="none" normalizeH="0" baseline="0" dirty="0" smtClean="0">
                        <a:ln>
                          <a:noFill/>
                        </a:ln>
                        <a:solidFill>
                          <a:schemeClr val="tx1"/>
                        </a:solidFill>
                        <a:effectLst/>
                        <a:latin typeface="Arial" charset="0"/>
                      </a:endParaRPr>
                    </a:p>
                    <a:p>
                      <a:pPr marL="112713" marR="0" lvl="0" indent="-112713" algn="l" defTabSz="914400" rtl="0" eaLnBrk="1" fontAlgn="base" latinLnBrk="0" hangingPunct="1">
                        <a:lnSpc>
                          <a:spcPct val="100000"/>
                        </a:lnSpc>
                        <a:spcBef>
                          <a:spcPct val="0"/>
                        </a:spcBef>
                        <a:spcAft>
                          <a:spcPct val="0"/>
                        </a:spcAft>
                        <a:buClrTx/>
                        <a:buSzTx/>
                        <a:buFontTx/>
                        <a:buChar char="•"/>
                        <a:tabLst/>
                        <a:defRPr/>
                      </a:pPr>
                      <a:r>
                        <a:rPr kumimoji="0" lang="en-US" sz="1000" b="0" i="0" u="none" strike="noStrike" cap="none" normalizeH="0" baseline="0" dirty="0" smtClean="0">
                          <a:ln>
                            <a:noFill/>
                          </a:ln>
                          <a:solidFill>
                            <a:schemeClr val="tx1"/>
                          </a:solidFill>
                          <a:effectLst/>
                          <a:latin typeface="Arial" charset="0"/>
                        </a:rPr>
                        <a:t>On track; presented to NATF on  02/02/10</a:t>
                      </a:r>
                    </a:p>
                    <a:p>
                      <a:pPr marL="112713" marR="0" lvl="0" indent="-112713" algn="l" defTabSz="914400" rtl="0" eaLnBrk="1" fontAlgn="base" latinLnBrk="0" hangingPunct="1">
                        <a:lnSpc>
                          <a:spcPct val="100000"/>
                        </a:lnSpc>
                        <a:spcBef>
                          <a:spcPct val="0"/>
                        </a:spcBef>
                        <a:spcAft>
                          <a:spcPct val="0"/>
                        </a:spcAft>
                        <a:buClrTx/>
                        <a:buSzTx/>
                        <a:buFontTx/>
                        <a:buChar char="•"/>
                        <a:tabLst/>
                        <a:defRPr/>
                      </a:pPr>
                      <a:endParaRPr kumimoji="0" lang="en-US" sz="1000" b="0" i="0" u="none" strike="noStrike" cap="none" normalizeH="0" baseline="0" dirty="0" smtClean="0">
                        <a:ln>
                          <a:noFill/>
                        </a:ln>
                        <a:solidFill>
                          <a:schemeClr val="tx1"/>
                        </a:solidFill>
                        <a:effectLst/>
                        <a:latin typeface="Arial" charset="0"/>
                      </a:endParaRPr>
                    </a:p>
                    <a:p>
                      <a:pPr marL="112713" marR="0" lvl="0" indent="-112713" algn="l" defTabSz="914400" rtl="0" eaLnBrk="1" fontAlgn="base" latinLnBrk="0" hangingPunct="1">
                        <a:lnSpc>
                          <a:spcPct val="100000"/>
                        </a:lnSpc>
                        <a:spcBef>
                          <a:spcPct val="0"/>
                        </a:spcBef>
                        <a:spcAft>
                          <a:spcPct val="0"/>
                        </a:spcAft>
                        <a:buClrTx/>
                        <a:buSzTx/>
                        <a:buFontTx/>
                        <a:buChar char="•"/>
                        <a:tabLst/>
                        <a:defRPr/>
                      </a:pPr>
                      <a:r>
                        <a:rPr kumimoji="0" lang="en-US" sz="1000" b="0" i="0" u="none" strike="noStrike" cap="none" normalizeH="0" baseline="0" dirty="0" smtClean="0">
                          <a:ln>
                            <a:noFill/>
                          </a:ln>
                          <a:solidFill>
                            <a:schemeClr val="tx1"/>
                          </a:solidFill>
                          <a:effectLst/>
                          <a:latin typeface="Arial" charset="0"/>
                        </a:rPr>
                        <a:t>On track; ERCOT is researching comparable CRR market sizes in PJM, CAISO, and MISO</a:t>
                      </a:r>
                    </a:p>
                    <a:p>
                      <a:pPr marL="112713" marR="0" lvl="0" indent="-112713" algn="l" defTabSz="914400" rtl="0" eaLnBrk="1" fontAlgn="base" latinLnBrk="0" hangingPunct="1">
                        <a:lnSpc>
                          <a:spcPct val="100000"/>
                        </a:lnSpc>
                        <a:spcBef>
                          <a:spcPct val="0"/>
                        </a:spcBef>
                        <a:spcAft>
                          <a:spcPct val="0"/>
                        </a:spcAft>
                        <a:buClrTx/>
                        <a:buSzTx/>
                        <a:buFontTx/>
                        <a:buChar char="•"/>
                        <a:tabLst/>
                        <a:defRPr/>
                      </a:pPr>
                      <a:endParaRPr kumimoji="0" lang="en-US" sz="1000" b="0" i="0" u="none" strike="noStrike" cap="none" normalizeH="0" baseline="0" dirty="0" smtClean="0">
                        <a:ln>
                          <a:noFill/>
                        </a:ln>
                        <a:solidFill>
                          <a:schemeClr val="tx1"/>
                        </a:solidFill>
                        <a:effectLst/>
                        <a:latin typeface="Arial" charset="0"/>
                      </a:endParaRPr>
                    </a:p>
                    <a:p>
                      <a:pPr marL="112713" marR="0" lvl="0" indent="-112713" algn="l" defTabSz="914400" rtl="0" eaLnBrk="1" fontAlgn="base" latinLnBrk="0" hangingPunct="1">
                        <a:lnSpc>
                          <a:spcPct val="100000"/>
                        </a:lnSpc>
                        <a:spcBef>
                          <a:spcPct val="0"/>
                        </a:spcBef>
                        <a:spcAft>
                          <a:spcPct val="0"/>
                        </a:spcAft>
                        <a:buClrTx/>
                        <a:buSzTx/>
                        <a:buFontTx/>
                        <a:buChar char="•"/>
                        <a:tabLst/>
                        <a:defRPr/>
                      </a:pPr>
                      <a:r>
                        <a:rPr kumimoji="0" lang="en-US" sz="1000" b="0" i="0" u="none" strike="noStrike" cap="none" normalizeH="0" baseline="0" dirty="0" smtClean="0">
                          <a:ln>
                            <a:noFill/>
                          </a:ln>
                          <a:solidFill>
                            <a:schemeClr val="tx1"/>
                          </a:solidFill>
                          <a:effectLst/>
                          <a:latin typeface="Arial" charset="0"/>
                        </a:rPr>
                        <a:t>On track</a:t>
                      </a:r>
                    </a:p>
                    <a:p>
                      <a:pPr marL="112713" marR="0" lvl="0" indent="-112713" algn="l" defTabSz="914400" rtl="0" eaLnBrk="1" fontAlgn="base" latinLnBrk="0" hangingPunct="1">
                        <a:lnSpc>
                          <a:spcPct val="100000"/>
                        </a:lnSpc>
                        <a:spcBef>
                          <a:spcPct val="0"/>
                        </a:spcBef>
                        <a:spcAft>
                          <a:spcPct val="0"/>
                        </a:spcAft>
                        <a:buClrTx/>
                        <a:buSzTx/>
                        <a:buFontTx/>
                        <a:buChar char="•"/>
                        <a:tabLst/>
                        <a:defRPr/>
                      </a:pPr>
                      <a:endParaRPr kumimoji="0" lang="en-US" sz="1000" b="0" i="0" u="none" strike="noStrike" cap="none" normalizeH="0" baseline="0" dirty="0" smtClean="0">
                        <a:ln>
                          <a:noFill/>
                        </a:ln>
                        <a:solidFill>
                          <a:schemeClr val="tx1"/>
                        </a:solidFill>
                        <a:effectLst/>
                        <a:latin typeface="Arial" charset="0"/>
                      </a:endParaRPr>
                    </a:p>
                    <a:p>
                      <a:pPr marL="112713" marR="0" lvl="0" indent="-112713"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charset="0"/>
                      </a:endParaRPr>
                    </a:p>
                    <a:p>
                      <a:pPr marL="112713" marR="0" lvl="0" indent="-112713"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5469A2"/>
                    </a:solidFill>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3859" name="Title 1"/>
          <p:cNvSpPr>
            <a:spLocks noGrp="1"/>
          </p:cNvSpPr>
          <p:nvPr>
            <p:ph type="title"/>
          </p:nvPr>
        </p:nvSpPr>
        <p:spPr>
          <a:xfrm>
            <a:off x="0" y="0"/>
            <a:ext cx="8839200" cy="685800"/>
          </a:xfrm>
        </p:spPr>
        <p:txBody>
          <a:bodyPr/>
          <a:lstStyle/>
          <a:p>
            <a:r>
              <a:rPr lang="en-US" dirty="0" smtClean="0"/>
              <a:t>Nodal Program Risks &amp; Issues</a:t>
            </a:r>
          </a:p>
        </p:txBody>
      </p:sp>
      <p:sp>
        <p:nvSpPr>
          <p:cNvPr id="633857" name="Rectangle 5"/>
          <p:cNvSpPr>
            <a:spLocks noGrp="1" noChangeArrowheads="1"/>
          </p:cNvSpPr>
          <p:nvPr>
            <p:ph type="ftr" sz="quarter" idx="11"/>
          </p:nvPr>
        </p:nvSpPr>
        <p:spPr>
          <a:xfrm>
            <a:off x="5867400" y="6457950"/>
            <a:ext cx="2895600" cy="457200"/>
          </a:xfrm>
          <a:noFill/>
        </p:spPr>
        <p:txBody>
          <a:bodyPr/>
          <a:lstStyle/>
          <a:p>
            <a:pPr>
              <a:defRPr/>
            </a:pPr>
            <a:r>
              <a:rPr lang="en-US" smtClean="0"/>
              <a:t>Technical Advisory Committee</a:t>
            </a:r>
            <a:endParaRPr lang="en-US" dirty="0"/>
          </a:p>
        </p:txBody>
      </p:sp>
      <p:sp>
        <p:nvSpPr>
          <p:cNvPr id="633858" name="Rectangle 4"/>
          <p:cNvSpPr>
            <a:spLocks noGrp="1" noChangeArrowheads="1"/>
          </p:cNvSpPr>
          <p:nvPr>
            <p:ph type="dt" sz="half" idx="12"/>
          </p:nvPr>
        </p:nvSpPr>
        <p:spPr>
          <a:noFill/>
        </p:spPr>
        <p:txBody>
          <a:bodyPr/>
          <a:lstStyle/>
          <a:p>
            <a:r>
              <a:rPr lang="en-US" smtClean="0"/>
              <a:t>4 February 2010</a:t>
            </a:r>
            <a:endParaRPr lang="en-US" dirty="0"/>
          </a:p>
        </p:txBody>
      </p:sp>
      <p:graphicFrame>
        <p:nvGraphicFramePr>
          <p:cNvPr id="6" name="Table 5"/>
          <p:cNvGraphicFramePr>
            <a:graphicFrameLocks noGrp="1"/>
          </p:cNvGraphicFramePr>
          <p:nvPr/>
        </p:nvGraphicFramePr>
        <p:xfrm>
          <a:off x="76200" y="762001"/>
          <a:ext cx="8991599" cy="5105400"/>
        </p:xfrm>
        <a:graphic>
          <a:graphicData uri="http://schemas.openxmlformats.org/drawingml/2006/table">
            <a:tbl>
              <a:tblPr>
                <a:effectLst/>
              </a:tblPr>
              <a:tblGrid>
                <a:gridCol w="2215492"/>
                <a:gridCol w="849825"/>
                <a:gridCol w="897083"/>
                <a:gridCol w="838200"/>
                <a:gridCol w="914400"/>
                <a:gridCol w="762000"/>
                <a:gridCol w="2514599"/>
              </a:tblGrid>
              <a:tr h="45808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bg1"/>
                          </a:solidFill>
                          <a:effectLst/>
                          <a:latin typeface="Arial" charset="0"/>
                        </a:rPr>
                        <a:t>Risk/Issue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5469A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bg1"/>
                          </a:solidFill>
                          <a:effectLst/>
                          <a:latin typeface="Arial" charset="0"/>
                        </a:rPr>
                        <a:t>Impacted Milestone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5469A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bg1"/>
                          </a:solidFill>
                          <a:effectLst/>
                          <a:latin typeface="Arial" charset="0"/>
                        </a:rPr>
                        <a:t>Target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5469A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1" i="0" u="none" strike="noStrike" cap="none" normalizeH="0" baseline="0" dirty="0" smtClean="0">
                          <a:ln>
                            <a:noFill/>
                          </a:ln>
                          <a:solidFill>
                            <a:schemeClr val="bg1"/>
                          </a:solidFill>
                          <a:effectLst/>
                          <a:latin typeface="Arial" charset="0"/>
                        </a:rPr>
                        <a:t>Category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5469A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1200" cap="none" normalizeH="0" baseline="0" dirty="0" smtClean="0">
                          <a:ln>
                            <a:noFill/>
                          </a:ln>
                          <a:solidFill>
                            <a:schemeClr val="bg1"/>
                          </a:solidFill>
                          <a:effectLst/>
                          <a:latin typeface="Arial" charset="0"/>
                          <a:ea typeface="+mn-ea"/>
                          <a:cs typeface="+mn-cs"/>
                        </a:rPr>
                        <a:t>Probability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5469A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1200" cap="none" normalizeH="0" baseline="0" dirty="0" smtClean="0">
                          <a:ln>
                            <a:noFill/>
                          </a:ln>
                          <a:solidFill>
                            <a:schemeClr val="bg1"/>
                          </a:solidFill>
                          <a:effectLst/>
                          <a:latin typeface="Arial" charset="0"/>
                          <a:ea typeface="+mn-ea"/>
                          <a:cs typeface="+mn-cs"/>
                        </a:rPr>
                        <a:t>Severity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5469A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bg1"/>
                          </a:solidFill>
                          <a:effectLst/>
                          <a:latin typeface="Arial" charset="0"/>
                        </a:rPr>
                        <a:t>Status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5469A2"/>
                    </a:solidFill>
                  </a:tcPr>
                </a:tc>
              </a:tr>
              <a:tr h="195985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rPr>
                        <a:t>Reconciling Protocols, Systems and Market Expectations</a:t>
                      </a:r>
                    </a:p>
                    <a:p>
                      <a:pPr marL="274320" marR="0" lvl="1"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dirty="0" smtClean="0">
                          <a:ln>
                            <a:noFill/>
                          </a:ln>
                          <a:solidFill>
                            <a:schemeClr val="tx1"/>
                          </a:solidFill>
                          <a:effectLst/>
                          <a:latin typeface="Arial" charset="0"/>
                        </a:rPr>
                        <a:t>Experience by other ISOs in deploying nodal markets has shown that expectations of the market participants are often missed, despite best efforts at defining tariffs or protocol requirements.  ERCOT needs to assume such a risk exists for this nodal implementation as well.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1" indent="-112713" algn="ctr" defTabSz="914400" rtl="0" eaLnBrk="1" fontAlgn="base" latinLnBrk="0" hangingPunct="1">
                        <a:lnSpc>
                          <a:spcPct val="100000"/>
                        </a:lnSpc>
                        <a:spcBef>
                          <a:spcPct val="0"/>
                        </a:spcBef>
                        <a:spcAft>
                          <a:spcPct val="0"/>
                        </a:spcAft>
                        <a:buClrTx/>
                        <a:buSzTx/>
                        <a:buFont typeface="Arial" charset="0"/>
                        <a:buNone/>
                        <a:tabLst/>
                      </a:pPr>
                      <a:r>
                        <a:rPr kumimoji="0" lang="en-US" sz="1000" b="1" i="0" u="none" strike="noStrike" cap="none" normalizeH="0" baseline="0" dirty="0" smtClean="0">
                          <a:ln>
                            <a:noFill/>
                          </a:ln>
                          <a:solidFill>
                            <a:schemeClr val="tx1"/>
                          </a:solidFill>
                          <a:effectLst/>
                          <a:latin typeface="Arial" charset="0"/>
                        </a:rPr>
                        <a:t>Phase 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rPr>
                        <a:t>Complete</a:t>
                      </a:r>
                      <a:endParaRPr kumimoji="0" lang="en-US" sz="1000" b="1" i="0" u="none" strike="noStrike" cap="none" normalizeH="0" baseline="0" dirty="0" smtClean="0">
                        <a:ln>
                          <a:noFill/>
                        </a:ln>
                        <a:solidFill>
                          <a:srgbClr val="000000"/>
                        </a:solidFill>
                        <a:effectLst/>
                        <a:latin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charset="0"/>
                        </a:rPr>
                        <a:t>Scope / </a:t>
                      </a:r>
                    </a:p>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charset="0"/>
                        </a:rPr>
                        <a:t>Schedule / </a:t>
                      </a:r>
                    </a:p>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charset="0"/>
                        </a:rPr>
                        <a:t>Budget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charset="0"/>
                        </a:rPr>
                        <a:t>Med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charset="0"/>
                        </a:rPr>
                        <a:t>Low</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Tx/>
                        <a:buChar char="•"/>
                        <a:tabLst/>
                      </a:pPr>
                      <a:r>
                        <a:rPr kumimoji="0" lang="en-US" sz="1000" b="0" i="0" u="none" strike="noStrike" cap="none" normalizeH="0" baseline="0" dirty="0" smtClean="0">
                          <a:ln>
                            <a:noFill/>
                          </a:ln>
                          <a:solidFill>
                            <a:srgbClr val="000000"/>
                          </a:solidFill>
                          <a:effectLst/>
                          <a:latin typeface="Arial" charset="0"/>
                        </a:rPr>
                        <a:t>Complete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2687454">
                <a:tc>
                  <a:txBody>
                    <a:bodyPr/>
                    <a:lstStyle/>
                    <a:p>
                      <a:pPr marL="0" marR="0" lvl="1"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rPr>
                        <a:t>Credit Management – Business &amp; Technical Exposure</a:t>
                      </a:r>
                    </a:p>
                    <a:p>
                      <a:pPr marL="274320" marR="0" lvl="1"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kern="1200" cap="none" normalizeH="0" baseline="0" dirty="0" smtClean="0">
                          <a:ln>
                            <a:noFill/>
                          </a:ln>
                          <a:solidFill>
                            <a:schemeClr val="tx1"/>
                          </a:solidFill>
                          <a:effectLst/>
                          <a:latin typeface="Arial" charset="0"/>
                          <a:ea typeface="+mn-ea"/>
                          <a:cs typeface="+mn-cs"/>
                        </a:rPr>
                        <a:t>Credit Management rules and exposure calculations will change significantly with the implementation of the Nodal Program. During the requirements and design phase of the program stakeholder concerns have been expressed that may result in requested system changes as the program moves into Market Testing of Credit Management.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5469A2"/>
                    </a:solidFill>
                  </a:tcPr>
                </a:tc>
                <a:tc>
                  <a:txBody>
                    <a:bodyPr/>
                    <a:lstStyle/>
                    <a:p>
                      <a:pPr marL="112713" marR="0" lvl="1" indent="-112713" algn="ctr" defTabSz="914400" rtl="0" eaLnBrk="1" fontAlgn="base" latinLnBrk="0" hangingPunct="1">
                        <a:lnSpc>
                          <a:spcPct val="100000"/>
                        </a:lnSpc>
                        <a:spcBef>
                          <a:spcPct val="0"/>
                        </a:spcBef>
                        <a:spcAft>
                          <a:spcPct val="0"/>
                        </a:spcAft>
                        <a:buClrTx/>
                        <a:buSzTx/>
                        <a:buFont typeface="Arial" charset="0"/>
                        <a:buNone/>
                        <a:tabLst/>
                      </a:pPr>
                      <a:r>
                        <a:rPr kumimoji="0" lang="en-US" sz="1000" b="1" i="0" u="none" strike="noStrike" cap="none" normalizeH="0" baseline="0" dirty="0" smtClean="0">
                          <a:ln>
                            <a:noFill/>
                          </a:ln>
                          <a:solidFill>
                            <a:schemeClr val="tx1"/>
                          </a:solidFill>
                          <a:effectLst/>
                          <a:latin typeface="Arial" charset="0"/>
                        </a:rPr>
                        <a:t>Phase 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5469A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rPr>
                        <a:t>July 2010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5469A2"/>
                    </a:solidFill>
                  </a:tcPr>
                </a:tc>
                <a:tc>
                  <a:txBody>
                    <a:bodyPr/>
                    <a:lstStyle/>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rPr>
                        <a:t>Scope / </a:t>
                      </a:r>
                    </a:p>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rPr>
                        <a:t>Schedule / </a:t>
                      </a:r>
                    </a:p>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rPr>
                        <a:t>Budget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5469A2"/>
                    </a:solidFill>
                  </a:tcPr>
                </a:tc>
                <a:tc>
                  <a:txBody>
                    <a:bodyPr/>
                    <a:lstStyle/>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rPr>
                        <a:t>High</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5469A2"/>
                    </a:solidFill>
                  </a:tcPr>
                </a:tc>
                <a:tc>
                  <a:txBody>
                    <a:bodyPr/>
                    <a:lstStyle/>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rPr>
                        <a:t>Med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5469A2"/>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Tx/>
                        <a:buChar char="•"/>
                        <a:tabLst/>
                      </a:pPr>
                      <a:r>
                        <a:rPr kumimoji="0" lang="en-US" sz="1000" b="0" i="0" u="none" strike="noStrike" cap="none" normalizeH="0" baseline="0" dirty="0" smtClean="0">
                          <a:ln>
                            <a:noFill/>
                          </a:ln>
                          <a:solidFill>
                            <a:schemeClr val="tx1"/>
                          </a:solidFill>
                          <a:effectLst/>
                          <a:latin typeface="Arial" charset="0"/>
                        </a:rPr>
                        <a:t>ERCOT business and Nodal Program reviewing Credit concerns and next steps.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5469A2"/>
                    </a:solidFill>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ubtitle 6"/>
          <p:cNvSpPr>
            <a:spLocks noGrp="1"/>
          </p:cNvSpPr>
          <p:nvPr>
            <p:ph type="subTitle" idx="1"/>
          </p:nvPr>
        </p:nvSpPr>
        <p:spPr/>
        <p:txBody>
          <a:bodyPr/>
          <a:lstStyle/>
          <a:p>
            <a:r>
              <a:rPr lang="en-US" dirty="0" smtClean="0"/>
              <a:t>Matt Mereness</a:t>
            </a:r>
          </a:p>
          <a:p>
            <a:r>
              <a:rPr lang="en-US" dirty="0" smtClean="0"/>
              <a:t>Readiness &amp; Transformation</a:t>
            </a:r>
          </a:p>
        </p:txBody>
      </p:sp>
      <p:sp>
        <p:nvSpPr>
          <p:cNvPr id="69634" name="Title 5"/>
          <p:cNvSpPr>
            <a:spLocks noGrp="1"/>
          </p:cNvSpPr>
          <p:nvPr>
            <p:ph type="ctrTitle"/>
          </p:nvPr>
        </p:nvSpPr>
        <p:spPr/>
        <p:txBody>
          <a:bodyPr/>
          <a:lstStyle/>
          <a:p>
            <a:r>
              <a:rPr lang="en-US" smtClean="0"/>
              <a:t>Market Readiness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Rounded Rectangle 68"/>
          <p:cNvSpPr/>
          <p:nvPr/>
        </p:nvSpPr>
        <p:spPr>
          <a:xfrm>
            <a:off x="1066800" y="838200"/>
            <a:ext cx="7924800" cy="228600"/>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600" dirty="0" smtClean="0"/>
              <a:t>2010</a:t>
            </a:r>
            <a:endParaRPr lang="en-US" sz="1600" dirty="0"/>
          </a:p>
        </p:txBody>
      </p:sp>
      <p:sp>
        <p:nvSpPr>
          <p:cNvPr id="698370" name="Title 1"/>
          <p:cNvSpPr>
            <a:spLocks noGrp="1"/>
          </p:cNvSpPr>
          <p:nvPr>
            <p:ph type="title"/>
          </p:nvPr>
        </p:nvSpPr>
        <p:spPr>
          <a:xfrm>
            <a:off x="0" y="0"/>
            <a:ext cx="9144000" cy="685800"/>
          </a:xfrm>
        </p:spPr>
        <p:txBody>
          <a:bodyPr/>
          <a:lstStyle/>
          <a:p>
            <a:r>
              <a:rPr lang="en-US" dirty="0" smtClean="0"/>
              <a:t>Participant Readiness Touch Points</a:t>
            </a:r>
          </a:p>
        </p:txBody>
      </p:sp>
      <p:sp>
        <p:nvSpPr>
          <p:cNvPr id="698371" name="Rectangle 5"/>
          <p:cNvSpPr>
            <a:spLocks noGrp="1" noChangeArrowheads="1"/>
          </p:cNvSpPr>
          <p:nvPr>
            <p:ph type="ftr" sz="quarter" idx="11"/>
          </p:nvPr>
        </p:nvSpPr>
        <p:spPr>
          <a:xfrm>
            <a:off x="6019800" y="6457950"/>
            <a:ext cx="2743200" cy="457200"/>
          </a:xfrm>
          <a:noFill/>
        </p:spPr>
        <p:txBody>
          <a:bodyPr/>
          <a:lstStyle/>
          <a:p>
            <a:r>
              <a:rPr lang="en-US" smtClean="0"/>
              <a:t>Technical Advisory Committee</a:t>
            </a:r>
            <a:endParaRPr lang="en-US" dirty="0" smtClean="0"/>
          </a:p>
        </p:txBody>
      </p:sp>
      <p:sp>
        <p:nvSpPr>
          <p:cNvPr id="698372" name="Rectangle 4"/>
          <p:cNvSpPr>
            <a:spLocks noGrp="1" noChangeArrowheads="1"/>
          </p:cNvSpPr>
          <p:nvPr>
            <p:ph type="dt" sz="quarter" idx="12"/>
          </p:nvPr>
        </p:nvSpPr>
        <p:spPr>
          <a:noFill/>
        </p:spPr>
        <p:txBody>
          <a:bodyPr/>
          <a:lstStyle/>
          <a:p>
            <a:r>
              <a:rPr lang="en-US" smtClean="0"/>
              <a:t>4 February 2010</a:t>
            </a:r>
            <a:endParaRPr lang="en-US"/>
          </a:p>
        </p:txBody>
      </p:sp>
      <p:cxnSp>
        <p:nvCxnSpPr>
          <p:cNvPr id="11" name="Straight Connector 10"/>
          <p:cNvCxnSpPr/>
          <p:nvPr/>
        </p:nvCxnSpPr>
        <p:spPr>
          <a:xfrm rot="5400000">
            <a:off x="-1371600" y="3733800"/>
            <a:ext cx="4876800"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17" name="Straight Connector 16"/>
          <p:cNvCxnSpPr/>
          <p:nvPr/>
        </p:nvCxnSpPr>
        <p:spPr>
          <a:xfrm>
            <a:off x="533400" y="1371600"/>
            <a:ext cx="8458200" cy="0"/>
          </a:xfrm>
          <a:prstGeom prst="line">
            <a:avLst/>
          </a:prstGeom>
        </p:spPr>
        <p:style>
          <a:lnRef idx="1">
            <a:schemeClr val="accent4"/>
          </a:lnRef>
          <a:fillRef idx="0">
            <a:schemeClr val="accent4"/>
          </a:fillRef>
          <a:effectRef idx="0">
            <a:schemeClr val="accent4"/>
          </a:effectRef>
          <a:fontRef idx="minor">
            <a:schemeClr val="tx1"/>
          </a:fontRef>
        </p:style>
      </p:cxnSp>
      <p:cxnSp>
        <p:nvCxnSpPr>
          <p:cNvPr id="19" name="Straight Connector 18"/>
          <p:cNvCxnSpPr/>
          <p:nvPr/>
        </p:nvCxnSpPr>
        <p:spPr>
          <a:xfrm>
            <a:off x="533400" y="1676400"/>
            <a:ext cx="8458200" cy="0"/>
          </a:xfrm>
          <a:prstGeom prst="line">
            <a:avLst/>
          </a:prstGeom>
        </p:spPr>
        <p:style>
          <a:lnRef idx="1">
            <a:schemeClr val="accent4"/>
          </a:lnRef>
          <a:fillRef idx="0">
            <a:schemeClr val="accent4"/>
          </a:fillRef>
          <a:effectRef idx="0">
            <a:schemeClr val="accent4"/>
          </a:effectRef>
          <a:fontRef idx="minor">
            <a:schemeClr val="tx1"/>
          </a:fontRef>
        </p:style>
      </p:cxnSp>
      <p:cxnSp>
        <p:nvCxnSpPr>
          <p:cNvPr id="20" name="Straight Connector 19"/>
          <p:cNvCxnSpPr/>
          <p:nvPr/>
        </p:nvCxnSpPr>
        <p:spPr>
          <a:xfrm>
            <a:off x="569913" y="3429000"/>
            <a:ext cx="8458200" cy="0"/>
          </a:xfrm>
          <a:prstGeom prst="line">
            <a:avLst/>
          </a:prstGeom>
        </p:spPr>
        <p:style>
          <a:lnRef idx="1">
            <a:schemeClr val="accent4"/>
          </a:lnRef>
          <a:fillRef idx="0">
            <a:schemeClr val="accent4"/>
          </a:fillRef>
          <a:effectRef idx="0">
            <a:schemeClr val="accent4"/>
          </a:effectRef>
          <a:fontRef idx="minor">
            <a:schemeClr val="tx1"/>
          </a:fontRef>
        </p:style>
      </p:cxnSp>
      <p:cxnSp>
        <p:nvCxnSpPr>
          <p:cNvPr id="21" name="Straight Connector 20"/>
          <p:cNvCxnSpPr/>
          <p:nvPr/>
        </p:nvCxnSpPr>
        <p:spPr>
          <a:xfrm>
            <a:off x="533400" y="4572000"/>
            <a:ext cx="8458200" cy="0"/>
          </a:xfrm>
          <a:prstGeom prst="line">
            <a:avLst/>
          </a:prstGeom>
        </p:spPr>
        <p:style>
          <a:lnRef idx="1">
            <a:schemeClr val="accent4"/>
          </a:lnRef>
          <a:fillRef idx="0">
            <a:schemeClr val="accent4"/>
          </a:fillRef>
          <a:effectRef idx="0">
            <a:schemeClr val="accent4"/>
          </a:effectRef>
          <a:fontRef idx="minor">
            <a:schemeClr val="tx1"/>
          </a:fontRef>
        </p:style>
      </p:cxnSp>
      <p:cxnSp>
        <p:nvCxnSpPr>
          <p:cNvPr id="23" name="Straight Connector 22"/>
          <p:cNvCxnSpPr/>
          <p:nvPr/>
        </p:nvCxnSpPr>
        <p:spPr>
          <a:xfrm>
            <a:off x="533400" y="6172200"/>
            <a:ext cx="8458200" cy="0"/>
          </a:xfrm>
          <a:prstGeom prst="line">
            <a:avLst/>
          </a:prstGeom>
        </p:spPr>
        <p:style>
          <a:lnRef idx="1">
            <a:schemeClr val="accent4"/>
          </a:lnRef>
          <a:fillRef idx="0">
            <a:schemeClr val="accent4"/>
          </a:fillRef>
          <a:effectRef idx="0">
            <a:schemeClr val="accent4"/>
          </a:effectRef>
          <a:fontRef idx="minor">
            <a:schemeClr val="tx1"/>
          </a:fontRef>
        </p:style>
      </p:cxnSp>
      <p:sp>
        <p:nvSpPr>
          <p:cNvPr id="698379" name="TextBox 23"/>
          <p:cNvSpPr txBox="1">
            <a:spLocks noChangeArrowheads="1"/>
          </p:cNvSpPr>
          <p:nvPr/>
        </p:nvSpPr>
        <p:spPr bwMode="auto">
          <a:xfrm>
            <a:off x="-152400" y="1368425"/>
            <a:ext cx="1219200" cy="307975"/>
          </a:xfrm>
          <a:prstGeom prst="rect">
            <a:avLst/>
          </a:prstGeom>
          <a:noFill/>
          <a:ln w="9525">
            <a:noFill/>
            <a:miter lim="800000"/>
            <a:headEnd/>
            <a:tailEnd/>
          </a:ln>
        </p:spPr>
        <p:txBody>
          <a:bodyPr>
            <a:spAutoFit/>
          </a:bodyPr>
          <a:lstStyle/>
          <a:p>
            <a:pPr algn="r"/>
            <a:r>
              <a:rPr lang="en-US" sz="1400" b="1"/>
              <a:t>Meetings</a:t>
            </a:r>
          </a:p>
        </p:txBody>
      </p:sp>
      <p:sp>
        <p:nvSpPr>
          <p:cNvPr id="698380" name="TextBox 24"/>
          <p:cNvSpPr txBox="1">
            <a:spLocks noChangeArrowheads="1"/>
          </p:cNvSpPr>
          <p:nvPr/>
        </p:nvSpPr>
        <p:spPr bwMode="auto">
          <a:xfrm>
            <a:off x="-152400" y="2359025"/>
            <a:ext cx="1219200" cy="307975"/>
          </a:xfrm>
          <a:prstGeom prst="rect">
            <a:avLst/>
          </a:prstGeom>
          <a:noFill/>
          <a:ln w="9525">
            <a:noFill/>
            <a:miter lim="800000"/>
            <a:headEnd/>
            <a:tailEnd/>
          </a:ln>
        </p:spPr>
        <p:txBody>
          <a:bodyPr>
            <a:spAutoFit/>
          </a:bodyPr>
          <a:lstStyle/>
          <a:p>
            <a:pPr algn="r"/>
            <a:r>
              <a:rPr lang="en-US" sz="1400" b="1"/>
              <a:t>Training</a:t>
            </a:r>
          </a:p>
        </p:txBody>
      </p:sp>
      <p:sp>
        <p:nvSpPr>
          <p:cNvPr id="698381" name="TextBox 25"/>
          <p:cNvSpPr txBox="1">
            <a:spLocks noChangeArrowheads="1"/>
          </p:cNvSpPr>
          <p:nvPr/>
        </p:nvSpPr>
        <p:spPr bwMode="auto">
          <a:xfrm>
            <a:off x="0" y="3657600"/>
            <a:ext cx="1066800" cy="307975"/>
          </a:xfrm>
          <a:prstGeom prst="rect">
            <a:avLst/>
          </a:prstGeom>
          <a:noFill/>
          <a:ln w="9525">
            <a:noFill/>
            <a:miter lim="800000"/>
            <a:headEnd/>
            <a:tailEnd/>
          </a:ln>
        </p:spPr>
        <p:txBody>
          <a:bodyPr>
            <a:spAutoFit/>
          </a:bodyPr>
          <a:lstStyle/>
          <a:p>
            <a:pPr algn="r"/>
            <a:r>
              <a:rPr lang="en-US" sz="1400" b="1"/>
              <a:t>Outreach</a:t>
            </a:r>
          </a:p>
        </p:txBody>
      </p:sp>
      <p:sp>
        <p:nvSpPr>
          <p:cNvPr id="698382" name="TextBox 27"/>
          <p:cNvSpPr txBox="1">
            <a:spLocks noChangeArrowheads="1"/>
          </p:cNvSpPr>
          <p:nvPr/>
        </p:nvSpPr>
        <p:spPr bwMode="auto">
          <a:xfrm>
            <a:off x="0" y="4657725"/>
            <a:ext cx="1066800" cy="523875"/>
          </a:xfrm>
          <a:prstGeom prst="rect">
            <a:avLst/>
          </a:prstGeom>
          <a:noFill/>
          <a:ln w="9525">
            <a:noFill/>
            <a:miter lim="800000"/>
            <a:headEnd/>
            <a:tailEnd/>
          </a:ln>
        </p:spPr>
        <p:txBody>
          <a:bodyPr>
            <a:spAutoFit/>
          </a:bodyPr>
          <a:lstStyle/>
          <a:p>
            <a:pPr algn="r"/>
            <a:r>
              <a:rPr lang="en-US" sz="1400" b="1" dirty="0"/>
              <a:t>Market trials</a:t>
            </a:r>
          </a:p>
        </p:txBody>
      </p:sp>
      <p:sp>
        <p:nvSpPr>
          <p:cNvPr id="56" name="Round Same Side Corner Rectangle 55"/>
          <p:cNvSpPr/>
          <p:nvPr/>
        </p:nvSpPr>
        <p:spPr>
          <a:xfrm>
            <a:off x="7010400" y="1066800"/>
            <a:ext cx="1981200" cy="304800"/>
          </a:xfrm>
          <a:prstGeom prst="round2SameRect">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en-US" sz="1300" dirty="0" smtClean="0"/>
              <a:t>May</a:t>
            </a:r>
            <a:endParaRPr lang="en-US" sz="1300" dirty="0"/>
          </a:p>
        </p:txBody>
      </p:sp>
      <p:sp>
        <p:nvSpPr>
          <p:cNvPr id="94" name="Round Same Side Corner Rectangle 93"/>
          <p:cNvSpPr/>
          <p:nvPr/>
        </p:nvSpPr>
        <p:spPr>
          <a:xfrm>
            <a:off x="5029200" y="1066800"/>
            <a:ext cx="1981200" cy="304800"/>
          </a:xfrm>
          <a:prstGeom prst="round2SameRect">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en-US" sz="1300" dirty="0" smtClean="0"/>
              <a:t>April</a:t>
            </a:r>
            <a:endParaRPr lang="en-US" sz="1300" dirty="0"/>
          </a:p>
        </p:txBody>
      </p:sp>
      <p:sp>
        <p:nvSpPr>
          <p:cNvPr id="104" name="Round Same Side Corner Rectangle 103"/>
          <p:cNvSpPr/>
          <p:nvPr/>
        </p:nvSpPr>
        <p:spPr>
          <a:xfrm>
            <a:off x="3048000" y="1066800"/>
            <a:ext cx="1981200" cy="304800"/>
          </a:xfrm>
          <a:prstGeom prst="round2SameRect">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en-US" sz="1300" dirty="0" smtClean="0"/>
              <a:t>March</a:t>
            </a:r>
            <a:endParaRPr lang="en-US" sz="1300" dirty="0"/>
          </a:p>
        </p:txBody>
      </p:sp>
      <p:sp>
        <p:nvSpPr>
          <p:cNvPr id="107" name="Round Same Side Corner Rectangle 106"/>
          <p:cNvSpPr/>
          <p:nvPr/>
        </p:nvSpPr>
        <p:spPr>
          <a:xfrm>
            <a:off x="1066800" y="1066800"/>
            <a:ext cx="1981200" cy="304800"/>
          </a:xfrm>
          <a:prstGeom prst="round2SameRect">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en-US" sz="1300" dirty="0" smtClean="0"/>
              <a:t>February</a:t>
            </a:r>
            <a:endParaRPr lang="en-US" sz="1300" dirty="0"/>
          </a:p>
        </p:txBody>
      </p:sp>
      <p:cxnSp>
        <p:nvCxnSpPr>
          <p:cNvPr id="108" name="Straight Connector 107"/>
          <p:cNvCxnSpPr/>
          <p:nvPr/>
        </p:nvCxnSpPr>
        <p:spPr>
          <a:xfrm rot="5400000">
            <a:off x="609600" y="3733800"/>
            <a:ext cx="4876800"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109" name="Straight Connector 108"/>
          <p:cNvCxnSpPr/>
          <p:nvPr/>
        </p:nvCxnSpPr>
        <p:spPr>
          <a:xfrm rot="5400000">
            <a:off x="2595562" y="3738563"/>
            <a:ext cx="4867278" cy="1"/>
          </a:xfrm>
          <a:prstGeom prst="line">
            <a:avLst/>
          </a:prstGeom>
        </p:spPr>
        <p:style>
          <a:lnRef idx="2">
            <a:schemeClr val="accent2"/>
          </a:lnRef>
          <a:fillRef idx="0">
            <a:schemeClr val="accent2"/>
          </a:fillRef>
          <a:effectRef idx="1">
            <a:schemeClr val="accent2"/>
          </a:effectRef>
          <a:fontRef idx="minor">
            <a:schemeClr val="tx1"/>
          </a:fontRef>
        </p:style>
      </p:cxnSp>
      <p:cxnSp>
        <p:nvCxnSpPr>
          <p:cNvPr id="110" name="Straight Connector 109"/>
          <p:cNvCxnSpPr/>
          <p:nvPr/>
        </p:nvCxnSpPr>
        <p:spPr>
          <a:xfrm rot="5400000">
            <a:off x="4577556" y="3739357"/>
            <a:ext cx="4865689"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111" name="Straight Connector 110"/>
          <p:cNvCxnSpPr/>
          <p:nvPr/>
        </p:nvCxnSpPr>
        <p:spPr>
          <a:xfrm rot="5400000">
            <a:off x="6515100" y="3695700"/>
            <a:ext cx="4953000" cy="0"/>
          </a:xfrm>
          <a:prstGeom prst="line">
            <a:avLst/>
          </a:prstGeom>
        </p:spPr>
        <p:style>
          <a:lnRef idx="2">
            <a:schemeClr val="accent2"/>
          </a:lnRef>
          <a:fillRef idx="0">
            <a:schemeClr val="accent2"/>
          </a:fillRef>
          <a:effectRef idx="1">
            <a:schemeClr val="accent2"/>
          </a:effectRef>
          <a:fontRef idx="minor">
            <a:schemeClr val="tx1"/>
          </a:fontRef>
        </p:style>
      </p:cxnSp>
      <p:sp>
        <p:nvSpPr>
          <p:cNvPr id="698407" name="TextBox 112"/>
          <p:cNvSpPr txBox="1">
            <a:spLocks noChangeArrowheads="1"/>
          </p:cNvSpPr>
          <p:nvPr/>
        </p:nvSpPr>
        <p:spPr bwMode="auto">
          <a:xfrm>
            <a:off x="1077912" y="3429000"/>
            <a:ext cx="2046287" cy="1169551"/>
          </a:xfrm>
          <a:prstGeom prst="rect">
            <a:avLst/>
          </a:prstGeom>
          <a:noFill/>
          <a:ln w="9525">
            <a:noFill/>
            <a:miter lim="800000"/>
            <a:headEnd/>
            <a:tailEnd/>
          </a:ln>
        </p:spPr>
        <p:txBody>
          <a:bodyPr wrap="square">
            <a:spAutoFit/>
          </a:bodyPr>
          <a:lstStyle/>
          <a:p>
            <a:pPr marL="117475" indent="-117475">
              <a:buFont typeface="Arial" charset="0"/>
              <a:buChar char="•"/>
            </a:pPr>
            <a:r>
              <a:rPr lang="en-US" sz="1400" dirty="0" smtClean="0"/>
              <a:t>5 site visits</a:t>
            </a:r>
          </a:p>
          <a:p>
            <a:pPr marL="117475" indent="-117475">
              <a:buFont typeface="Arial" charset="0"/>
              <a:buChar char="•"/>
            </a:pPr>
            <a:r>
              <a:rPr lang="en-US" sz="1400" dirty="0" smtClean="0"/>
              <a:t>Additional Phase 3 metrics</a:t>
            </a:r>
          </a:p>
          <a:p>
            <a:pPr marL="117475" indent="-117475">
              <a:buFont typeface="Arial" charset="0"/>
              <a:buChar char="•"/>
            </a:pPr>
            <a:r>
              <a:rPr lang="en-US" sz="1400" dirty="0" smtClean="0"/>
              <a:t>Standby site visits mitigation approach</a:t>
            </a:r>
            <a:endParaRPr lang="en-US" sz="1400" dirty="0"/>
          </a:p>
        </p:txBody>
      </p:sp>
      <p:sp>
        <p:nvSpPr>
          <p:cNvPr id="698411" name="TextBox 115"/>
          <p:cNvSpPr txBox="1">
            <a:spLocks noChangeArrowheads="1"/>
          </p:cNvSpPr>
          <p:nvPr/>
        </p:nvSpPr>
        <p:spPr bwMode="auto">
          <a:xfrm>
            <a:off x="1066800" y="4538008"/>
            <a:ext cx="2133600" cy="1508105"/>
          </a:xfrm>
          <a:prstGeom prst="rect">
            <a:avLst/>
          </a:prstGeom>
          <a:noFill/>
          <a:ln w="9525">
            <a:noFill/>
            <a:miter lim="800000"/>
            <a:headEnd/>
            <a:tailEnd/>
          </a:ln>
        </p:spPr>
        <p:txBody>
          <a:bodyPr wrap="square">
            <a:spAutoFit/>
          </a:bodyPr>
          <a:lstStyle/>
          <a:p>
            <a:pPr marL="117475" indent="-117475">
              <a:buFont typeface="Arial" charset="0"/>
              <a:buChar char="•"/>
            </a:pPr>
            <a:r>
              <a:rPr lang="en-US" sz="1400" dirty="0"/>
              <a:t>Weekly calls</a:t>
            </a:r>
          </a:p>
          <a:p>
            <a:pPr marL="117475" indent="-117475">
              <a:buFont typeface="Arial" charset="0"/>
              <a:buChar char="•"/>
            </a:pPr>
            <a:r>
              <a:rPr lang="en-US" sz="1400" dirty="0"/>
              <a:t>Phase 3 Market Trials initiates</a:t>
            </a:r>
          </a:p>
          <a:p>
            <a:pPr marL="117475" indent="-117475">
              <a:buFont typeface="Arial" charset="0"/>
              <a:buChar char="•"/>
            </a:pPr>
            <a:r>
              <a:rPr lang="en-US" sz="1400" dirty="0"/>
              <a:t>QSE OS </a:t>
            </a:r>
            <a:r>
              <a:rPr lang="en-US" sz="1400" dirty="0" smtClean="0"/>
              <a:t>qualification</a:t>
            </a:r>
          </a:p>
          <a:p>
            <a:pPr marL="117475" lvl="1" indent="-117475">
              <a:buFont typeface="Arial" charset="0"/>
              <a:buChar char="•"/>
              <a:defRPr/>
            </a:pPr>
            <a:r>
              <a:rPr lang="en-US" sz="1400" dirty="0" smtClean="0">
                <a:latin typeface="Arial" pitchFamily="34" charset="0"/>
              </a:rPr>
              <a:t>Phase 4 Handbooks</a:t>
            </a:r>
          </a:p>
          <a:p>
            <a:pPr marL="287338" lvl="1" indent="-169863">
              <a:buFont typeface="Arial" charset="0"/>
              <a:buChar char="•"/>
              <a:defRPr/>
            </a:pPr>
            <a:r>
              <a:rPr lang="en-US" sz="1100" i="1" dirty="0" smtClean="0">
                <a:latin typeface="Arial" pitchFamily="34" charset="0"/>
              </a:rPr>
              <a:t>DAM/RUC</a:t>
            </a:r>
          </a:p>
          <a:p>
            <a:pPr marL="287338" lvl="1" indent="-169863">
              <a:buFont typeface="Arial" charset="0"/>
              <a:buChar char="•"/>
              <a:defRPr/>
            </a:pPr>
            <a:r>
              <a:rPr lang="en-US" sz="1100" i="1" dirty="0" smtClean="0">
                <a:latin typeface="Arial" pitchFamily="34" charset="0"/>
              </a:rPr>
              <a:t>MIS</a:t>
            </a:r>
          </a:p>
        </p:txBody>
      </p:sp>
      <p:sp>
        <p:nvSpPr>
          <p:cNvPr id="698412" name="TextBox 135"/>
          <p:cNvSpPr txBox="1">
            <a:spLocks noChangeArrowheads="1"/>
          </p:cNvSpPr>
          <p:nvPr/>
        </p:nvSpPr>
        <p:spPr bwMode="auto">
          <a:xfrm>
            <a:off x="1066800" y="1701800"/>
            <a:ext cx="2133600" cy="1600438"/>
          </a:xfrm>
          <a:prstGeom prst="rect">
            <a:avLst/>
          </a:prstGeom>
          <a:noFill/>
          <a:ln w="9525">
            <a:noFill/>
            <a:miter lim="800000"/>
            <a:headEnd/>
            <a:tailEnd/>
          </a:ln>
        </p:spPr>
        <p:txBody>
          <a:bodyPr>
            <a:spAutoFit/>
          </a:bodyPr>
          <a:lstStyle/>
          <a:p>
            <a:pPr marL="117475" indent="-117475">
              <a:buFont typeface="Arial" charset="0"/>
              <a:buChar char="•"/>
            </a:pPr>
            <a:r>
              <a:rPr lang="en-US" sz="1400" dirty="0"/>
              <a:t>Nodal 101</a:t>
            </a:r>
          </a:p>
          <a:p>
            <a:pPr marL="117475" indent="-117475">
              <a:buFont typeface="Arial" charset="0"/>
              <a:buChar char="•"/>
            </a:pPr>
            <a:r>
              <a:rPr lang="en-US" sz="1400" dirty="0"/>
              <a:t>LSE 201</a:t>
            </a:r>
          </a:p>
          <a:p>
            <a:pPr marL="117475" indent="-117475">
              <a:buFont typeface="Arial" charset="0"/>
              <a:buChar char="•"/>
            </a:pPr>
            <a:r>
              <a:rPr lang="en-US" sz="1400" dirty="0"/>
              <a:t>Basic Training</a:t>
            </a:r>
          </a:p>
          <a:p>
            <a:pPr marL="117475" indent="-117475">
              <a:buFont typeface="Arial" charset="0"/>
              <a:buChar char="•"/>
            </a:pPr>
            <a:r>
              <a:rPr lang="en-US" sz="1400" dirty="0"/>
              <a:t>Generation 101, 201</a:t>
            </a:r>
          </a:p>
          <a:p>
            <a:pPr marL="117475" indent="-117475">
              <a:buFont typeface="Arial" charset="0"/>
              <a:buChar char="•"/>
            </a:pPr>
            <a:r>
              <a:rPr lang="en-US" sz="1400" dirty="0"/>
              <a:t>CRR – instructor-led</a:t>
            </a:r>
          </a:p>
          <a:p>
            <a:pPr marL="117475" indent="-117475">
              <a:buFont typeface="Arial" charset="0"/>
              <a:buChar char="•"/>
            </a:pPr>
            <a:r>
              <a:rPr lang="en-US" sz="1400" dirty="0"/>
              <a:t>Settlement Workshop</a:t>
            </a:r>
          </a:p>
          <a:p>
            <a:pPr marL="117475" indent="-117475">
              <a:buFont typeface="Arial" charset="0"/>
              <a:buChar char="•"/>
            </a:pPr>
            <a:r>
              <a:rPr lang="en-US" sz="1400" dirty="0"/>
              <a:t>Operations </a:t>
            </a:r>
            <a:r>
              <a:rPr lang="en-US" sz="1400" dirty="0" smtClean="0"/>
              <a:t>Seminar</a:t>
            </a:r>
            <a:endParaRPr lang="en-US" sz="1400" dirty="0"/>
          </a:p>
        </p:txBody>
      </p:sp>
      <p:sp>
        <p:nvSpPr>
          <p:cNvPr id="698413" name="TextBox 121"/>
          <p:cNvSpPr txBox="1">
            <a:spLocks noChangeArrowheads="1"/>
          </p:cNvSpPr>
          <p:nvPr/>
        </p:nvSpPr>
        <p:spPr bwMode="auto">
          <a:xfrm>
            <a:off x="1077913" y="1374775"/>
            <a:ext cx="1981200" cy="307777"/>
          </a:xfrm>
          <a:prstGeom prst="rect">
            <a:avLst/>
          </a:prstGeom>
          <a:noFill/>
          <a:ln w="9525">
            <a:noFill/>
            <a:miter lim="800000"/>
            <a:headEnd/>
            <a:tailEnd/>
          </a:ln>
        </p:spPr>
        <p:txBody>
          <a:bodyPr>
            <a:spAutoFit/>
          </a:bodyPr>
          <a:lstStyle/>
          <a:p>
            <a:pPr marL="117475" indent="-117475">
              <a:buFont typeface="Arial" charset="0"/>
              <a:buChar char="•"/>
            </a:pPr>
            <a:r>
              <a:rPr lang="en-US" sz="1400" dirty="0"/>
              <a:t>NATF </a:t>
            </a:r>
            <a:r>
              <a:rPr lang="en-US" sz="1400" dirty="0" smtClean="0"/>
              <a:t>2/2, </a:t>
            </a:r>
            <a:r>
              <a:rPr lang="en-US" sz="1400" dirty="0" smtClean="0"/>
              <a:t>2/16,2/19</a:t>
            </a:r>
            <a:r>
              <a:rPr lang="en-US" sz="1400" dirty="0" smtClean="0"/>
              <a:t>)</a:t>
            </a:r>
            <a:endParaRPr lang="en-US" sz="1400" dirty="0"/>
          </a:p>
        </p:txBody>
      </p:sp>
      <p:sp>
        <p:nvSpPr>
          <p:cNvPr id="698417" name="TextBox 135"/>
          <p:cNvSpPr txBox="1">
            <a:spLocks noChangeArrowheads="1"/>
          </p:cNvSpPr>
          <p:nvPr/>
        </p:nvSpPr>
        <p:spPr bwMode="auto">
          <a:xfrm>
            <a:off x="3048000" y="1676400"/>
            <a:ext cx="2133600" cy="1600200"/>
          </a:xfrm>
          <a:prstGeom prst="rect">
            <a:avLst/>
          </a:prstGeom>
          <a:noFill/>
          <a:ln w="9525">
            <a:noFill/>
            <a:miter lim="800000"/>
            <a:headEnd/>
            <a:tailEnd/>
          </a:ln>
        </p:spPr>
        <p:txBody>
          <a:bodyPr>
            <a:spAutoFit/>
          </a:bodyPr>
          <a:lstStyle/>
          <a:p>
            <a:pPr marL="117475" indent="-117475">
              <a:buFont typeface="Arial" charset="0"/>
              <a:buChar char="•"/>
            </a:pPr>
            <a:r>
              <a:rPr lang="en-US" sz="1400" dirty="0"/>
              <a:t>Nodal 101</a:t>
            </a:r>
          </a:p>
          <a:p>
            <a:pPr marL="117475" indent="-117475">
              <a:buFont typeface="Arial" charset="0"/>
              <a:buChar char="•"/>
            </a:pPr>
            <a:r>
              <a:rPr lang="en-US" sz="1400" dirty="0"/>
              <a:t>LSE 201</a:t>
            </a:r>
          </a:p>
          <a:p>
            <a:pPr marL="117475" indent="-117475">
              <a:buFont typeface="Arial" charset="0"/>
              <a:buChar char="•"/>
            </a:pPr>
            <a:r>
              <a:rPr lang="en-US" sz="1400" dirty="0"/>
              <a:t>Basic Training</a:t>
            </a:r>
          </a:p>
          <a:p>
            <a:pPr marL="117475" indent="-117475">
              <a:buFont typeface="Arial" charset="0"/>
              <a:buChar char="•"/>
            </a:pPr>
            <a:r>
              <a:rPr lang="en-US" sz="1400" dirty="0"/>
              <a:t>Generation 101, 201</a:t>
            </a:r>
          </a:p>
          <a:p>
            <a:pPr marL="117475" indent="-117475">
              <a:buFont typeface="Arial" charset="0"/>
              <a:buChar char="•"/>
            </a:pPr>
            <a:r>
              <a:rPr lang="en-US" sz="1400" dirty="0"/>
              <a:t>CRR – instructor-led</a:t>
            </a:r>
          </a:p>
          <a:p>
            <a:pPr marL="117475" indent="-117475">
              <a:buFont typeface="Arial" charset="0"/>
              <a:buChar char="•"/>
            </a:pPr>
            <a:r>
              <a:rPr lang="en-US" sz="1400" dirty="0"/>
              <a:t>Settlement Workshop</a:t>
            </a:r>
          </a:p>
          <a:p>
            <a:pPr marL="117475" indent="-117475">
              <a:buFont typeface="Arial" charset="0"/>
              <a:buChar char="•"/>
            </a:pPr>
            <a:r>
              <a:rPr lang="en-US" sz="1400" dirty="0"/>
              <a:t>Operations Seminar</a:t>
            </a:r>
          </a:p>
        </p:txBody>
      </p:sp>
      <p:pic>
        <p:nvPicPr>
          <p:cNvPr id="698418" name="Picture 5" descr="MilestoneInProgress.png"/>
          <p:cNvPicPr>
            <a:picLocks noChangeAspect="1"/>
          </p:cNvPicPr>
          <p:nvPr/>
        </p:nvPicPr>
        <p:blipFill>
          <a:blip r:embed="rId3" cstate="print"/>
          <a:srcRect/>
          <a:stretch>
            <a:fillRect/>
          </a:stretch>
        </p:blipFill>
        <p:spPr bwMode="auto">
          <a:xfrm>
            <a:off x="1114425" y="2838450"/>
            <a:ext cx="152400" cy="152400"/>
          </a:xfrm>
          <a:prstGeom prst="rect">
            <a:avLst/>
          </a:prstGeom>
          <a:noFill/>
          <a:ln w="9525">
            <a:noFill/>
            <a:miter lim="800000"/>
            <a:headEnd/>
            <a:tailEnd/>
          </a:ln>
        </p:spPr>
      </p:pic>
      <p:pic>
        <p:nvPicPr>
          <p:cNvPr id="698419" name="Picture 5" descr="MilestoneInProgress.png"/>
          <p:cNvPicPr>
            <a:picLocks noChangeAspect="1"/>
          </p:cNvPicPr>
          <p:nvPr/>
        </p:nvPicPr>
        <p:blipFill>
          <a:blip r:embed="rId3" cstate="print"/>
          <a:srcRect/>
          <a:stretch>
            <a:fillRect/>
          </a:stretch>
        </p:blipFill>
        <p:spPr bwMode="auto">
          <a:xfrm>
            <a:off x="3095625" y="2819400"/>
            <a:ext cx="152400" cy="152400"/>
          </a:xfrm>
          <a:prstGeom prst="rect">
            <a:avLst/>
          </a:prstGeom>
          <a:noFill/>
          <a:ln w="9525">
            <a:noFill/>
            <a:miter lim="800000"/>
            <a:headEnd/>
            <a:tailEnd/>
          </a:ln>
        </p:spPr>
      </p:pic>
      <p:sp>
        <p:nvSpPr>
          <p:cNvPr id="698420" name="TextBox 121"/>
          <p:cNvSpPr txBox="1">
            <a:spLocks noChangeArrowheads="1"/>
          </p:cNvSpPr>
          <p:nvPr/>
        </p:nvSpPr>
        <p:spPr bwMode="auto">
          <a:xfrm>
            <a:off x="3048000" y="1371600"/>
            <a:ext cx="1981200" cy="307975"/>
          </a:xfrm>
          <a:prstGeom prst="rect">
            <a:avLst/>
          </a:prstGeom>
          <a:noFill/>
          <a:ln w="9525">
            <a:noFill/>
            <a:miter lim="800000"/>
            <a:headEnd/>
            <a:tailEnd/>
          </a:ln>
        </p:spPr>
        <p:txBody>
          <a:bodyPr>
            <a:spAutoFit/>
          </a:bodyPr>
          <a:lstStyle/>
          <a:p>
            <a:pPr marL="117475" indent="-117475">
              <a:buFont typeface="Arial" charset="0"/>
              <a:buChar char="•"/>
            </a:pPr>
            <a:r>
              <a:rPr lang="en-US" sz="1400" dirty="0"/>
              <a:t>NATF </a:t>
            </a:r>
            <a:r>
              <a:rPr lang="en-US" sz="1400" dirty="0" smtClean="0"/>
              <a:t>3/2</a:t>
            </a:r>
            <a:endParaRPr lang="en-US" sz="1400" dirty="0"/>
          </a:p>
        </p:txBody>
      </p:sp>
      <p:sp>
        <p:nvSpPr>
          <p:cNvPr id="698421" name="TextBox 115"/>
          <p:cNvSpPr txBox="1">
            <a:spLocks noChangeArrowheads="1"/>
          </p:cNvSpPr>
          <p:nvPr/>
        </p:nvSpPr>
        <p:spPr bwMode="auto">
          <a:xfrm>
            <a:off x="3048000" y="4538008"/>
            <a:ext cx="2133600" cy="1938992"/>
          </a:xfrm>
          <a:prstGeom prst="rect">
            <a:avLst/>
          </a:prstGeom>
          <a:noFill/>
          <a:ln w="9525">
            <a:noFill/>
            <a:miter lim="800000"/>
            <a:headEnd/>
            <a:tailEnd/>
          </a:ln>
        </p:spPr>
        <p:txBody>
          <a:bodyPr wrap="square">
            <a:spAutoFit/>
          </a:bodyPr>
          <a:lstStyle/>
          <a:p>
            <a:pPr marL="117475" indent="-117475">
              <a:buFont typeface="Arial" charset="0"/>
              <a:buChar char="•"/>
            </a:pPr>
            <a:r>
              <a:rPr lang="en-US" sz="1400" dirty="0"/>
              <a:t>Weekly calls</a:t>
            </a:r>
          </a:p>
          <a:p>
            <a:pPr marL="117475" indent="-117475">
              <a:buFont typeface="Arial" charset="0"/>
              <a:buChar char="•"/>
            </a:pPr>
            <a:r>
              <a:rPr lang="en-US" sz="1400" dirty="0"/>
              <a:t>Phase 3 </a:t>
            </a:r>
            <a:r>
              <a:rPr lang="en-US" sz="1400" dirty="0" smtClean="0"/>
              <a:t>Execution</a:t>
            </a:r>
          </a:p>
          <a:p>
            <a:pPr marL="117475" lvl="1" indent="-117475">
              <a:buFont typeface="Arial" charset="0"/>
              <a:buChar char="•"/>
              <a:defRPr/>
            </a:pPr>
            <a:r>
              <a:rPr lang="en-US" sz="1400" dirty="0" smtClean="0">
                <a:latin typeface="Arial" pitchFamily="34" charset="0"/>
              </a:rPr>
              <a:t>Phase 4 Handbooks</a:t>
            </a:r>
          </a:p>
          <a:p>
            <a:pPr marL="287338" lvl="1" indent="-169863">
              <a:buFont typeface="Arial" charset="0"/>
              <a:buChar char="•"/>
              <a:defRPr/>
            </a:pPr>
            <a:r>
              <a:rPr lang="en-US" sz="1100" i="1" dirty="0" smtClean="0">
                <a:latin typeface="Arial" pitchFamily="34" charset="0"/>
              </a:rPr>
              <a:t>Updates to prior handbooks</a:t>
            </a:r>
          </a:p>
          <a:p>
            <a:pPr marL="119063" lvl="1" indent="-119063">
              <a:buFont typeface="Arial" charset="0"/>
              <a:buChar char="•"/>
              <a:defRPr/>
            </a:pPr>
            <a:r>
              <a:rPr lang="en-US" sz="1400" dirty="0" smtClean="0">
                <a:latin typeface="Arial" pitchFamily="34" charset="0"/>
              </a:rPr>
              <a:t>LFC individual QSE tests</a:t>
            </a:r>
          </a:p>
          <a:p>
            <a:pPr marL="117475" indent="-117475">
              <a:buFont typeface="Arial" charset="0"/>
              <a:buChar char="•"/>
            </a:pPr>
            <a:endParaRPr lang="en-US" sz="1400" dirty="0"/>
          </a:p>
          <a:p>
            <a:pPr marL="117475" indent="-117475">
              <a:buFont typeface="Arial" charset="0"/>
              <a:buChar char="•"/>
            </a:pPr>
            <a:endParaRPr lang="en-US" sz="1400" dirty="0"/>
          </a:p>
        </p:txBody>
      </p:sp>
      <p:sp>
        <p:nvSpPr>
          <p:cNvPr id="698422" name="TextBox 112"/>
          <p:cNvSpPr txBox="1">
            <a:spLocks noChangeArrowheads="1"/>
          </p:cNvSpPr>
          <p:nvPr/>
        </p:nvSpPr>
        <p:spPr bwMode="auto">
          <a:xfrm>
            <a:off x="3060865" y="3429000"/>
            <a:ext cx="1981200" cy="954107"/>
          </a:xfrm>
          <a:prstGeom prst="rect">
            <a:avLst/>
          </a:prstGeom>
          <a:noFill/>
          <a:ln w="9525">
            <a:noFill/>
            <a:miter lim="800000"/>
            <a:headEnd/>
            <a:tailEnd/>
          </a:ln>
        </p:spPr>
        <p:txBody>
          <a:bodyPr wrap="square">
            <a:spAutoFit/>
          </a:bodyPr>
          <a:lstStyle/>
          <a:p>
            <a:pPr marL="117475" indent="-117475">
              <a:buFont typeface="Arial" charset="0"/>
              <a:buChar char="•"/>
            </a:pPr>
            <a:r>
              <a:rPr lang="en-US" sz="1400" dirty="0"/>
              <a:t>4 site visits</a:t>
            </a:r>
          </a:p>
          <a:p>
            <a:pPr marL="117475" indent="-117475">
              <a:buFont typeface="Arial" charset="0"/>
              <a:buChar char="•"/>
            </a:pPr>
            <a:r>
              <a:rPr lang="en-US" sz="1400" dirty="0"/>
              <a:t>Scheduled Site Visits </a:t>
            </a:r>
            <a:r>
              <a:rPr lang="en-US" sz="1400" dirty="0" smtClean="0"/>
              <a:t>conclude</a:t>
            </a:r>
          </a:p>
          <a:p>
            <a:pPr marL="117475" indent="-117475">
              <a:buFont typeface="Arial" charset="0"/>
              <a:buChar char="•"/>
            </a:pPr>
            <a:r>
              <a:rPr lang="en-US" sz="1400" dirty="0" smtClean="0"/>
              <a:t>MRS #3 March 25</a:t>
            </a:r>
            <a:r>
              <a:rPr lang="en-US" sz="1400" baseline="30000" dirty="0" smtClean="0"/>
              <a:t>th</a:t>
            </a:r>
            <a:r>
              <a:rPr lang="en-US" sz="1400" dirty="0" smtClean="0"/>
              <a:t> </a:t>
            </a:r>
            <a:endParaRPr lang="en-US" sz="1400" dirty="0"/>
          </a:p>
        </p:txBody>
      </p:sp>
      <p:sp>
        <p:nvSpPr>
          <p:cNvPr id="49" name="TextBox 112"/>
          <p:cNvSpPr txBox="1">
            <a:spLocks noChangeArrowheads="1"/>
          </p:cNvSpPr>
          <p:nvPr/>
        </p:nvSpPr>
        <p:spPr bwMode="auto">
          <a:xfrm>
            <a:off x="5029200" y="3429000"/>
            <a:ext cx="1981200" cy="738664"/>
          </a:xfrm>
          <a:prstGeom prst="rect">
            <a:avLst/>
          </a:prstGeom>
          <a:noFill/>
          <a:ln w="9525">
            <a:noFill/>
            <a:miter lim="800000"/>
            <a:headEnd/>
            <a:tailEnd/>
          </a:ln>
        </p:spPr>
        <p:txBody>
          <a:bodyPr wrap="square">
            <a:spAutoFit/>
          </a:bodyPr>
          <a:lstStyle/>
          <a:p>
            <a:pPr marL="117475" indent="-117475">
              <a:buFont typeface="Arial" charset="0"/>
              <a:buChar char="•"/>
            </a:pPr>
            <a:r>
              <a:rPr lang="en-US" sz="1400" dirty="0" smtClean="0"/>
              <a:t>Standby site visits</a:t>
            </a:r>
            <a:endParaRPr lang="en-US" sz="1400" dirty="0"/>
          </a:p>
          <a:p>
            <a:pPr marL="117475" indent="-117475">
              <a:buFont typeface="Arial" charset="0"/>
              <a:buChar char="•"/>
            </a:pPr>
            <a:r>
              <a:rPr lang="en-US" sz="1400" dirty="0" smtClean="0"/>
              <a:t>Phase 4 metrics launch</a:t>
            </a:r>
            <a:endParaRPr lang="en-US" sz="1400" dirty="0"/>
          </a:p>
        </p:txBody>
      </p:sp>
      <p:sp>
        <p:nvSpPr>
          <p:cNvPr id="51" name="TextBox 115"/>
          <p:cNvSpPr txBox="1">
            <a:spLocks noChangeArrowheads="1"/>
          </p:cNvSpPr>
          <p:nvPr/>
        </p:nvSpPr>
        <p:spPr bwMode="auto">
          <a:xfrm>
            <a:off x="5029200" y="4538008"/>
            <a:ext cx="2133600" cy="1723549"/>
          </a:xfrm>
          <a:prstGeom prst="rect">
            <a:avLst/>
          </a:prstGeom>
          <a:noFill/>
          <a:ln w="9525">
            <a:noFill/>
            <a:miter lim="800000"/>
            <a:headEnd/>
            <a:tailEnd/>
          </a:ln>
        </p:spPr>
        <p:txBody>
          <a:bodyPr wrap="square">
            <a:spAutoFit/>
          </a:bodyPr>
          <a:lstStyle/>
          <a:p>
            <a:pPr marL="117475" indent="-117475">
              <a:buFont typeface="Arial" charset="0"/>
              <a:buChar char="•"/>
            </a:pPr>
            <a:r>
              <a:rPr lang="en-US" sz="1400" dirty="0" smtClean="0"/>
              <a:t>Weekly calls</a:t>
            </a:r>
          </a:p>
          <a:p>
            <a:pPr marL="117475" indent="-117475">
              <a:buFont typeface="Arial" charset="0"/>
              <a:buChar char="•"/>
            </a:pPr>
            <a:r>
              <a:rPr lang="en-US" sz="1400" dirty="0" smtClean="0"/>
              <a:t>Phase 4 Market Trials initiates</a:t>
            </a:r>
          </a:p>
          <a:p>
            <a:pPr marL="117475" lvl="1" indent="-117475">
              <a:buFont typeface="Arial" charset="0"/>
              <a:buChar char="•"/>
              <a:defRPr/>
            </a:pPr>
            <a:r>
              <a:rPr lang="en-US" sz="1400" dirty="0" smtClean="0"/>
              <a:t>Phase 5 Handbooks</a:t>
            </a:r>
          </a:p>
          <a:p>
            <a:pPr marL="287338" lvl="1" indent="-169863">
              <a:buFont typeface="Arial" charset="0"/>
              <a:buChar char="•"/>
              <a:defRPr/>
            </a:pPr>
            <a:r>
              <a:rPr lang="en-US" sz="1100" i="1" dirty="0" smtClean="0"/>
              <a:t>Updates to prior handbooks</a:t>
            </a:r>
          </a:p>
          <a:p>
            <a:pPr marL="287338" lvl="1" indent="-169863">
              <a:buFont typeface="Arial" charset="0"/>
              <a:buChar char="•"/>
              <a:defRPr/>
            </a:pPr>
            <a:r>
              <a:rPr lang="en-US" sz="1100" i="1" dirty="0" smtClean="0"/>
              <a:t>Credit</a:t>
            </a:r>
            <a:endParaRPr lang="en-US" sz="1400" dirty="0"/>
          </a:p>
          <a:p>
            <a:pPr marL="117475" indent="-117475">
              <a:buFont typeface="Arial" charset="0"/>
              <a:buChar char="•"/>
            </a:pPr>
            <a:endParaRPr lang="en-US" sz="1400" dirty="0"/>
          </a:p>
        </p:txBody>
      </p:sp>
      <p:sp>
        <p:nvSpPr>
          <p:cNvPr id="52" name="TextBox 121"/>
          <p:cNvSpPr txBox="1">
            <a:spLocks noChangeArrowheads="1"/>
          </p:cNvSpPr>
          <p:nvPr/>
        </p:nvSpPr>
        <p:spPr bwMode="auto">
          <a:xfrm>
            <a:off x="5029200" y="1371600"/>
            <a:ext cx="1981200" cy="307975"/>
          </a:xfrm>
          <a:prstGeom prst="rect">
            <a:avLst/>
          </a:prstGeom>
          <a:noFill/>
          <a:ln w="9525">
            <a:noFill/>
            <a:miter lim="800000"/>
            <a:headEnd/>
            <a:tailEnd/>
          </a:ln>
        </p:spPr>
        <p:txBody>
          <a:bodyPr>
            <a:spAutoFit/>
          </a:bodyPr>
          <a:lstStyle/>
          <a:p>
            <a:pPr marL="117475" indent="-117475">
              <a:buFont typeface="Arial" charset="0"/>
              <a:buChar char="•"/>
            </a:pPr>
            <a:r>
              <a:rPr lang="en-US" sz="1400" dirty="0"/>
              <a:t>NATF </a:t>
            </a:r>
            <a:r>
              <a:rPr lang="en-US" sz="1400" dirty="0" smtClean="0"/>
              <a:t>4/6</a:t>
            </a:r>
            <a:endParaRPr lang="en-US" sz="1400" dirty="0"/>
          </a:p>
        </p:txBody>
      </p:sp>
      <p:sp>
        <p:nvSpPr>
          <p:cNvPr id="53" name="TextBox 135"/>
          <p:cNvSpPr txBox="1">
            <a:spLocks noChangeArrowheads="1"/>
          </p:cNvSpPr>
          <p:nvPr/>
        </p:nvSpPr>
        <p:spPr bwMode="auto">
          <a:xfrm>
            <a:off x="5029200" y="1676400"/>
            <a:ext cx="2133600" cy="1815882"/>
          </a:xfrm>
          <a:prstGeom prst="rect">
            <a:avLst/>
          </a:prstGeom>
          <a:noFill/>
          <a:ln w="9525">
            <a:noFill/>
            <a:miter lim="800000"/>
            <a:headEnd/>
            <a:tailEnd/>
          </a:ln>
        </p:spPr>
        <p:txBody>
          <a:bodyPr>
            <a:spAutoFit/>
          </a:bodyPr>
          <a:lstStyle/>
          <a:p>
            <a:pPr marL="117475" indent="-117475">
              <a:buFont typeface="Arial" charset="0"/>
              <a:buChar char="•"/>
            </a:pPr>
            <a:r>
              <a:rPr lang="en-US" sz="1400" dirty="0"/>
              <a:t>Nodal 101</a:t>
            </a:r>
          </a:p>
          <a:p>
            <a:pPr marL="117475" indent="-117475">
              <a:buFont typeface="Arial" charset="0"/>
              <a:buChar char="•"/>
            </a:pPr>
            <a:r>
              <a:rPr lang="en-US" sz="1400" dirty="0" smtClean="0"/>
              <a:t>Trans 101</a:t>
            </a:r>
            <a:endParaRPr lang="en-US" sz="1400" dirty="0"/>
          </a:p>
          <a:p>
            <a:pPr marL="117475" indent="-117475">
              <a:buFont typeface="Arial" charset="0"/>
              <a:buChar char="•"/>
            </a:pPr>
            <a:r>
              <a:rPr lang="en-US" sz="1400" dirty="0" smtClean="0"/>
              <a:t>Generation </a:t>
            </a:r>
            <a:r>
              <a:rPr lang="en-US" sz="1400" dirty="0"/>
              <a:t>101, 201</a:t>
            </a:r>
          </a:p>
          <a:p>
            <a:pPr marL="117475" indent="-117475">
              <a:buFont typeface="Arial" charset="0"/>
              <a:buChar char="•"/>
            </a:pPr>
            <a:r>
              <a:rPr lang="en-US" sz="1400" dirty="0"/>
              <a:t>CRR – instructor-led</a:t>
            </a:r>
          </a:p>
          <a:p>
            <a:pPr marL="117475" indent="-117475">
              <a:buFont typeface="Arial" charset="0"/>
              <a:buChar char="•"/>
            </a:pPr>
            <a:r>
              <a:rPr lang="en-US" sz="1400" dirty="0" smtClean="0"/>
              <a:t>NMMS</a:t>
            </a:r>
          </a:p>
          <a:p>
            <a:pPr marL="117475" indent="-117475">
              <a:buFont typeface="Arial" charset="0"/>
              <a:buChar char="•"/>
            </a:pPr>
            <a:r>
              <a:rPr lang="en-US" sz="1400" dirty="0" smtClean="0"/>
              <a:t>Economics of LMP</a:t>
            </a:r>
          </a:p>
          <a:p>
            <a:pPr marL="117475" indent="-117475">
              <a:buFont typeface="Arial" charset="0"/>
              <a:buChar char="•"/>
            </a:pPr>
            <a:r>
              <a:rPr lang="en-US" sz="1400" dirty="0" smtClean="0"/>
              <a:t>Combined Cycle Workshop</a:t>
            </a:r>
            <a:endParaRPr lang="en-US" sz="1400" dirty="0"/>
          </a:p>
        </p:txBody>
      </p:sp>
      <p:sp>
        <p:nvSpPr>
          <p:cNvPr id="46" name="5-Point Star 45"/>
          <p:cNvSpPr/>
          <p:nvPr/>
        </p:nvSpPr>
        <p:spPr>
          <a:xfrm>
            <a:off x="5051395" y="3022952"/>
            <a:ext cx="152400" cy="152400"/>
          </a:xfrm>
          <a:prstGeom prst="star5">
            <a:avLst/>
          </a:prstGeom>
          <a:solidFill>
            <a:srgbClr val="FFFF00"/>
          </a:solidFill>
          <a:ln>
            <a:solidFill>
              <a:srgbClr val="FCDF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121"/>
          <p:cNvSpPr txBox="1">
            <a:spLocks noChangeArrowheads="1"/>
          </p:cNvSpPr>
          <p:nvPr/>
        </p:nvSpPr>
        <p:spPr bwMode="auto">
          <a:xfrm>
            <a:off x="7010400" y="1371600"/>
            <a:ext cx="1981200" cy="307975"/>
          </a:xfrm>
          <a:prstGeom prst="rect">
            <a:avLst/>
          </a:prstGeom>
          <a:noFill/>
          <a:ln w="9525">
            <a:noFill/>
            <a:miter lim="800000"/>
            <a:headEnd/>
            <a:tailEnd/>
          </a:ln>
        </p:spPr>
        <p:txBody>
          <a:bodyPr>
            <a:spAutoFit/>
          </a:bodyPr>
          <a:lstStyle/>
          <a:p>
            <a:pPr marL="117475" indent="-117475">
              <a:buFont typeface="Arial" charset="0"/>
              <a:buChar char="•"/>
            </a:pPr>
            <a:r>
              <a:rPr lang="en-US" sz="1400" dirty="0"/>
              <a:t>NATF </a:t>
            </a:r>
            <a:r>
              <a:rPr lang="en-US" sz="1400" dirty="0" smtClean="0"/>
              <a:t>5/4</a:t>
            </a:r>
            <a:endParaRPr lang="en-US" sz="1400" dirty="0"/>
          </a:p>
        </p:txBody>
      </p:sp>
      <p:sp>
        <p:nvSpPr>
          <p:cNvPr id="48" name="TextBox 135"/>
          <p:cNvSpPr txBox="1">
            <a:spLocks noChangeArrowheads="1"/>
          </p:cNvSpPr>
          <p:nvPr/>
        </p:nvSpPr>
        <p:spPr bwMode="auto">
          <a:xfrm>
            <a:off x="7010400" y="1676400"/>
            <a:ext cx="2133600" cy="1384995"/>
          </a:xfrm>
          <a:prstGeom prst="rect">
            <a:avLst/>
          </a:prstGeom>
          <a:noFill/>
          <a:ln w="9525">
            <a:noFill/>
            <a:miter lim="800000"/>
            <a:headEnd/>
            <a:tailEnd/>
          </a:ln>
        </p:spPr>
        <p:txBody>
          <a:bodyPr>
            <a:spAutoFit/>
          </a:bodyPr>
          <a:lstStyle/>
          <a:p>
            <a:pPr marL="117475" indent="-117475">
              <a:buFont typeface="Arial" charset="0"/>
              <a:buChar char="•"/>
            </a:pPr>
            <a:r>
              <a:rPr lang="en-US" sz="1400" dirty="0"/>
              <a:t>Nodal 101</a:t>
            </a:r>
          </a:p>
          <a:p>
            <a:pPr marL="117475" indent="-117475">
              <a:buFont typeface="Arial" charset="0"/>
              <a:buChar char="•"/>
            </a:pPr>
            <a:r>
              <a:rPr lang="en-US" sz="1400" dirty="0" smtClean="0"/>
              <a:t>Trans 101</a:t>
            </a:r>
            <a:endParaRPr lang="en-US" sz="1400" dirty="0"/>
          </a:p>
          <a:p>
            <a:pPr marL="117475" indent="-117475">
              <a:buFont typeface="Arial" charset="0"/>
              <a:buChar char="•"/>
            </a:pPr>
            <a:r>
              <a:rPr lang="en-US" sz="1400" dirty="0" smtClean="0"/>
              <a:t>Generation </a:t>
            </a:r>
            <a:r>
              <a:rPr lang="en-US" sz="1400" dirty="0"/>
              <a:t>101, 201</a:t>
            </a:r>
          </a:p>
          <a:p>
            <a:pPr marL="117475" indent="-117475">
              <a:buFont typeface="Arial" charset="0"/>
              <a:buChar char="•"/>
            </a:pPr>
            <a:r>
              <a:rPr lang="en-US" sz="1400" dirty="0"/>
              <a:t>CRR – instructor-led</a:t>
            </a:r>
          </a:p>
          <a:p>
            <a:pPr marL="117475" indent="-117475">
              <a:buFont typeface="Arial" charset="0"/>
              <a:buChar char="•"/>
            </a:pPr>
            <a:r>
              <a:rPr lang="en-US" sz="1400" dirty="0" smtClean="0"/>
              <a:t>NMMS</a:t>
            </a:r>
          </a:p>
          <a:p>
            <a:pPr marL="117475" indent="-117475">
              <a:buFont typeface="Arial" charset="0"/>
              <a:buChar char="•"/>
            </a:pPr>
            <a:r>
              <a:rPr lang="en-US" sz="1400" dirty="0" smtClean="0"/>
              <a:t>Economics of LMP</a:t>
            </a:r>
          </a:p>
        </p:txBody>
      </p:sp>
      <p:pic>
        <p:nvPicPr>
          <p:cNvPr id="50" name="Picture 5" descr="MilestoneInProgress.png"/>
          <p:cNvPicPr>
            <a:picLocks noChangeAspect="1"/>
          </p:cNvPicPr>
          <p:nvPr/>
        </p:nvPicPr>
        <p:blipFill>
          <a:blip r:embed="rId3" cstate="print"/>
          <a:srcRect/>
          <a:stretch>
            <a:fillRect/>
          </a:stretch>
        </p:blipFill>
        <p:spPr bwMode="auto">
          <a:xfrm>
            <a:off x="3114261" y="4131365"/>
            <a:ext cx="152400" cy="152400"/>
          </a:xfrm>
          <a:prstGeom prst="rect">
            <a:avLst/>
          </a:prstGeom>
          <a:noFill/>
          <a:ln w="9525">
            <a:noFill/>
            <a:miter lim="800000"/>
            <a:headEnd/>
            <a:tailEnd/>
          </a:ln>
        </p:spPr>
      </p:pic>
      <p:sp>
        <p:nvSpPr>
          <p:cNvPr id="54" name="TextBox 112"/>
          <p:cNvSpPr txBox="1">
            <a:spLocks noChangeArrowheads="1"/>
          </p:cNvSpPr>
          <p:nvPr/>
        </p:nvSpPr>
        <p:spPr bwMode="auto">
          <a:xfrm>
            <a:off x="7010400" y="3429000"/>
            <a:ext cx="1981200" cy="523220"/>
          </a:xfrm>
          <a:prstGeom prst="rect">
            <a:avLst/>
          </a:prstGeom>
          <a:noFill/>
          <a:ln w="9525">
            <a:noFill/>
            <a:miter lim="800000"/>
            <a:headEnd/>
            <a:tailEnd/>
          </a:ln>
        </p:spPr>
        <p:txBody>
          <a:bodyPr wrap="square">
            <a:spAutoFit/>
          </a:bodyPr>
          <a:lstStyle/>
          <a:p>
            <a:pPr marL="117475" indent="-117475">
              <a:buFont typeface="Arial" charset="0"/>
              <a:buChar char="•"/>
            </a:pPr>
            <a:r>
              <a:rPr lang="en-US" sz="1400" dirty="0" smtClean="0"/>
              <a:t>Standby site visits</a:t>
            </a:r>
            <a:endParaRPr lang="en-US" sz="1400" dirty="0"/>
          </a:p>
          <a:p>
            <a:pPr marL="117475" indent="-117475">
              <a:buFont typeface="Arial" charset="0"/>
              <a:buChar char="•"/>
            </a:pPr>
            <a:r>
              <a:rPr lang="en-US" sz="1400" dirty="0" smtClean="0"/>
              <a:t>Metrics monitoring</a:t>
            </a:r>
            <a:endParaRPr lang="en-US" sz="1400" dirty="0"/>
          </a:p>
        </p:txBody>
      </p:sp>
      <p:sp>
        <p:nvSpPr>
          <p:cNvPr id="55" name="TextBox 115"/>
          <p:cNvSpPr txBox="1">
            <a:spLocks noChangeArrowheads="1"/>
          </p:cNvSpPr>
          <p:nvPr/>
        </p:nvSpPr>
        <p:spPr bwMode="auto">
          <a:xfrm>
            <a:off x="7010400" y="4572000"/>
            <a:ext cx="2133600" cy="1384995"/>
          </a:xfrm>
          <a:prstGeom prst="rect">
            <a:avLst/>
          </a:prstGeom>
          <a:noFill/>
          <a:ln w="9525">
            <a:noFill/>
            <a:miter lim="800000"/>
            <a:headEnd/>
            <a:tailEnd/>
          </a:ln>
        </p:spPr>
        <p:txBody>
          <a:bodyPr wrap="square">
            <a:spAutoFit/>
          </a:bodyPr>
          <a:lstStyle/>
          <a:p>
            <a:pPr marL="117475" indent="-117475">
              <a:buFont typeface="Arial" charset="0"/>
              <a:buChar char="•"/>
            </a:pPr>
            <a:r>
              <a:rPr lang="en-US" sz="1400" dirty="0" smtClean="0"/>
              <a:t>Weekly calls</a:t>
            </a:r>
          </a:p>
          <a:p>
            <a:pPr marL="117475" indent="-117475">
              <a:buFont typeface="Arial" charset="0"/>
              <a:buChar char="•"/>
            </a:pPr>
            <a:r>
              <a:rPr lang="en-US" sz="1400" dirty="0" smtClean="0"/>
              <a:t>2 hr system-wide LFC test</a:t>
            </a:r>
          </a:p>
          <a:p>
            <a:pPr marL="117475" indent="-117475">
              <a:buFont typeface="Arial" charset="0"/>
              <a:buChar char="•"/>
            </a:pPr>
            <a:r>
              <a:rPr lang="en-US" sz="1400" dirty="0" smtClean="0"/>
              <a:t>Phase 5 Market Trials initiates</a:t>
            </a:r>
            <a:endParaRPr lang="en-US" sz="1400" dirty="0"/>
          </a:p>
          <a:p>
            <a:pPr marL="117475" indent="-117475">
              <a:buFont typeface="Arial" charset="0"/>
              <a:buChar char="•"/>
            </a:pPr>
            <a:endParaRPr lang="en-US" sz="14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839200" cy="685800"/>
          </a:xfrm>
        </p:spPr>
        <p:txBody>
          <a:bodyPr/>
          <a:lstStyle/>
          <a:p>
            <a:r>
              <a:rPr lang="en-US" dirty="0" smtClean="0"/>
              <a:t>Next 60-days of Classes and Settlement Workshops</a:t>
            </a:r>
            <a:endParaRPr lang="en-US" dirty="0"/>
          </a:p>
        </p:txBody>
      </p:sp>
      <p:sp>
        <p:nvSpPr>
          <p:cNvPr id="3" name="Footer Placeholder 2"/>
          <p:cNvSpPr>
            <a:spLocks noGrp="1"/>
          </p:cNvSpPr>
          <p:nvPr>
            <p:ph type="ftr" sz="quarter" idx="11"/>
          </p:nvPr>
        </p:nvSpPr>
        <p:spPr/>
        <p:txBody>
          <a:bodyPr/>
          <a:lstStyle/>
          <a:p>
            <a:pPr>
              <a:defRPr/>
            </a:pPr>
            <a:r>
              <a:rPr lang="en-US" dirty="0" smtClean="0"/>
              <a:t>Technical Advisory Committee</a:t>
            </a:r>
            <a:endParaRPr lang="en-US" dirty="0"/>
          </a:p>
        </p:txBody>
      </p:sp>
      <p:sp>
        <p:nvSpPr>
          <p:cNvPr id="4" name="Date Placeholder 3"/>
          <p:cNvSpPr>
            <a:spLocks noGrp="1"/>
          </p:cNvSpPr>
          <p:nvPr>
            <p:ph type="dt" sz="half" idx="12"/>
          </p:nvPr>
        </p:nvSpPr>
        <p:spPr/>
        <p:txBody>
          <a:bodyPr/>
          <a:lstStyle/>
          <a:p>
            <a:pPr>
              <a:defRPr/>
            </a:pPr>
            <a:r>
              <a:rPr lang="en-US" smtClean="0"/>
              <a:t>4 February 2010</a:t>
            </a:r>
            <a:endParaRPr lang="en-US"/>
          </a:p>
        </p:txBody>
      </p:sp>
      <p:graphicFrame>
        <p:nvGraphicFramePr>
          <p:cNvPr id="5" name="Group 69"/>
          <p:cNvGraphicFramePr>
            <a:graphicFrameLocks noGrp="1"/>
          </p:cNvGraphicFramePr>
          <p:nvPr/>
        </p:nvGraphicFramePr>
        <p:xfrm>
          <a:off x="381000" y="1231392"/>
          <a:ext cx="8630713" cy="4121283"/>
        </p:xfrm>
        <a:graphic>
          <a:graphicData uri="http://schemas.openxmlformats.org/drawingml/2006/table">
            <a:tbl>
              <a:tblPr/>
              <a:tblGrid>
                <a:gridCol w="3371089"/>
                <a:gridCol w="1526602"/>
                <a:gridCol w="3733022"/>
              </a:tblGrid>
              <a:tr h="322348">
                <a:tc>
                  <a:txBody>
                    <a:bodyPr/>
                    <a:lstStyle/>
                    <a:p>
                      <a:pPr marL="0" marR="0" lvl="0" indent="0" algn="ctr" defTabSz="914400" rtl="0" eaLnBrk="1" fontAlgn="base" latinLnBrk="0" hangingPunct="1">
                        <a:lnSpc>
                          <a:spcPct val="100000"/>
                        </a:lnSpc>
                        <a:spcBef>
                          <a:spcPct val="0"/>
                        </a:spcBef>
                        <a:spcAft>
                          <a:spcPct val="0"/>
                        </a:spcAft>
                        <a:buClrTx/>
                        <a:buSzTx/>
                        <a:buFont typeface="Arial" charset="0"/>
                        <a:buNone/>
                        <a:tabLst/>
                      </a:pPr>
                      <a:r>
                        <a:rPr kumimoji="0" lang="en-US" sz="1600" b="1" i="0" u="none" strike="noStrike" cap="none" normalizeH="0" baseline="0" dirty="0" smtClean="0">
                          <a:ln>
                            <a:noFill/>
                          </a:ln>
                          <a:solidFill>
                            <a:srgbClr val="FFFFFF"/>
                          </a:solidFill>
                          <a:effectLst/>
                          <a:latin typeface="Arial" charset="0"/>
                          <a:cs typeface="Arial" charset="0"/>
                        </a:rPr>
                        <a:t>Course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0000"/>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Arial" charset="0"/>
                        <a:buNone/>
                        <a:tabLst/>
                      </a:pPr>
                      <a:r>
                        <a:rPr kumimoji="0" lang="en-US" sz="1600" b="1" i="0" u="none" strike="noStrike" cap="none" normalizeH="0" baseline="0" dirty="0" smtClean="0">
                          <a:ln>
                            <a:noFill/>
                          </a:ln>
                          <a:solidFill>
                            <a:srgbClr val="FFFFFF"/>
                          </a:solidFill>
                          <a:effectLst/>
                          <a:latin typeface="Arial" charset="0"/>
                          <a:cs typeface="Arial" charset="0"/>
                        </a:rPr>
                        <a:t> Start Date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0000"/>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Arial" charset="0"/>
                        <a:buNone/>
                        <a:tabLst/>
                      </a:pPr>
                      <a:r>
                        <a:rPr kumimoji="0" lang="en-US" sz="1600" b="1" i="0" u="none" strike="noStrike" cap="none" normalizeH="0" baseline="0" dirty="0" smtClean="0">
                          <a:ln>
                            <a:noFill/>
                          </a:ln>
                          <a:solidFill>
                            <a:srgbClr val="FFFFFF"/>
                          </a:solidFill>
                          <a:effectLst/>
                          <a:latin typeface="Arial" charset="0"/>
                          <a:cs typeface="Arial" charset="0"/>
                        </a:rPr>
                        <a:t>Location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0000"/>
                    </a:solidFill>
                  </a:tcPr>
                </a:tc>
              </a:tr>
              <a:tr h="322348">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cap="none" normalizeH="0" baseline="0" dirty="0" smtClean="0">
                          <a:ln>
                            <a:noFill/>
                          </a:ln>
                          <a:effectLst/>
                        </a:rPr>
                        <a:t>Generation 201</a:t>
                      </a:r>
                      <a:endParaRPr kumimoji="0" lang="en-US"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tc>
                  <a:txBody>
                    <a:bodyPr/>
                    <a:lstStyle/>
                    <a:p>
                      <a:pPr algn="ctr"/>
                      <a:r>
                        <a:rPr kumimoji="0" lang="en-US" sz="1600" u="none" strike="noStrike" kern="1200" cap="none" normalizeH="0" baseline="0" dirty="0" smtClean="0">
                          <a:ln>
                            <a:noFill/>
                          </a:ln>
                          <a:effectLst/>
                        </a:rPr>
                        <a:t>February 9</a:t>
                      </a:r>
                      <a:endParaRPr kumimoji="0" lang="en-US" sz="1600" b="0" i="0" u="none" strike="noStrike" kern="1200" cap="none" normalizeH="0" baseline="0" dirty="0" smtClean="0">
                        <a:ln>
                          <a:noFill/>
                        </a:ln>
                        <a:solidFill>
                          <a:srgbClr val="000000"/>
                        </a:solidFill>
                        <a:effectLst/>
                        <a:latin typeface="Arial" charset="0"/>
                        <a:ea typeface="+mn-ea"/>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tc>
                  <a:txBody>
                    <a:bodyPr/>
                    <a:lstStyle/>
                    <a:p>
                      <a:pPr algn="ctr"/>
                      <a:r>
                        <a:rPr kumimoji="0" lang="en-US" sz="1600" u="none" strike="noStrike" kern="1200" cap="none" normalizeH="0" baseline="0" dirty="0" smtClean="0">
                          <a:ln>
                            <a:noFill/>
                          </a:ln>
                          <a:effectLst/>
                        </a:rPr>
                        <a:t>Suez Energy (Houston)</a:t>
                      </a:r>
                      <a:endParaRPr kumimoji="0" lang="en-US" sz="1600" b="0" i="0" u="none" strike="noStrike" kern="1200" cap="none" normalizeH="0" baseline="0" dirty="0" smtClean="0">
                        <a:ln>
                          <a:noFill/>
                        </a:ln>
                        <a:solidFill>
                          <a:srgbClr val="000000"/>
                        </a:solidFill>
                        <a:effectLst/>
                        <a:latin typeface="Arial" charset="0"/>
                        <a:ea typeface="+mn-ea"/>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tr>
              <a:tr h="322348">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cap="none" normalizeH="0" baseline="0" dirty="0" smtClean="0">
                          <a:ln>
                            <a:noFill/>
                          </a:ln>
                          <a:effectLst/>
                        </a:rPr>
                        <a:t>Generation 101</a:t>
                      </a:r>
                      <a:endParaRPr kumimoji="0" lang="en-US"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7E7"/>
                    </a:solidFill>
                  </a:tcPr>
                </a:tc>
                <a:tc>
                  <a:txBody>
                    <a:bodyPr/>
                    <a:lstStyle/>
                    <a:p>
                      <a:pPr algn="ctr"/>
                      <a:r>
                        <a:rPr kumimoji="0" lang="en-US" sz="1600" u="none" strike="noStrike" kern="1200" cap="none" normalizeH="0" baseline="0" dirty="0" smtClean="0">
                          <a:ln>
                            <a:noFill/>
                          </a:ln>
                          <a:effectLst/>
                        </a:rPr>
                        <a:t>February 16</a:t>
                      </a:r>
                      <a:endParaRPr kumimoji="0" lang="en-US" sz="1600" b="0" i="0" u="none" strike="noStrike" kern="1200" cap="none" normalizeH="0" baseline="0" dirty="0" smtClean="0">
                        <a:ln>
                          <a:noFill/>
                        </a:ln>
                        <a:solidFill>
                          <a:srgbClr val="000000"/>
                        </a:solidFill>
                        <a:effectLst/>
                        <a:latin typeface="Arial" charset="0"/>
                        <a:ea typeface="+mn-ea"/>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7E7"/>
                    </a:solidFill>
                  </a:tcPr>
                </a:tc>
                <a:tc>
                  <a:txBody>
                    <a:bodyPr/>
                    <a:lstStyle/>
                    <a:p>
                      <a:pPr algn="ctr"/>
                      <a:r>
                        <a:rPr kumimoji="0" lang="en-US" sz="1600" u="none" strike="noStrike" kern="1200" cap="none" normalizeH="0" baseline="0" dirty="0" smtClean="0">
                          <a:ln>
                            <a:noFill/>
                          </a:ln>
                          <a:effectLst/>
                        </a:rPr>
                        <a:t>Austin Airport Marriott South (Austin)</a:t>
                      </a:r>
                      <a:endParaRPr kumimoji="0" lang="en-US" sz="1600" b="0" i="0" u="none" strike="noStrike" kern="1200" cap="none" normalizeH="0" baseline="0" dirty="0" smtClean="0">
                        <a:ln>
                          <a:noFill/>
                        </a:ln>
                        <a:solidFill>
                          <a:srgbClr val="000000"/>
                        </a:solidFill>
                        <a:effectLst/>
                        <a:latin typeface="Arial" charset="0"/>
                        <a:ea typeface="+mn-ea"/>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7E7"/>
                    </a:solidFill>
                  </a:tcPr>
                </a:tc>
              </a:tr>
              <a:tr h="322348">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cap="none" normalizeH="0" baseline="0" dirty="0" smtClean="0">
                          <a:ln>
                            <a:noFill/>
                          </a:ln>
                          <a:effectLst/>
                        </a:rPr>
                        <a:t>Network Model Management </a:t>
                      </a:r>
                      <a:endParaRPr kumimoji="0" lang="en-US"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tc>
                  <a:txBody>
                    <a:bodyPr/>
                    <a:lstStyle/>
                    <a:p>
                      <a:pPr algn="ctr"/>
                      <a:r>
                        <a:rPr kumimoji="0" lang="en-US" sz="1600" u="none" strike="noStrike" kern="1200" cap="none" normalizeH="0" baseline="0" dirty="0" smtClean="0">
                          <a:ln>
                            <a:noFill/>
                          </a:ln>
                          <a:effectLst/>
                        </a:rPr>
                        <a:t>February 18</a:t>
                      </a:r>
                      <a:endParaRPr kumimoji="0" lang="en-US" sz="1600" b="0" i="0" u="none" strike="noStrike" kern="1200" cap="none" normalizeH="0" baseline="0" dirty="0" smtClean="0">
                        <a:ln>
                          <a:noFill/>
                        </a:ln>
                        <a:solidFill>
                          <a:srgbClr val="000000"/>
                        </a:solidFill>
                        <a:effectLst/>
                        <a:latin typeface="Arial" charset="0"/>
                        <a:ea typeface="+mn-ea"/>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tc>
                  <a:txBody>
                    <a:bodyPr/>
                    <a:lstStyle/>
                    <a:p>
                      <a:pPr algn="ctr"/>
                      <a:r>
                        <a:rPr kumimoji="0" lang="en-US" sz="1600" u="none" strike="noStrike" kern="1200" cap="none" normalizeH="0" baseline="0" dirty="0" smtClean="0">
                          <a:ln>
                            <a:noFill/>
                          </a:ln>
                          <a:effectLst/>
                        </a:rPr>
                        <a:t>ERCOT Met Center (Austin)</a:t>
                      </a:r>
                      <a:endParaRPr kumimoji="0" lang="en-US" sz="1600" b="0" i="0" u="none" strike="noStrike" kern="1200" cap="none" normalizeH="0" baseline="0" dirty="0" smtClean="0">
                        <a:ln>
                          <a:noFill/>
                        </a:ln>
                        <a:solidFill>
                          <a:srgbClr val="000000"/>
                        </a:solidFill>
                        <a:effectLst/>
                        <a:latin typeface="Arial" charset="0"/>
                        <a:ea typeface="+mn-ea"/>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tr>
              <a:tr h="322348">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cap="none" normalizeH="0" baseline="0" dirty="0" smtClean="0">
                          <a:ln>
                            <a:noFill/>
                          </a:ln>
                          <a:effectLst/>
                        </a:rPr>
                        <a:t>Settlements Workshop –RUC/RTM</a:t>
                      </a:r>
                      <a:endParaRPr kumimoji="0" lang="en-US"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7E7"/>
                    </a:solidFill>
                  </a:tcPr>
                </a:tc>
                <a:tc>
                  <a:txBody>
                    <a:bodyPr/>
                    <a:lstStyle/>
                    <a:p>
                      <a:pPr algn="ctr"/>
                      <a:r>
                        <a:rPr kumimoji="0" lang="en-US" sz="1600" u="none" strike="noStrike" kern="1200" cap="none" normalizeH="0" baseline="0" dirty="0" smtClean="0">
                          <a:ln>
                            <a:noFill/>
                          </a:ln>
                          <a:effectLst/>
                        </a:rPr>
                        <a:t>February 23</a:t>
                      </a:r>
                      <a:endParaRPr kumimoji="0" lang="en-US" sz="1600" b="0" i="0" u="none" strike="noStrike" kern="1200" cap="none" normalizeH="0" baseline="0" dirty="0" smtClean="0">
                        <a:ln>
                          <a:noFill/>
                        </a:ln>
                        <a:solidFill>
                          <a:srgbClr val="000000"/>
                        </a:solidFill>
                        <a:effectLst/>
                        <a:latin typeface="Arial" charset="0"/>
                        <a:ea typeface="+mn-ea"/>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7E7"/>
                    </a:solidFill>
                  </a:tcPr>
                </a:tc>
                <a:tc>
                  <a:txBody>
                    <a:bodyPr/>
                    <a:lstStyle/>
                    <a:p>
                      <a:pPr algn="ctr"/>
                      <a:r>
                        <a:rPr kumimoji="0" lang="en-US" sz="1600" u="none" strike="noStrike" kern="1200" cap="none" normalizeH="0" baseline="0" dirty="0" smtClean="0">
                          <a:ln>
                            <a:noFill/>
                          </a:ln>
                          <a:effectLst/>
                        </a:rPr>
                        <a:t>ERCOT Met Center (Austin)</a:t>
                      </a:r>
                      <a:endParaRPr kumimoji="0" lang="en-US" sz="1600" b="0" i="0" u="none" strike="noStrike" kern="1200" cap="none" normalizeH="0" baseline="0" dirty="0" smtClean="0">
                        <a:ln>
                          <a:noFill/>
                        </a:ln>
                        <a:solidFill>
                          <a:srgbClr val="000000"/>
                        </a:solidFill>
                        <a:effectLst/>
                        <a:latin typeface="Arial" charset="0"/>
                        <a:ea typeface="+mn-ea"/>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7E7"/>
                    </a:solidFill>
                  </a:tcPr>
                </a:tc>
              </a:tr>
              <a:tr h="322348">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cap="none" normalizeH="0" baseline="0" dirty="0" smtClean="0">
                          <a:ln>
                            <a:noFill/>
                          </a:ln>
                          <a:effectLst/>
                        </a:rPr>
                        <a:t>ERCOT Nodal 101</a:t>
                      </a:r>
                      <a:endParaRPr kumimoji="0" lang="en-US"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tc>
                  <a:txBody>
                    <a:bodyPr/>
                    <a:lstStyle/>
                    <a:p>
                      <a:pPr algn="ctr"/>
                      <a:r>
                        <a:rPr kumimoji="0" lang="en-US" sz="1600" u="none" strike="noStrike" kern="1200" cap="none" normalizeH="0" baseline="0" dirty="0" smtClean="0">
                          <a:ln>
                            <a:noFill/>
                          </a:ln>
                          <a:effectLst/>
                        </a:rPr>
                        <a:t>February 25</a:t>
                      </a:r>
                      <a:endParaRPr kumimoji="0" lang="en-US" sz="1600" b="0" i="0" u="none" strike="noStrike" kern="1200" cap="none" normalizeH="0" baseline="0" dirty="0" smtClean="0">
                        <a:ln>
                          <a:noFill/>
                        </a:ln>
                        <a:solidFill>
                          <a:srgbClr val="000000"/>
                        </a:solidFill>
                        <a:effectLst/>
                        <a:latin typeface="Arial" charset="0"/>
                        <a:ea typeface="+mn-ea"/>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u="none" strike="noStrike" kern="1200" cap="none" normalizeH="0" baseline="0" dirty="0" smtClean="0">
                          <a:ln>
                            <a:noFill/>
                          </a:ln>
                          <a:effectLst/>
                        </a:rPr>
                        <a:t>ERCOT Met Center (Austin)</a:t>
                      </a:r>
                      <a:endParaRPr kumimoji="0" lang="en-US" sz="1600" b="0" i="0" u="none" strike="noStrike" kern="1200" cap="none" normalizeH="0" baseline="0" dirty="0" smtClean="0">
                        <a:ln>
                          <a:noFill/>
                        </a:ln>
                        <a:solidFill>
                          <a:srgbClr val="000000"/>
                        </a:solidFill>
                        <a:effectLst/>
                        <a:latin typeface="Arial" charset="0"/>
                        <a:ea typeface="+mn-ea"/>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tr>
              <a:tr h="322348">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cap="none" normalizeH="0" baseline="0" dirty="0" smtClean="0">
                          <a:ln>
                            <a:noFill/>
                          </a:ln>
                          <a:effectLst/>
                        </a:rPr>
                        <a:t>Load Serving Entity 201</a:t>
                      </a:r>
                      <a:endParaRPr kumimoji="0" lang="en-US"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7E7"/>
                    </a:solidFill>
                  </a:tcPr>
                </a:tc>
                <a:tc>
                  <a:txBody>
                    <a:bodyPr/>
                    <a:lstStyle/>
                    <a:p>
                      <a:pPr algn="ctr"/>
                      <a:r>
                        <a:rPr kumimoji="0" lang="en-US" sz="1600" u="none" strike="noStrike" kern="1200" cap="none" normalizeH="0" baseline="0" dirty="0" smtClean="0">
                          <a:ln>
                            <a:noFill/>
                          </a:ln>
                          <a:effectLst/>
                        </a:rPr>
                        <a:t>March 3</a:t>
                      </a:r>
                      <a:endParaRPr kumimoji="0" lang="en-US" sz="1600" b="0" i="0" u="none" strike="noStrike" kern="1200" cap="none" normalizeH="0" baseline="0" dirty="0" smtClean="0">
                        <a:ln>
                          <a:noFill/>
                        </a:ln>
                        <a:solidFill>
                          <a:srgbClr val="000000"/>
                        </a:solidFill>
                        <a:effectLst/>
                        <a:latin typeface="Arial" charset="0"/>
                        <a:ea typeface="+mn-ea"/>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7E7"/>
                    </a:solidFill>
                  </a:tcPr>
                </a:tc>
                <a:tc>
                  <a:txBody>
                    <a:bodyPr/>
                    <a:lstStyle/>
                    <a:p>
                      <a:pPr algn="ctr"/>
                      <a:r>
                        <a:rPr kumimoji="0" lang="en-US" sz="1600" u="none" strike="noStrike" kern="1200" cap="none" normalizeH="0" baseline="0" dirty="0" smtClean="0">
                          <a:ln>
                            <a:noFill/>
                          </a:ln>
                          <a:effectLst/>
                        </a:rPr>
                        <a:t>ERCOT Met Center (Austin)</a:t>
                      </a:r>
                      <a:endParaRPr kumimoji="0" lang="en-US" sz="1600" b="0" i="0" u="none" strike="noStrike" kern="1200" cap="none" normalizeH="0" baseline="0" dirty="0" smtClean="0">
                        <a:ln>
                          <a:noFill/>
                        </a:ln>
                        <a:solidFill>
                          <a:srgbClr val="000000"/>
                        </a:solidFill>
                        <a:effectLst/>
                        <a:latin typeface="Arial" charset="0"/>
                        <a:ea typeface="+mn-ea"/>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7E7"/>
                    </a:solidFill>
                  </a:tcPr>
                </a:tc>
              </a:tr>
              <a:tr h="322348">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cap="none" normalizeH="0" baseline="0" dirty="0" smtClean="0">
                          <a:ln>
                            <a:noFill/>
                          </a:ln>
                          <a:effectLst/>
                        </a:rPr>
                        <a:t>Economics of LMP</a:t>
                      </a:r>
                      <a:endParaRPr kumimoji="0" lang="en-US"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tc>
                  <a:txBody>
                    <a:bodyPr/>
                    <a:lstStyle/>
                    <a:p>
                      <a:pPr algn="ctr"/>
                      <a:r>
                        <a:rPr kumimoji="0" lang="en-US" sz="1600" u="none" strike="noStrike" kern="1200" cap="none" normalizeH="0" baseline="0" dirty="0" smtClean="0">
                          <a:ln>
                            <a:noFill/>
                          </a:ln>
                          <a:effectLst/>
                        </a:rPr>
                        <a:t>March 8</a:t>
                      </a:r>
                      <a:endParaRPr kumimoji="0" lang="en-US" sz="1600" b="0" i="0" u="none" strike="noStrike" kern="1200" cap="none" normalizeH="0" baseline="0" dirty="0" smtClean="0">
                        <a:ln>
                          <a:noFill/>
                        </a:ln>
                        <a:solidFill>
                          <a:srgbClr val="000000"/>
                        </a:solidFill>
                        <a:effectLst/>
                        <a:latin typeface="Arial" charset="0"/>
                        <a:ea typeface="+mn-ea"/>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tc>
                  <a:txBody>
                    <a:bodyPr/>
                    <a:lstStyle/>
                    <a:p>
                      <a:pPr algn="ctr"/>
                      <a:r>
                        <a:rPr kumimoji="0" lang="en-US" sz="1600" u="none" strike="noStrike" kern="1200" cap="none" normalizeH="0" baseline="0" dirty="0" smtClean="0">
                          <a:ln>
                            <a:noFill/>
                          </a:ln>
                          <a:effectLst/>
                        </a:rPr>
                        <a:t>Norris Conference Center (Houston)</a:t>
                      </a:r>
                      <a:endParaRPr kumimoji="0" lang="en-US" sz="1600" b="0" i="0" u="none" strike="noStrike" kern="1200" cap="none" normalizeH="0" baseline="0" dirty="0" smtClean="0">
                        <a:ln>
                          <a:noFill/>
                        </a:ln>
                        <a:solidFill>
                          <a:srgbClr val="000000"/>
                        </a:solidFill>
                        <a:effectLst/>
                        <a:latin typeface="Arial" charset="0"/>
                        <a:ea typeface="+mn-ea"/>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tr>
              <a:tr h="322348">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cap="none" normalizeH="0" baseline="0" dirty="0" smtClean="0">
                          <a:ln>
                            <a:noFill/>
                          </a:ln>
                          <a:effectLst/>
                        </a:rPr>
                        <a:t>Basic Training Program</a:t>
                      </a:r>
                      <a:endParaRPr kumimoji="0" lang="en-US"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7E7"/>
                    </a:solidFill>
                  </a:tcPr>
                </a:tc>
                <a:tc>
                  <a:txBody>
                    <a:bodyPr/>
                    <a:lstStyle/>
                    <a:p>
                      <a:pPr algn="ctr"/>
                      <a:r>
                        <a:rPr kumimoji="0" lang="en-US" sz="1600" u="none" strike="noStrike" kern="1200" cap="none" normalizeH="0" baseline="0" dirty="0" smtClean="0">
                          <a:ln>
                            <a:noFill/>
                          </a:ln>
                          <a:effectLst/>
                        </a:rPr>
                        <a:t>March 8</a:t>
                      </a:r>
                      <a:endParaRPr kumimoji="0" lang="en-US" sz="1600" b="0" i="0" u="none" strike="noStrike" kern="1200" cap="none" normalizeH="0" baseline="0" dirty="0" smtClean="0">
                        <a:ln>
                          <a:noFill/>
                        </a:ln>
                        <a:solidFill>
                          <a:srgbClr val="000000"/>
                        </a:solidFill>
                        <a:effectLst/>
                        <a:latin typeface="Arial" charset="0"/>
                        <a:ea typeface="+mn-ea"/>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7E7"/>
                    </a:solidFill>
                  </a:tcPr>
                </a:tc>
                <a:tc>
                  <a:txBody>
                    <a:bodyPr/>
                    <a:lstStyle/>
                    <a:p>
                      <a:r>
                        <a:rPr kumimoji="0" lang="en-US" sz="1600" u="none" strike="noStrike" kern="1200" cap="none" normalizeH="0" baseline="0" dirty="0" smtClean="0">
                          <a:ln>
                            <a:noFill/>
                          </a:ln>
                          <a:effectLst/>
                        </a:rPr>
                        <a:t>Austin Airport Marriott South (Austin)</a:t>
                      </a:r>
                      <a:endParaRPr kumimoji="0" lang="en-US" sz="1600" b="0" i="0" u="none" strike="noStrike" kern="1200" cap="none" normalizeH="0" baseline="0" dirty="0" smtClean="0">
                        <a:ln>
                          <a:noFill/>
                        </a:ln>
                        <a:solidFill>
                          <a:srgbClr val="000000"/>
                        </a:solidFill>
                        <a:effectLst/>
                        <a:latin typeface="Arial" charset="0"/>
                        <a:ea typeface="+mn-ea"/>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7E7"/>
                    </a:solidFill>
                  </a:tcPr>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cap="none" normalizeH="0" baseline="0" dirty="0" smtClean="0">
                          <a:ln>
                            <a:noFill/>
                          </a:ln>
                          <a:effectLst/>
                        </a:rPr>
                        <a:t>Congestion Revenue Rights</a:t>
                      </a:r>
                      <a:endParaRPr kumimoji="0" lang="en-US"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tc>
                  <a:txBody>
                    <a:bodyPr/>
                    <a:lstStyle/>
                    <a:p>
                      <a:pPr algn="ctr"/>
                      <a:r>
                        <a:rPr kumimoji="0" lang="en-US" sz="1600" u="none" strike="noStrike" kern="1200" cap="none" normalizeH="0" baseline="0" dirty="0" smtClean="0">
                          <a:ln>
                            <a:noFill/>
                          </a:ln>
                          <a:effectLst/>
                        </a:rPr>
                        <a:t>March 9</a:t>
                      </a:r>
                      <a:endParaRPr kumimoji="0" lang="en-US" sz="1600" b="0" i="0" u="none" strike="noStrike" kern="1200" cap="none" normalizeH="0" baseline="0" dirty="0" smtClean="0">
                        <a:ln>
                          <a:noFill/>
                        </a:ln>
                        <a:solidFill>
                          <a:srgbClr val="000000"/>
                        </a:solidFill>
                        <a:effectLst/>
                        <a:latin typeface="Arial" charset="0"/>
                        <a:ea typeface="+mn-ea"/>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tc>
                  <a:txBody>
                    <a:bodyPr/>
                    <a:lstStyle/>
                    <a:p>
                      <a:r>
                        <a:rPr kumimoji="0" lang="en-US" sz="1600" u="none" strike="noStrike" kern="1200" cap="none" normalizeH="0" baseline="0" dirty="0" smtClean="0">
                          <a:ln>
                            <a:noFill/>
                          </a:ln>
                          <a:effectLst/>
                        </a:rPr>
                        <a:t>Norris Conference Center (Houston)</a:t>
                      </a:r>
                      <a:endParaRPr kumimoji="0" lang="en-US" sz="1600" b="0" i="0" u="none" strike="noStrike" kern="1200" cap="none" normalizeH="0" baseline="0" dirty="0" smtClean="0">
                        <a:ln>
                          <a:noFill/>
                        </a:ln>
                        <a:solidFill>
                          <a:srgbClr val="000000"/>
                        </a:solidFill>
                        <a:effectLst/>
                        <a:latin typeface="Arial" charset="0"/>
                        <a:ea typeface="+mn-ea"/>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cap="none" normalizeH="0" baseline="0" dirty="0" smtClean="0">
                          <a:ln>
                            <a:noFill/>
                          </a:ln>
                          <a:effectLst/>
                        </a:rPr>
                        <a:t>Settlements Workshop –RUC/RTM</a:t>
                      </a:r>
                      <a:endParaRPr kumimoji="0" lang="en-US"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lumMod val="20000"/>
                        <a:lumOff val="80000"/>
                      </a:schemeClr>
                    </a:solidFill>
                  </a:tcPr>
                </a:tc>
                <a:tc>
                  <a:txBody>
                    <a:bodyPr/>
                    <a:lstStyle/>
                    <a:p>
                      <a:pPr algn="ctr"/>
                      <a:r>
                        <a:rPr kumimoji="0" lang="en-US" sz="1600" u="none" strike="noStrike" kern="1200" cap="none" normalizeH="0" baseline="0" dirty="0" smtClean="0">
                          <a:ln>
                            <a:noFill/>
                          </a:ln>
                          <a:effectLst/>
                        </a:rPr>
                        <a:t>March 9</a:t>
                      </a:r>
                      <a:endParaRPr kumimoji="0" lang="en-US" sz="1600" b="0" i="0" u="none" strike="noStrike" kern="1200" cap="none" normalizeH="0" baseline="0" dirty="0" smtClean="0">
                        <a:ln>
                          <a:noFill/>
                        </a:ln>
                        <a:solidFill>
                          <a:srgbClr val="000000"/>
                        </a:solidFill>
                        <a:effectLst/>
                        <a:latin typeface="Arial" charset="0"/>
                        <a:ea typeface="+mn-ea"/>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lumMod val="20000"/>
                        <a:lumOff val="80000"/>
                      </a:schemeClr>
                    </a:solidFill>
                  </a:tcPr>
                </a:tc>
                <a:tc>
                  <a:txBody>
                    <a:bodyPr/>
                    <a:lstStyle/>
                    <a:p>
                      <a:r>
                        <a:rPr kumimoji="0" lang="en-US" sz="1600" u="none" strike="noStrike" kern="1200" cap="none" normalizeH="0" baseline="0" dirty="0" smtClean="0">
                          <a:ln>
                            <a:noFill/>
                          </a:ln>
                          <a:effectLst/>
                        </a:rPr>
                        <a:t>City of Garland Fire Building (Dallas)</a:t>
                      </a:r>
                      <a:endParaRPr kumimoji="0" lang="en-US" sz="1600" b="0" i="0" u="none" strike="noStrike" kern="1200" cap="none" normalizeH="0" baseline="0" dirty="0" smtClean="0">
                        <a:ln>
                          <a:noFill/>
                        </a:ln>
                        <a:solidFill>
                          <a:srgbClr val="000000"/>
                        </a:solidFill>
                        <a:effectLst/>
                        <a:latin typeface="Arial" charset="0"/>
                        <a:ea typeface="+mn-ea"/>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2">
                        <a:lumMod val="20000"/>
                        <a:lumOff val="80000"/>
                      </a:schemeClr>
                    </a:solidFill>
                  </a:tcPr>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defRPr/>
                      </a:pPr>
                      <a:r>
                        <a:rPr kumimoji="0" lang="en-US" sz="1600" u="none" strike="noStrike" cap="none" normalizeH="0" baseline="0" dirty="0" smtClean="0">
                          <a:ln>
                            <a:noFill/>
                          </a:ln>
                          <a:effectLst/>
                        </a:rPr>
                        <a:t>Settlements Workshop –RUC/RTM</a:t>
                      </a:r>
                      <a:endParaRPr kumimoji="0" lang="en-US" sz="16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tc>
                  <a:txBody>
                    <a:bodyPr/>
                    <a:lstStyle/>
                    <a:p>
                      <a:pPr algn="ctr"/>
                      <a:r>
                        <a:rPr kumimoji="0" lang="en-US" sz="1600" u="none" strike="noStrike" kern="1200" cap="none" normalizeH="0" baseline="0" dirty="0" smtClean="0">
                          <a:ln>
                            <a:noFill/>
                          </a:ln>
                          <a:effectLst/>
                        </a:rPr>
                        <a:t>March 23</a:t>
                      </a:r>
                      <a:endParaRPr kumimoji="0" lang="en-US" sz="1600" b="0" i="0" u="none" strike="noStrike" kern="1200" cap="none" normalizeH="0" baseline="0" dirty="0" smtClean="0">
                        <a:ln>
                          <a:noFill/>
                        </a:ln>
                        <a:solidFill>
                          <a:srgbClr val="000000"/>
                        </a:solidFill>
                        <a:effectLst/>
                        <a:latin typeface="Arial" charset="0"/>
                        <a:ea typeface="+mn-ea"/>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u="none" strike="noStrike" kern="1200" cap="none" normalizeH="0" baseline="0" dirty="0" smtClean="0">
                          <a:ln>
                            <a:noFill/>
                          </a:ln>
                          <a:effectLst/>
                        </a:rPr>
                        <a:t>Calpine (Houston)</a:t>
                      </a:r>
                      <a:endParaRPr kumimoji="0" lang="en-US" sz="1600" b="0" i="0" u="none" strike="noStrike" kern="1200" cap="none" normalizeH="0" baseline="0" dirty="0" smtClean="0">
                        <a:ln>
                          <a:noFill/>
                        </a:ln>
                        <a:solidFill>
                          <a:srgbClr val="000000"/>
                        </a:solidFill>
                        <a:effectLst/>
                        <a:latin typeface="Arial" charset="0"/>
                        <a:ea typeface="+mn-ea"/>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tr>
            </a:tbl>
          </a:graphicData>
        </a:graphic>
      </p:graphicFrame>
      <p:sp>
        <p:nvSpPr>
          <p:cNvPr id="6" name="4-Point Star 5"/>
          <p:cNvSpPr/>
          <p:nvPr/>
        </p:nvSpPr>
        <p:spPr>
          <a:xfrm>
            <a:off x="152400" y="2590800"/>
            <a:ext cx="304800" cy="304800"/>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4-Point Star 6"/>
          <p:cNvSpPr/>
          <p:nvPr/>
        </p:nvSpPr>
        <p:spPr>
          <a:xfrm>
            <a:off x="152400" y="4648200"/>
            <a:ext cx="304800" cy="304800"/>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4-Point Star 7"/>
          <p:cNvSpPr/>
          <p:nvPr/>
        </p:nvSpPr>
        <p:spPr>
          <a:xfrm>
            <a:off x="152400" y="5029200"/>
            <a:ext cx="304800" cy="304800"/>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381000" y="5715000"/>
            <a:ext cx="7086600" cy="369332"/>
          </a:xfrm>
          <a:prstGeom prst="rect">
            <a:avLst/>
          </a:prstGeom>
          <a:noFill/>
        </p:spPr>
        <p:txBody>
          <a:bodyPr wrap="square" rtlCol="0">
            <a:spAutoFit/>
          </a:bodyPr>
          <a:lstStyle/>
          <a:p>
            <a:r>
              <a:rPr lang="en-US" dirty="0" smtClean="0"/>
              <a:t>Enrollment at: </a:t>
            </a:r>
            <a:r>
              <a:rPr lang="en-US" dirty="0" smtClean="0">
                <a:hlinkClick r:id="rId2"/>
              </a:rPr>
              <a:t>http://nodal.ercot.com/training/courses/index.html</a:t>
            </a:r>
            <a:r>
              <a:rPr lang="en-US" dirty="0" smtClean="0"/>
              <a:t> </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0"/>
            <a:ext cx="8839200" cy="685800"/>
          </a:xfrm>
        </p:spPr>
        <p:txBody>
          <a:bodyPr/>
          <a:lstStyle/>
          <a:p>
            <a:r>
              <a:rPr lang="en-US" dirty="0" smtClean="0"/>
              <a:t>Readiness Workshops</a:t>
            </a:r>
          </a:p>
        </p:txBody>
      </p:sp>
      <p:sp>
        <p:nvSpPr>
          <p:cNvPr id="5123" name="Rectangle 2075"/>
          <p:cNvSpPr>
            <a:spLocks noGrp="1" noChangeArrowheads="1"/>
          </p:cNvSpPr>
          <p:nvPr>
            <p:ph sz="half" idx="1"/>
          </p:nvPr>
        </p:nvSpPr>
        <p:spPr>
          <a:xfrm>
            <a:off x="222250" y="2819400"/>
            <a:ext cx="8312150" cy="3352800"/>
          </a:xfrm>
        </p:spPr>
        <p:txBody>
          <a:bodyPr/>
          <a:lstStyle/>
          <a:p>
            <a:pPr>
              <a:defRPr/>
            </a:pPr>
            <a:r>
              <a:rPr lang="en-US" sz="2000" dirty="0" smtClean="0"/>
              <a:t>Outreach: Program Update</a:t>
            </a:r>
          </a:p>
          <a:p>
            <a:pPr>
              <a:defRPr/>
            </a:pPr>
            <a:r>
              <a:rPr lang="en-US" sz="2000" dirty="0" smtClean="0"/>
              <a:t>Outreach: Real-Time Market</a:t>
            </a:r>
          </a:p>
          <a:p>
            <a:pPr>
              <a:defRPr/>
            </a:pPr>
            <a:r>
              <a:rPr lang="en-US" sz="2000" dirty="0" smtClean="0"/>
              <a:t>Outreach: Merged DAM&amp;RUC</a:t>
            </a:r>
          </a:p>
          <a:p>
            <a:pPr>
              <a:defRPr/>
            </a:pPr>
            <a:r>
              <a:rPr lang="en-US" sz="2000" dirty="0" smtClean="0"/>
              <a:t>Credit Management</a:t>
            </a:r>
          </a:p>
          <a:p>
            <a:pPr>
              <a:defRPr/>
            </a:pPr>
            <a:r>
              <a:rPr lang="en-US" sz="2000" dirty="0" smtClean="0"/>
              <a:t>Wind Resource discussion </a:t>
            </a:r>
          </a:p>
          <a:p>
            <a:pPr>
              <a:defRPr/>
            </a:pPr>
            <a:endParaRPr lang="en-US" sz="2000" dirty="0" smtClean="0"/>
          </a:p>
          <a:p>
            <a:pPr marL="981075">
              <a:buFontTx/>
              <a:buNone/>
              <a:defRPr/>
            </a:pPr>
            <a:r>
              <a:rPr lang="en-US" sz="2000" u="sng" dirty="0" smtClean="0"/>
              <a:t>RSVP required due to room limitations, but WebEx available</a:t>
            </a:r>
          </a:p>
          <a:p>
            <a:pPr marL="981075">
              <a:buFontTx/>
              <a:buNone/>
              <a:defRPr/>
            </a:pPr>
            <a:r>
              <a:rPr lang="en-US" sz="2000" dirty="0" smtClean="0"/>
              <a:t>Wind- </a:t>
            </a:r>
            <a:r>
              <a:rPr lang="en-US" sz="1600" dirty="0" smtClean="0">
                <a:hlinkClick r:id="rId2"/>
              </a:rPr>
              <a:t>http://www.ercot.com/calendar/2010/02/20100216-MT</a:t>
            </a:r>
            <a:r>
              <a:rPr lang="en-US" sz="1600" dirty="0" smtClean="0"/>
              <a:t> </a:t>
            </a:r>
          </a:p>
          <a:p>
            <a:pPr marL="981075">
              <a:buFontTx/>
              <a:buNone/>
              <a:defRPr/>
            </a:pPr>
            <a:r>
              <a:rPr lang="en-US" sz="2000" dirty="0" smtClean="0"/>
              <a:t>Retail- </a:t>
            </a:r>
            <a:r>
              <a:rPr lang="en-US" sz="1600" dirty="0" smtClean="0">
                <a:hlinkClick r:id="rId3"/>
              </a:rPr>
              <a:t>http://www.ercot.com/calendar/2010/02/20100217-MT</a:t>
            </a:r>
            <a:r>
              <a:rPr lang="en-US" sz="1600" dirty="0" smtClean="0"/>
              <a:t> </a:t>
            </a:r>
          </a:p>
        </p:txBody>
      </p:sp>
      <p:sp>
        <p:nvSpPr>
          <p:cNvPr id="10244" name="Content Placeholder 4"/>
          <p:cNvSpPr>
            <a:spLocks noGrp="1"/>
          </p:cNvSpPr>
          <p:nvPr>
            <p:ph sz="half" idx="2"/>
          </p:nvPr>
        </p:nvSpPr>
        <p:spPr>
          <a:xfrm>
            <a:off x="4572000" y="2819400"/>
            <a:ext cx="4197350" cy="3802063"/>
          </a:xfrm>
        </p:spPr>
        <p:txBody>
          <a:bodyPr/>
          <a:lstStyle/>
          <a:p>
            <a:r>
              <a:rPr lang="en-US" sz="2000" smtClean="0"/>
              <a:t>Outreach: Program Update</a:t>
            </a:r>
          </a:p>
          <a:p>
            <a:r>
              <a:rPr lang="en-US" sz="2000" smtClean="0"/>
              <a:t>Outreach: Merged DAM&amp;RTM</a:t>
            </a:r>
          </a:p>
          <a:p>
            <a:r>
              <a:rPr lang="en-US" sz="2000" smtClean="0"/>
              <a:t>Outreach: CRR Auction</a:t>
            </a:r>
          </a:p>
          <a:p>
            <a:r>
              <a:rPr lang="en-US" sz="2000" smtClean="0"/>
              <a:t>Credit Management</a:t>
            </a:r>
          </a:p>
          <a:p>
            <a:r>
              <a:rPr lang="en-US" sz="2000" smtClean="0"/>
              <a:t>Retail operations discussion</a:t>
            </a:r>
          </a:p>
        </p:txBody>
      </p:sp>
      <p:sp>
        <p:nvSpPr>
          <p:cNvPr id="10245" name="Footer Placeholder 3"/>
          <p:cNvSpPr>
            <a:spLocks noGrp="1"/>
          </p:cNvSpPr>
          <p:nvPr>
            <p:ph type="ftr" sz="quarter" idx="10"/>
          </p:nvPr>
        </p:nvSpPr>
        <p:spPr>
          <a:xfrm>
            <a:off x="6172200" y="6457950"/>
            <a:ext cx="2590800" cy="476250"/>
          </a:xfrm>
          <a:noFill/>
        </p:spPr>
        <p:txBody>
          <a:bodyPr/>
          <a:lstStyle/>
          <a:p>
            <a:r>
              <a:rPr lang="en-US" sz="1200" dirty="0" smtClean="0"/>
              <a:t>Technical Advisory Committee</a:t>
            </a:r>
            <a:endParaRPr lang="en-US" sz="1200" dirty="0" smtClean="0"/>
          </a:p>
        </p:txBody>
      </p:sp>
      <p:sp>
        <p:nvSpPr>
          <p:cNvPr id="10" name="TextBox 9"/>
          <p:cNvSpPr txBox="1"/>
          <p:nvPr/>
        </p:nvSpPr>
        <p:spPr>
          <a:xfrm>
            <a:off x="228600" y="838200"/>
            <a:ext cx="4191000" cy="1631950"/>
          </a:xfrm>
          <a:prstGeom prst="rect">
            <a:avLst/>
          </a:prstGeom>
          <a:solidFill>
            <a:schemeClr val="accent5">
              <a:lumMod val="90000"/>
            </a:schemeClr>
          </a:solidFill>
        </p:spPr>
        <p:txBody>
          <a:bodyPr>
            <a:spAutoFit/>
          </a:bodyPr>
          <a:lstStyle/>
          <a:p>
            <a:pPr algn="ctr">
              <a:defRPr/>
            </a:pPr>
            <a:r>
              <a:rPr lang="en-US" sz="2000" dirty="0"/>
              <a:t>Wind </a:t>
            </a:r>
            <a:r>
              <a:rPr lang="en-US" sz="2000" dirty="0" smtClean="0"/>
              <a:t>Panel</a:t>
            </a:r>
            <a:endParaRPr lang="en-US" sz="2000" dirty="0"/>
          </a:p>
          <a:p>
            <a:pPr algn="ctr">
              <a:defRPr/>
            </a:pPr>
            <a:r>
              <a:rPr lang="en-US" sz="2000" i="1" dirty="0"/>
              <a:t>Hosted by Horizon Wind</a:t>
            </a:r>
          </a:p>
          <a:p>
            <a:pPr algn="ctr">
              <a:defRPr/>
            </a:pPr>
            <a:r>
              <a:rPr lang="en-US" sz="2000" dirty="0"/>
              <a:t>February 16, 2010</a:t>
            </a:r>
          </a:p>
          <a:p>
            <a:pPr algn="ctr">
              <a:defRPr/>
            </a:pPr>
            <a:r>
              <a:rPr lang="en-US" sz="2000" dirty="0"/>
              <a:t>Houston, TX</a:t>
            </a:r>
          </a:p>
          <a:p>
            <a:pPr algn="ctr">
              <a:defRPr/>
            </a:pPr>
            <a:r>
              <a:rPr lang="en-US" sz="2000" dirty="0"/>
              <a:t>9-3pm</a:t>
            </a:r>
          </a:p>
        </p:txBody>
      </p:sp>
      <p:sp>
        <p:nvSpPr>
          <p:cNvPr id="11" name="TextBox 10"/>
          <p:cNvSpPr txBox="1"/>
          <p:nvPr/>
        </p:nvSpPr>
        <p:spPr>
          <a:xfrm>
            <a:off x="4572000" y="838200"/>
            <a:ext cx="4191000" cy="1631950"/>
          </a:xfrm>
          <a:prstGeom prst="rect">
            <a:avLst/>
          </a:prstGeom>
          <a:solidFill>
            <a:schemeClr val="accent2">
              <a:lumMod val="20000"/>
              <a:lumOff val="80000"/>
            </a:schemeClr>
          </a:solidFill>
        </p:spPr>
        <p:txBody>
          <a:bodyPr>
            <a:spAutoFit/>
          </a:bodyPr>
          <a:lstStyle/>
          <a:p>
            <a:pPr algn="ctr">
              <a:defRPr/>
            </a:pPr>
            <a:r>
              <a:rPr lang="en-US" sz="2000" dirty="0"/>
              <a:t>Retail Panel</a:t>
            </a:r>
          </a:p>
          <a:p>
            <a:pPr algn="ctr">
              <a:defRPr/>
            </a:pPr>
            <a:r>
              <a:rPr lang="en-US" sz="2000" i="1" dirty="0"/>
              <a:t>Hosted by </a:t>
            </a:r>
            <a:r>
              <a:rPr lang="en-US" sz="2000" i="1" dirty="0" err="1"/>
              <a:t>StarTex</a:t>
            </a:r>
            <a:endParaRPr lang="en-US" sz="2000" i="1" dirty="0"/>
          </a:p>
          <a:p>
            <a:pPr algn="ctr">
              <a:defRPr/>
            </a:pPr>
            <a:r>
              <a:rPr lang="en-US" sz="2000" dirty="0"/>
              <a:t>February 17, 2010</a:t>
            </a:r>
          </a:p>
          <a:p>
            <a:pPr algn="ctr">
              <a:defRPr/>
            </a:pPr>
            <a:r>
              <a:rPr lang="en-US" sz="2000" dirty="0"/>
              <a:t>Houston, TX</a:t>
            </a:r>
          </a:p>
          <a:p>
            <a:pPr algn="ctr">
              <a:defRPr/>
            </a:pPr>
            <a:r>
              <a:rPr lang="en-US" sz="2000" dirty="0"/>
              <a:t>9-3pm</a:t>
            </a:r>
          </a:p>
        </p:txBody>
      </p:sp>
      <p:sp>
        <p:nvSpPr>
          <p:cNvPr id="8" name="Date Placeholder 7"/>
          <p:cNvSpPr>
            <a:spLocks noGrp="1"/>
          </p:cNvSpPr>
          <p:nvPr>
            <p:ph type="dt" sz="half" idx="12"/>
          </p:nvPr>
        </p:nvSpPr>
        <p:spPr/>
        <p:txBody>
          <a:bodyPr/>
          <a:lstStyle/>
          <a:p>
            <a:pPr>
              <a:defRPr/>
            </a:pPr>
            <a:r>
              <a:rPr lang="en-US" smtClean="0"/>
              <a:t>4 February 2010</a:t>
            </a: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0420" name="Title 1"/>
          <p:cNvSpPr>
            <a:spLocks noGrp="1"/>
          </p:cNvSpPr>
          <p:nvPr>
            <p:ph type="title"/>
          </p:nvPr>
        </p:nvSpPr>
        <p:spPr>
          <a:xfrm>
            <a:off x="0" y="0"/>
            <a:ext cx="9144000" cy="685800"/>
          </a:xfrm>
        </p:spPr>
        <p:txBody>
          <a:bodyPr/>
          <a:lstStyle/>
          <a:p>
            <a:r>
              <a:rPr lang="en-US" dirty="0" smtClean="0"/>
              <a:t>Market Participant Site Visits</a:t>
            </a:r>
          </a:p>
        </p:txBody>
      </p:sp>
      <p:sp>
        <p:nvSpPr>
          <p:cNvPr id="700419" name="Content Placeholder 2"/>
          <p:cNvSpPr>
            <a:spLocks noGrp="1"/>
          </p:cNvSpPr>
          <p:nvPr>
            <p:ph idx="1"/>
          </p:nvPr>
        </p:nvSpPr>
        <p:spPr>
          <a:xfrm>
            <a:off x="228600" y="762000"/>
            <a:ext cx="8229600" cy="457200"/>
          </a:xfrm>
        </p:spPr>
        <p:txBody>
          <a:bodyPr/>
          <a:lstStyle/>
          <a:p>
            <a:pPr>
              <a:buFontTx/>
              <a:buNone/>
            </a:pPr>
            <a:r>
              <a:rPr lang="en-US" dirty="0" smtClean="0"/>
              <a:t>25 Outreach Site Visits have been completed</a:t>
            </a:r>
          </a:p>
        </p:txBody>
      </p:sp>
      <p:sp>
        <p:nvSpPr>
          <p:cNvPr id="700417" name="Footer Placeholder 62"/>
          <p:cNvSpPr>
            <a:spLocks noGrp="1"/>
          </p:cNvSpPr>
          <p:nvPr>
            <p:ph type="ftr" sz="quarter" idx="11"/>
          </p:nvPr>
        </p:nvSpPr>
        <p:spPr>
          <a:xfrm>
            <a:off x="6096000" y="6457950"/>
            <a:ext cx="2667000" cy="457200"/>
          </a:xfrm>
          <a:noFill/>
        </p:spPr>
        <p:txBody>
          <a:bodyPr/>
          <a:lstStyle/>
          <a:p>
            <a:r>
              <a:rPr lang="en-US" smtClean="0"/>
              <a:t>Technical Advisory Committee</a:t>
            </a:r>
            <a:endParaRPr lang="en-US" dirty="0" smtClean="0"/>
          </a:p>
        </p:txBody>
      </p:sp>
      <p:sp>
        <p:nvSpPr>
          <p:cNvPr id="700418" name="Date Placeholder 59"/>
          <p:cNvSpPr>
            <a:spLocks noGrp="1"/>
          </p:cNvSpPr>
          <p:nvPr>
            <p:ph type="dt" sz="half" idx="12"/>
          </p:nvPr>
        </p:nvSpPr>
        <p:spPr>
          <a:noFill/>
        </p:spPr>
        <p:txBody>
          <a:bodyPr/>
          <a:lstStyle/>
          <a:p>
            <a:r>
              <a:rPr lang="en-US" smtClean="0"/>
              <a:t>4 February 2010</a:t>
            </a:r>
            <a:endParaRPr lang="en-US" dirty="0"/>
          </a:p>
        </p:txBody>
      </p:sp>
      <p:graphicFrame>
        <p:nvGraphicFramePr>
          <p:cNvPr id="6" name="Content Placeholder 6"/>
          <p:cNvGraphicFramePr>
            <a:graphicFrameLocks/>
          </p:cNvGraphicFramePr>
          <p:nvPr/>
        </p:nvGraphicFramePr>
        <p:xfrm>
          <a:off x="4876800" y="1219200"/>
          <a:ext cx="4038600" cy="4954380"/>
        </p:xfrm>
        <a:graphic>
          <a:graphicData uri="http://schemas.openxmlformats.org/drawingml/2006/table">
            <a:tbl>
              <a:tblPr firstRow="1" bandRow="1">
                <a:tableStyleId>{5C22544A-7EE6-4342-B048-85BDC9FD1C3A}</a:tableStyleId>
              </a:tblPr>
              <a:tblGrid>
                <a:gridCol w="3047999"/>
                <a:gridCol w="990601"/>
              </a:tblGrid>
              <a:tr h="247719">
                <a:tc>
                  <a:txBody>
                    <a:bodyPr/>
                    <a:lstStyle/>
                    <a:p>
                      <a:pPr algn="l" fontAlgn="ctr"/>
                      <a:r>
                        <a:rPr lang="en-US" sz="1400" b="1" i="0" u="none" strike="noStrike" dirty="0" smtClean="0">
                          <a:solidFill>
                            <a:srgbClr val="000000"/>
                          </a:solidFill>
                          <a:latin typeface="Calibri"/>
                        </a:rPr>
                        <a:t>Entity</a:t>
                      </a:r>
                      <a:endParaRPr lang="en-US" sz="1400" b="1" i="0" u="none" strike="noStrike" dirty="0">
                        <a:solidFill>
                          <a:srgbClr val="000000"/>
                        </a:solidFill>
                        <a:latin typeface="Calibri"/>
                      </a:endParaRPr>
                    </a:p>
                  </a:txBody>
                  <a:tcPr marL="0" marR="0" marT="0" marB="0" anchor="ctr"/>
                </a:tc>
                <a:tc>
                  <a:txBody>
                    <a:bodyPr/>
                    <a:lstStyle/>
                    <a:p>
                      <a:pPr algn="ctr" fontAlgn="ctr"/>
                      <a:r>
                        <a:rPr lang="en-US" sz="1400" b="1" i="0" u="none" strike="noStrike" dirty="0" smtClean="0">
                          <a:solidFill>
                            <a:srgbClr val="000000"/>
                          </a:solidFill>
                          <a:latin typeface="Calibri"/>
                        </a:rPr>
                        <a:t>Date</a:t>
                      </a:r>
                      <a:endParaRPr lang="en-US" sz="1400" b="1" i="0" u="none" strike="noStrike" dirty="0">
                        <a:solidFill>
                          <a:srgbClr val="000000"/>
                        </a:solidFill>
                        <a:latin typeface="Calibri"/>
                      </a:endParaRPr>
                    </a:p>
                  </a:txBody>
                  <a:tcPr marL="0" marR="0" marT="0" marB="0" anchor="ctr"/>
                </a:tc>
              </a:tr>
              <a:tr h="247719">
                <a:tc>
                  <a:txBody>
                    <a:bodyPr/>
                    <a:lstStyle/>
                    <a:p>
                      <a:pPr algn="l" fontAlgn="ctr"/>
                      <a:r>
                        <a:rPr lang="en-US" sz="1400" b="0" i="0" u="none" strike="noStrike" dirty="0" smtClean="0">
                          <a:solidFill>
                            <a:srgbClr val="000000"/>
                          </a:solidFill>
                          <a:latin typeface="Calibri"/>
                        </a:rPr>
                        <a:t>NRG TEXAS POWER</a:t>
                      </a:r>
                      <a:endParaRPr lang="en-US" sz="1400" b="0" i="0" u="none" strike="noStrike" dirty="0">
                        <a:solidFill>
                          <a:srgbClr val="000000"/>
                        </a:solidFill>
                        <a:latin typeface="Calibri"/>
                      </a:endParaRPr>
                    </a:p>
                  </a:txBody>
                  <a:tcPr marL="0" marR="0" marT="0" marB="0" anchor="ctr"/>
                </a:tc>
                <a:tc>
                  <a:txBody>
                    <a:bodyPr/>
                    <a:lstStyle/>
                    <a:p>
                      <a:pPr algn="ctr" fontAlgn="ctr"/>
                      <a:r>
                        <a:rPr lang="en-US" sz="1400" b="0" i="0" u="none" strike="noStrike" dirty="0" smtClean="0">
                          <a:solidFill>
                            <a:srgbClr val="000000"/>
                          </a:solidFill>
                          <a:latin typeface="Calibri"/>
                        </a:rPr>
                        <a:t>15-Dec</a:t>
                      </a:r>
                      <a:endParaRPr lang="en-US" sz="1400" b="0" i="0" u="none" strike="noStrike" dirty="0">
                        <a:solidFill>
                          <a:srgbClr val="000000"/>
                        </a:solidFill>
                        <a:latin typeface="Calibri"/>
                      </a:endParaRPr>
                    </a:p>
                  </a:txBody>
                  <a:tcPr marL="0" marR="0" marT="0" marB="0" anchor="ctr"/>
                </a:tc>
              </a:tr>
              <a:tr h="247719">
                <a:tc>
                  <a:txBody>
                    <a:bodyPr/>
                    <a:lstStyle/>
                    <a:p>
                      <a:pPr algn="l" fontAlgn="ctr"/>
                      <a:r>
                        <a:rPr lang="en-US" sz="1400" b="0" i="0" u="none" strike="noStrike" dirty="0">
                          <a:solidFill>
                            <a:srgbClr val="000000"/>
                          </a:solidFill>
                          <a:latin typeface="Calibri"/>
                        </a:rPr>
                        <a:t>DIRECT ENERGY </a:t>
                      </a:r>
                      <a:r>
                        <a:rPr lang="en-US" sz="1400" b="0" i="0" u="none" strike="noStrike" dirty="0" smtClean="0">
                          <a:solidFill>
                            <a:srgbClr val="000000"/>
                          </a:solidFill>
                          <a:latin typeface="Calibri"/>
                        </a:rPr>
                        <a:t>LP</a:t>
                      </a:r>
                      <a:endParaRPr lang="en-US" sz="1400" b="0" i="0" u="none" strike="noStrike" dirty="0">
                        <a:solidFill>
                          <a:srgbClr val="000000"/>
                        </a:solidFill>
                        <a:latin typeface="Calibri"/>
                      </a:endParaRPr>
                    </a:p>
                  </a:txBody>
                  <a:tcPr marL="0" marR="0" marT="0" marB="0" anchor="ctr"/>
                </a:tc>
                <a:tc>
                  <a:txBody>
                    <a:bodyPr/>
                    <a:lstStyle/>
                    <a:p>
                      <a:pPr algn="ctr" fontAlgn="ctr"/>
                      <a:r>
                        <a:rPr lang="en-US" sz="1400" b="0" i="0" u="none" strike="noStrike" dirty="0">
                          <a:solidFill>
                            <a:srgbClr val="000000"/>
                          </a:solidFill>
                          <a:latin typeface="Calibri"/>
                        </a:rPr>
                        <a:t>5-Jan</a:t>
                      </a:r>
                    </a:p>
                  </a:txBody>
                  <a:tcPr marL="0" marR="0" marT="0" marB="0" anchor="ctr"/>
                </a:tc>
              </a:tr>
              <a:tr h="247719">
                <a:tc>
                  <a:txBody>
                    <a:bodyPr/>
                    <a:lstStyle/>
                    <a:p>
                      <a:pPr algn="l" fontAlgn="ctr"/>
                      <a:r>
                        <a:rPr lang="en-US" sz="1400" b="0" i="0" u="none" strike="noStrike" dirty="0">
                          <a:solidFill>
                            <a:srgbClr val="000000"/>
                          </a:solidFill>
                          <a:latin typeface="Calibri"/>
                        </a:rPr>
                        <a:t>CPS </a:t>
                      </a:r>
                      <a:r>
                        <a:rPr lang="en-US" sz="1400" b="0" i="0" u="none" strike="noStrike" dirty="0" smtClean="0">
                          <a:solidFill>
                            <a:srgbClr val="000000"/>
                          </a:solidFill>
                          <a:latin typeface="Calibri"/>
                        </a:rPr>
                        <a:t>ENERGY</a:t>
                      </a:r>
                      <a:endParaRPr lang="en-US" sz="1400" b="0" i="0" u="none" strike="noStrike" dirty="0">
                        <a:solidFill>
                          <a:srgbClr val="000000"/>
                        </a:solidFill>
                        <a:latin typeface="Calibri"/>
                      </a:endParaRPr>
                    </a:p>
                  </a:txBody>
                  <a:tcPr marL="0" marR="0" marT="0" marB="0" anchor="ctr"/>
                </a:tc>
                <a:tc>
                  <a:txBody>
                    <a:bodyPr/>
                    <a:lstStyle/>
                    <a:p>
                      <a:pPr algn="ctr" fontAlgn="ctr"/>
                      <a:r>
                        <a:rPr lang="en-US" sz="1400" b="0" i="0" u="none" strike="noStrike" dirty="0">
                          <a:solidFill>
                            <a:srgbClr val="000000"/>
                          </a:solidFill>
                          <a:latin typeface="Calibri"/>
                        </a:rPr>
                        <a:t>6-Jan</a:t>
                      </a:r>
                    </a:p>
                  </a:txBody>
                  <a:tcPr marL="0" marR="0" marT="0" marB="0" anchor="ctr"/>
                </a:tc>
              </a:tr>
              <a:tr h="247719">
                <a:tc>
                  <a:txBody>
                    <a:bodyPr/>
                    <a:lstStyle/>
                    <a:p>
                      <a:pPr algn="l" fontAlgn="ctr"/>
                      <a:r>
                        <a:rPr lang="en-US" sz="1400" b="0" i="0" u="none" strike="noStrike" dirty="0">
                          <a:solidFill>
                            <a:srgbClr val="000000"/>
                          </a:solidFill>
                          <a:latin typeface="Calibri"/>
                        </a:rPr>
                        <a:t>BTU (Bryan Texas Utilities) </a:t>
                      </a:r>
                      <a:r>
                        <a:rPr lang="en-US" sz="1400" b="0" i="0" u="none" strike="noStrike" dirty="0" smtClean="0">
                          <a:solidFill>
                            <a:srgbClr val="000000"/>
                          </a:solidFill>
                          <a:latin typeface="Calibri"/>
                        </a:rPr>
                        <a:t>SERVICES</a:t>
                      </a:r>
                      <a:endParaRPr lang="en-US" sz="1400" b="0" i="0" u="none" strike="noStrike" dirty="0">
                        <a:solidFill>
                          <a:srgbClr val="000000"/>
                        </a:solidFill>
                        <a:latin typeface="Calibri"/>
                      </a:endParaRPr>
                    </a:p>
                  </a:txBody>
                  <a:tcPr marL="0" marR="0" marT="0" marB="0" anchor="ctr"/>
                </a:tc>
                <a:tc>
                  <a:txBody>
                    <a:bodyPr/>
                    <a:lstStyle/>
                    <a:p>
                      <a:pPr algn="ctr" fontAlgn="ctr"/>
                      <a:r>
                        <a:rPr lang="en-US" sz="1400" b="0" i="0" u="none" strike="noStrike" dirty="0">
                          <a:solidFill>
                            <a:srgbClr val="000000"/>
                          </a:solidFill>
                          <a:latin typeface="Calibri"/>
                        </a:rPr>
                        <a:t>13-Jan</a:t>
                      </a:r>
                    </a:p>
                  </a:txBody>
                  <a:tcPr marL="0" marR="0" marT="0" marB="0" anchor="ctr"/>
                </a:tc>
              </a:tr>
              <a:tr h="247719">
                <a:tc>
                  <a:txBody>
                    <a:bodyPr/>
                    <a:lstStyle/>
                    <a:p>
                      <a:pPr algn="l" fontAlgn="ctr"/>
                      <a:r>
                        <a:rPr lang="en-US" sz="1400" b="0" i="0" u="none" strike="noStrike" dirty="0" smtClean="0">
                          <a:solidFill>
                            <a:srgbClr val="000000"/>
                          </a:solidFill>
                          <a:latin typeface="Calibri"/>
                        </a:rPr>
                        <a:t>OCCIDENTAL</a:t>
                      </a:r>
                      <a:endParaRPr lang="en-US" sz="1400" b="0" i="0" u="none" strike="noStrike" dirty="0">
                        <a:solidFill>
                          <a:srgbClr val="000000"/>
                        </a:solidFill>
                        <a:latin typeface="Calibri"/>
                      </a:endParaRPr>
                    </a:p>
                  </a:txBody>
                  <a:tcPr marL="0" marR="0" marT="0" marB="0" anchor="ctr"/>
                </a:tc>
                <a:tc>
                  <a:txBody>
                    <a:bodyPr/>
                    <a:lstStyle/>
                    <a:p>
                      <a:pPr algn="ctr" fontAlgn="ctr"/>
                      <a:r>
                        <a:rPr lang="en-US" sz="1400" b="0" i="0" u="none" strike="noStrike" dirty="0">
                          <a:solidFill>
                            <a:srgbClr val="000000"/>
                          </a:solidFill>
                          <a:latin typeface="Calibri"/>
                        </a:rPr>
                        <a:t>20-Jan</a:t>
                      </a:r>
                    </a:p>
                  </a:txBody>
                  <a:tcPr marL="0" marR="0" marT="0" marB="0" anchor="ctr"/>
                </a:tc>
              </a:tr>
              <a:tr h="247719">
                <a:tc>
                  <a:txBody>
                    <a:bodyPr/>
                    <a:lstStyle/>
                    <a:p>
                      <a:pPr algn="l" fontAlgn="ctr"/>
                      <a:r>
                        <a:rPr lang="en-US" sz="1400" b="0" i="0" u="none" strike="noStrike" dirty="0">
                          <a:solidFill>
                            <a:srgbClr val="000000"/>
                          </a:solidFill>
                          <a:latin typeface="Calibri"/>
                        </a:rPr>
                        <a:t>TENASKA POWER </a:t>
                      </a:r>
                      <a:r>
                        <a:rPr lang="en-US" sz="1400" b="0" i="0" u="none" strike="noStrike" dirty="0" smtClean="0">
                          <a:solidFill>
                            <a:srgbClr val="000000"/>
                          </a:solidFill>
                          <a:latin typeface="Calibri"/>
                        </a:rPr>
                        <a:t>SERVICES</a:t>
                      </a:r>
                      <a:endParaRPr lang="en-US" sz="1400" b="0" i="0" u="none" strike="noStrike" dirty="0">
                        <a:solidFill>
                          <a:srgbClr val="000000"/>
                        </a:solidFill>
                        <a:latin typeface="Calibri"/>
                      </a:endParaRPr>
                    </a:p>
                  </a:txBody>
                  <a:tcPr marL="0" marR="0" marT="0" marB="0" anchor="ctr"/>
                </a:tc>
                <a:tc>
                  <a:txBody>
                    <a:bodyPr/>
                    <a:lstStyle/>
                    <a:p>
                      <a:pPr algn="ctr" fontAlgn="ctr"/>
                      <a:r>
                        <a:rPr lang="en-US" sz="1400" b="0" i="0" u="none" strike="noStrike" dirty="0" smtClean="0">
                          <a:solidFill>
                            <a:srgbClr val="000000"/>
                          </a:solidFill>
                          <a:latin typeface="Calibri"/>
                        </a:rPr>
                        <a:t>26-Jan</a:t>
                      </a:r>
                      <a:endParaRPr lang="en-US" sz="1400" b="0" i="0" u="none" strike="noStrike" dirty="0">
                        <a:solidFill>
                          <a:srgbClr val="000000"/>
                        </a:solidFill>
                        <a:latin typeface="Calibri"/>
                      </a:endParaRPr>
                    </a:p>
                  </a:txBody>
                  <a:tcPr marL="0" marR="0" marT="0" marB="0" anchor="ctr"/>
                </a:tc>
              </a:tr>
              <a:tr h="247719">
                <a:tc>
                  <a:txBody>
                    <a:bodyPr/>
                    <a:lstStyle/>
                    <a:p>
                      <a:pPr algn="l" fontAlgn="ctr"/>
                      <a:r>
                        <a:rPr lang="en-US" sz="1400" b="0" i="0" u="none" strike="noStrike" dirty="0">
                          <a:solidFill>
                            <a:srgbClr val="000000"/>
                          </a:solidFill>
                          <a:latin typeface="Calibri"/>
                        </a:rPr>
                        <a:t>OPTIM </a:t>
                      </a:r>
                      <a:r>
                        <a:rPr lang="en-US" sz="1400" b="0" i="0" u="none" strike="noStrike" dirty="0" smtClean="0">
                          <a:solidFill>
                            <a:srgbClr val="000000"/>
                          </a:solidFill>
                          <a:latin typeface="Calibri"/>
                        </a:rPr>
                        <a:t>ENERGY</a:t>
                      </a:r>
                      <a:endParaRPr lang="en-US" sz="1400" b="0" i="0" u="none" strike="noStrike" dirty="0">
                        <a:solidFill>
                          <a:srgbClr val="000000"/>
                        </a:solidFill>
                        <a:latin typeface="Calibri"/>
                      </a:endParaRPr>
                    </a:p>
                  </a:txBody>
                  <a:tcPr marL="0" marR="0" marT="0" marB="0" anchor="ctr"/>
                </a:tc>
                <a:tc>
                  <a:txBody>
                    <a:bodyPr/>
                    <a:lstStyle/>
                    <a:p>
                      <a:pPr algn="ctr" fontAlgn="ctr"/>
                      <a:r>
                        <a:rPr lang="en-US" sz="1400" b="0" i="0" u="none" strike="noStrike" dirty="0" smtClean="0">
                          <a:solidFill>
                            <a:srgbClr val="000000"/>
                          </a:solidFill>
                          <a:latin typeface="Calibri"/>
                        </a:rPr>
                        <a:t>27-Jan</a:t>
                      </a:r>
                      <a:endParaRPr lang="en-US" sz="1400" b="0" i="0" u="none" strike="noStrike" dirty="0">
                        <a:solidFill>
                          <a:srgbClr val="000000"/>
                        </a:solidFill>
                        <a:latin typeface="Calibri"/>
                      </a:endParaRPr>
                    </a:p>
                  </a:txBody>
                  <a:tcPr marL="0" marR="0" marT="0" marB="0" anchor="ctr"/>
                </a:tc>
              </a:tr>
              <a:tr h="247719">
                <a:tc>
                  <a:txBody>
                    <a:bodyPr/>
                    <a:lstStyle/>
                    <a:p>
                      <a:pPr algn="l" fontAlgn="ctr"/>
                      <a:r>
                        <a:rPr lang="en-US" sz="1400" b="0" i="0" u="none" strike="noStrike" dirty="0" smtClean="0">
                          <a:solidFill>
                            <a:srgbClr val="000000"/>
                          </a:solidFill>
                          <a:latin typeface="Calibri"/>
                        </a:rPr>
                        <a:t>APX</a:t>
                      </a:r>
                      <a:endParaRPr lang="en-US" sz="1400" b="0" i="0" u="none" strike="noStrike" dirty="0">
                        <a:solidFill>
                          <a:srgbClr val="000000"/>
                        </a:solidFill>
                        <a:latin typeface="Calibri"/>
                      </a:endParaRPr>
                    </a:p>
                  </a:txBody>
                  <a:tcPr marL="0" marR="0" marT="0" marB="0" anchor="ctr"/>
                </a:tc>
                <a:tc>
                  <a:txBody>
                    <a:bodyPr/>
                    <a:lstStyle/>
                    <a:p>
                      <a:pPr algn="ctr" fontAlgn="ctr"/>
                      <a:r>
                        <a:rPr lang="en-US" sz="1400" b="0" i="0" u="none" strike="noStrike">
                          <a:solidFill>
                            <a:srgbClr val="000000"/>
                          </a:solidFill>
                          <a:latin typeface="Calibri"/>
                        </a:rPr>
                        <a:t>3-Feb</a:t>
                      </a:r>
                    </a:p>
                  </a:txBody>
                  <a:tcPr marL="0" marR="0" marT="0" marB="0" anchor="ctr"/>
                </a:tc>
              </a:tr>
              <a:tr h="247719">
                <a:tc>
                  <a:txBody>
                    <a:bodyPr/>
                    <a:lstStyle/>
                    <a:p>
                      <a:pPr algn="l" fontAlgn="ctr"/>
                      <a:r>
                        <a:rPr lang="en-US" sz="1400" b="0" i="0" u="none" strike="noStrike" dirty="0" smtClean="0">
                          <a:solidFill>
                            <a:srgbClr val="000000"/>
                          </a:solidFill>
                          <a:latin typeface="Calibri"/>
                        </a:rPr>
                        <a:t>E. ON </a:t>
                      </a:r>
                      <a:endParaRPr lang="en-US" sz="1400" b="0" i="0" u="none" strike="noStrike" dirty="0">
                        <a:solidFill>
                          <a:srgbClr val="000000"/>
                        </a:solidFill>
                        <a:latin typeface="Calibri"/>
                      </a:endParaRPr>
                    </a:p>
                  </a:txBody>
                  <a:tcPr marL="0" marR="0" marT="0" marB="0" anchor="ctr"/>
                </a:tc>
                <a:tc>
                  <a:txBody>
                    <a:bodyPr/>
                    <a:lstStyle/>
                    <a:p>
                      <a:pPr algn="ctr" fontAlgn="ctr"/>
                      <a:r>
                        <a:rPr lang="en-US" sz="1400" b="0" i="0" u="none" strike="noStrike" dirty="0" smtClean="0">
                          <a:solidFill>
                            <a:srgbClr val="000000"/>
                          </a:solidFill>
                          <a:latin typeface="Calibri"/>
                        </a:rPr>
                        <a:t>9-Feb</a:t>
                      </a:r>
                      <a:endParaRPr lang="en-US" sz="1400" b="0" i="0" u="none" strike="noStrike" dirty="0">
                        <a:solidFill>
                          <a:srgbClr val="000000"/>
                        </a:solidFill>
                        <a:latin typeface="Calibri"/>
                      </a:endParaRPr>
                    </a:p>
                  </a:txBody>
                  <a:tcPr marL="0" marR="0" marT="0" marB="0" anchor="ctr"/>
                </a:tc>
              </a:tr>
              <a:tr h="247719">
                <a:tc>
                  <a:txBody>
                    <a:bodyPr/>
                    <a:lstStyle/>
                    <a:p>
                      <a:pPr algn="l" fontAlgn="ctr"/>
                      <a:r>
                        <a:rPr lang="en-US" sz="1400" b="0" i="0" u="none" strike="noStrike" dirty="0">
                          <a:solidFill>
                            <a:srgbClr val="000000"/>
                          </a:solidFill>
                          <a:latin typeface="Calibri"/>
                        </a:rPr>
                        <a:t>WIND </a:t>
                      </a:r>
                      <a:r>
                        <a:rPr lang="en-US" sz="1400" b="0" i="0" u="none" strike="noStrike" dirty="0" smtClean="0">
                          <a:solidFill>
                            <a:srgbClr val="000000"/>
                          </a:solidFill>
                          <a:latin typeface="Calibri"/>
                        </a:rPr>
                        <a:t>PANEL (Houston)</a:t>
                      </a:r>
                      <a:endParaRPr lang="en-US" sz="1400" b="0" i="0" u="none" strike="noStrike" dirty="0">
                        <a:solidFill>
                          <a:srgbClr val="000000"/>
                        </a:solidFill>
                        <a:latin typeface="Calibri"/>
                      </a:endParaRPr>
                    </a:p>
                  </a:txBody>
                  <a:tcPr marL="0" marR="0" marT="0" marB="0" anchor="ctr"/>
                </a:tc>
                <a:tc>
                  <a:txBody>
                    <a:bodyPr/>
                    <a:lstStyle/>
                    <a:p>
                      <a:pPr algn="ctr" fontAlgn="ctr"/>
                      <a:r>
                        <a:rPr lang="en-US" sz="1400" b="0" i="0" u="none" strike="noStrike" dirty="0">
                          <a:solidFill>
                            <a:srgbClr val="000000"/>
                          </a:solidFill>
                          <a:latin typeface="Calibri"/>
                        </a:rPr>
                        <a:t>16-Feb</a:t>
                      </a:r>
                    </a:p>
                  </a:txBody>
                  <a:tcPr marL="0" marR="0" marT="0" marB="0" anchor="ctr"/>
                </a:tc>
              </a:tr>
              <a:tr h="247719">
                <a:tc>
                  <a:txBody>
                    <a:bodyPr/>
                    <a:lstStyle/>
                    <a:p>
                      <a:pPr algn="l" fontAlgn="ctr"/>
                      <a:r>
                        <a:rPr lang="en-US" sz="1400" b="0" i="0" u="none" strike="noStrike" dirty="0">
                          <a:solidFill>
                            <a:srgbClr val="000000"/>
                          </a:solidFill>
                          <a:latin typeface="Calibri"/>
                        </a:rPr>
                        <a:t>RETAIL </a:t>
                      </a:r>
                      <a:r>
                        <a:rPr lang="en-US" sz="1400" b="0" i="0" u="none" strike="noStrike" dirty="0" smtClean="0">
                          <a:solidFill>
                            <a:srgbClr val="000000"/>
                          </a:solidFill>
                          <a:latin typeface="Calibri"/>
                        </a:rPr>
                        <a:t>PANEL (Houston)</a:t>
                      </a:r>
                      <a:endParaRPr lang="en-US" sz="1400" b="0" i="0" u="none" strike="noStrike" dirty="0">
                        <a:solidFill>
                          <a:srgbClr val="000000"/>
                        </a:solidFill>
                        <a:latin typeface="Calibri"/>
                      </a:endParaRPr>
                    </a:p>
                  </a:txBody>
                  <a:tcPr marL="0" marR="0" marT="0" marB="0" anchor="ctr"/>
                </a:tc>
                <a:tc>
                  <a:txBody>
                    <a:bodyPr/>
                    <a:lstStyle/>
                    <a:p>
                      <a:pPr algn="ctr" fontAlgn="ctr"/>
                      <a:r>
                        <a:rPr lang="en-US" sz="1400" b="0" i="0" u="none" strike="noStrike">
                          <a:solidFill>
                            <a:srgbClr val="000000"/>
                          </a:solidFill>
                          <a:latin typeface="Calibri"/>
                        </a:rPr>
                        <a:t>17-Feb</a:t>
                      </a:r>
                    </a:p>
                  </a:txBody>
                  <a:tcPr marL="0" marR="0" marT="0" marB="0" anchor="ctr"/>
                </a:tc>
              </a:tr>
              <a:tr h="247719">
                <a:tc>
                  <a:txBody>
                    <a:bodyPr/>
                    <a:lstStyle/>
                    <a:p>
                      <a:pPr algn="l" fontAlgn="ctr"/>
                      <a:r>
                        <a:rPr lang="en-US" sz="1400" b="0" i="0" u="none" strike="noStrike" dirty="0">
                          <a:solidFill>
                            <a:srgbClr val="000000"/>
                          </a:solidFill>
                          <a:latin typeface="Calibri"/>
                        </a:rPr>
                        <a:t>TRI-EAGLE ENERGY</a:t>
                      </a:r>
                    </a:p>
                  </a:txBody>
                  <a:tcPr marL="0" marR="0" marT="0" marB="0" anchor="ctr"/>
                </a:tc>
                <a:tc>
                  <a:txBody>
                    <a:bodyPr/>
                    <a:lstStyle/>
                    <a:p>
                      <a:pPr algn="ctr" fontAlgn="ctr"/>
                      <a:r>
                        <a:rPr lang="en-US" sz="1400" b="0" i="0" u="none" strike="noStrike" dirty="0">
                          <a:solidFill>
                            <a:srgbClr val="000000"/>
                          </a:solidFill>
                          <a:latin typeface="Calibri"/>
                        </a:rPr>
                        <a:t>18-Feb</a:t>
                      </a:r>
                    </a:p>
                  </a:txBody>
                  <a:tcPr marL="0" marR="0" marT="0" marB="0" anchor="ctr"/>
                </a:tc>
              </a:tr>
              <a:tr h="247719">
                <a:tc>
                  <a:txBody>
                    <a:bodyPr/>
                    <a:lstStyle/>
                    <a:p>
                      <a:pPr algn="l" fontAlgn="ctr"/>
                      <a:r>
                        <a:rPr lang="en-US" sz="1400" b="0" i="0" u="none" strike="noStrike" dirty="0" smtClean="0">
                          <a:solidFill>
                            <a:srgbClr val="000000"/>
                          </a:solidFill>
                          <a:latin typeface="Calibri"/>
                        </a:rPr>
                        <a:t>NEXTERA ENERGY</a:t>
                      </a:r>
                      <a:endParaRPr lang="en-US" sz="1400" b="0" i="0" u="none" strike="noStrike" dirty="0">
                        <a:solidFill>
                          <a:srgbClr val="000000"/>
                        </a:solidFill>
                        <a:latin typeface="Calibri"/>
                      </a:endParaRPr>
                    </a:p>
                  </a:txBody>
                  <a:tcPr marL="0" marR="0" marT="0" marB="0" anchor="ctr"/>
                </a:tc>
                <a:tc>
                  <a:txBody>
                    <a:bodyPr/>
                    <a:lstStyle/>
                    <a:p>
                      <a:pPr algn="ctr" fontAlgn="ctr"/>
                      <a:r>
                        <a:rPr lang="en-US" sz="1400" b="0" i="0" u="none" strike="noStrike" dirty="0" smtClean="0">
                          <a:solidFill>
                            <a:srgbClr val="000000"/>
                          </a:solidFill>
                          <a:latin typeface="Calibri"/>
                        </a:rPr>
                        <a:t>26-Feb</a:t>
                      </a:r>
                      <a:endParaRPr lang="en-US" sz="1400" b="0" i="0" u="none" strike="noStrike" dirty="0">
                        <a:solidFill>
                          <a:srgbClr val="000000"/>
                        </a:solidFill>
                        <a:latin typeface="Calibri"/>
                      </a:endParaRPr>
                    </a:p>
                  </a:txBody>
                  <a:tcPr marL="0" marR="0" marT="0" marB="0" anchor="ctr"/>
                </a:tc>
              </a:tr>
              <a:tr h="247719">
                <a:tc>
                  <a:txBody>
                    <a:bodyPr/>
                    <a:lstStyle/>
                    <a:p>
                      <a:pPr algn="l" fontAlgn="ctr"/>
                      <a:r>
                        <a:rPr lang="en-US" sz="1400" b="0" i="0" u="none" strike="noStrike" dirty="0">
                          <a:solidFill>
                            <a:srgbClr val="000000"/>
                          </a:solidFill>
                          <a:latin typeface="Calibri"/>
                        </a:rPr>
                        <a:t>XTEND ENERGY </a:t>
                      </a:r>
                      <a:r>
                        <a:rPr lang="en-US" sz="1400" b="0" i="0" u="none" strike="noStrike" dirty="0" smtClean="0">
                          <a:solidFill>
                            <a:srgbClr val="000000"/>
                          </a:solidFill>
                          <a:latin typeface="Calibri"/>
                        </a:rPr>
                        <a:t>LP</a:t>
                      </a:r>
                      <a:endParaRPr lang="en-US" sz="1400" b="0" i="0" u="none" strike="noStrike" dirty="0">
                        <a:solidFill>
                          <a:srgbClr val="000000"/>
                        </a:solidFill>
                        <a:latin typeface="Calibri"/>
                      </a:endParaRPr>
                    </a:p>
                  </a:txBody>
                  <a:tcPr marL="0" marR="0" marT="0" marB="0" anchor="ctr"/>
                </a:tc>
                <a:tc>
                  <a:txBody>
                    <a:bodyPr/>
                    <a:lstStyle/>
                    <a:p>
                      <a:pPr algn="ctr" fontAlgn="ctr"/>
                      <a:r>
                        <a:rPr lang="en-US" sz="1400" b="0" i="0" u="none" strike="noStrike" dirty="0">
                          <a:solidFill>
                            <a:srgbClr val="000000"/>
                          </a:solidFill>
                          <a:latin typeface="Calibri"/>
                        </a:rPr>
                        <a:t>2-Mar</a:t>
                      </a:r>
                    </a:p>
                  </a:txBody>
                  <a:tcPr marL="0" marR="0" marT="0" marB="0" anchor="ctr"/>
                </a:tc>
              </a:tr>
              <a:tr h="247719">
                <a:tc>
                  <a:txBody>
                    <a:bodyPr/>
                    <a:lstStyle/>
                    <a:p>
                      <a:pPr algn="l" fontAlgn="ctr"/>
                      <a:r>
                        <a:rPr lang="en-US" sz="1400" b="0" i="0" u="none" strike="noStrike" dirty="0" smtClean="0">
                          <a:solidFill>
                            <a:srgbClr val="000000"/>
                          </a:solidFill>
                          <a:latin typeface="Calibri"/>
                        </a:rPr>
                        <a:t>TOPAZ</a:t>
                      </a:r>
                      <a:endParaRPr lang="en-US" sz="1400" b="0" i="0" u="none" strike="noStrike" dirty="0">
                        <a:solidFill>
                          <a:srgbClr val="000000"/>
                        </a:solidFill>
                        <a:latin typeface="Calibri"/>
                      </a:endParaRPr>
                    </a:p>
                  </a:txBody>
                  <a:tcPr marL="0" marR="0" marT="0" marB="0" anchor="ctr"/>
                </a:tc>
                <a:tc>
                  <a:txBody>
                    <a:bodyPr/>
                    <a:lstStyle/>
                    <a:p>
                      <a:pPr algn="ctr" fontAlgn="ctr"/>
                      <a:r>
                        <a:rPr lang="en-US" sz="1400" b="0" i="0" u="none" strike="noStrike" dirty="0">
                          <a:solidFill>
                            <a:srgbClr val="000000"/>
                          </a:solidFill>
                          <a:latin typeface="Calibri"/>
                        </a:rPr>
                        <a:t>9</a:t>
                      </a:r>
                      <a:r>
                        <a:rPr lang="en-US" sz="1400" b="0" i="0" u="none" strike="noStrike" dirty="0" smtClean="0">
                          <a:solidFill>
                            <a:srgbClr val="000000"/>
                          </a:solidFill>
                          <a:latin typeface="Calibri"/>
                        </a:rPr>
                        <a:t>-Mar</a:t>
                      </a:r>
                      <a:endParaRPr lang="en-US" sz="1400" b="0" i="0" u="none" strike="noStrike" dirty="0">
                        <a:solidFill>
                          <a:srgbClr val="000000"/>
                        </a:solidFill>
                        <a:latin typeface="Calibri"/>
                      </a:endParaRPr>
                    </a:p>
                  </a:txBody>
                  <a:tcPr marL="0" marR="0" marT="0" marB="0" anchor="ctr"/>
                </a:tc>
              </a:tr>
              <a:tr h="247719">
                <a:tc>
                  <a:txBody>
                    <a:bodyPr/>
                    <a:lstStyle/>
                    <a:p>
                      <a:pPr algn="l" fontAlgn="ctr"/>
                      <a:r>
                        <a:rPr lang="en-US" sz="1400" b="0" i="0" u="none" strike="noStrike" dirty="0" smtClean="0">
                          <a:solidFill>
                            <a:srgbClr val="000000"/>
                          </a:solidFill>
                          <a:latin typeface="Calibri"/>
                        </a:rPr>
                        <a:t>BRAZOS ELECTRIC</a:t>
                      </a:r>
                      <a:endParaRPr lang="en-US" sz="1400" b="0" i="0" u="none" strike="noStrike" dirty="0">
                        <a:solidFill>
                          <a:srgbClr val="000000"/>
                        </a:solidFill>
                        <a:latin typeface="Calibri"/>
                      </a:endParaRPr>
                    </a:p>
                  </a:txBody>
                  <a:tcPr marL="0" marR="0" marT="0" marB="0" anchor="ctr"/>
                </a:tc>
                <a:tc>
                  <a:txBody>
                    <a:bodyPr/>
                    <a:lstStyle/>
                    <a:p>
                      <a:pPr algn="ctr" fontAlgn="ctr"/>
                      <a:r>
                        <a:rPr lang="en-US" sz="1400" b="0" i="0" u="none" strike="noStrike" dirty="0" smtClean="0">
                          <a:solidFill>
                            <a:srgbClr val="000000"/>
                          </a:solidFill>
                          <a:latin typeface="Calibri"/>
                        </a:rPr>
                        <a:t>10-Mar</a:t>
                      </a:r>
                      <a:endParaRPr lang="en-US" sz="1400" b="0" i="0" u="none" strike="noStrike" dirty="0">
                        <a:solidFill>
                          <a:srgbClr val="000000"/>
                        </a:solidFill>
                        <a:latin typeface="Calibri"/>
                      </a:endParaRPr>
                    </a:p>
                  </a:txBody>
                  <a:tcPr marL="0" marR="0" marT="0" marB="0" anchor="ctr"/>
                </a:tc>
              </a:tr>
              <a:tr h="247719">
                <a:tc>
                  <a:txBody>
                    <a:bodyPr/>
                    <a:lstStyle/>
                    <a:p>
                      <a:pPr algn="l" fontAlgn="ctr"/>
                      <a:r>
                        <a:rPr lang="en-US" sz="1400" b="0" i="0" u="none" strike="noStrike" dirty="0" smtClean="0">
                          <a:solidFill>
                            <a:srgbClr val="000000"/>
                          </a:solidFill>
                          <a:latin typeface="Calibri"/>
                        </a:rPr>
                        <a:t>SHELL ENERGY</a:t>
                      </a:r>
                      <a:endParaRPr lang="en-US" sz="1400" b="0" i="0" u="none" strike="noStrike" dirty="0">
                        <a:solidFill>
                          <a:srgbClr val="000000"/>
                        </a:solidFill>
                        <a:latin typeface="Calibri"/>
                      </a:endParaRPr>
                    </a:p>
                  </a:txBody>
                  <a:tcPr marL="0" marR="0" marT="0" marB="0" anchor="ctr"/>
                </a:tc>
                <a:tc>
                  <a:txBody>
                    <a:bodyPr/>
                    <a:lstStyle/>
                    <a:p>
                      <a:pPr algn="ctr" fontAlgn="ctr"/>
                      <a:r>
                        <a:rPr lang="en-US" sz="1400" b="0" i="0" u="none" strike="noStrike" dirty="0" smtClean="0">
                          <a:solidFill>
                            <a:srgbClr val="000000"/>
                          </a:solidFill>
                          <a:latin typeface="Calibri"/>
                        </a:rPr>
                        <a:t>11-Mar</a:t>
                      </a:r>
                      <a:endParaRPr lang="en-US" sz="1400" b="0" i="0" u="none" strike="noStrike" dirty="0">
                        <a:solidFill>
                          <a:srgbClr val="000000"/>
                        </a:solidFill>
                        <a:latin typeface="Calibri"/>
                      </a:endParaRPr>
                    </a:p>
                  </a:txBody>
                  <a:tcPr marL="0" marR="0" marT="0" marB="0" anchor="ctr"/>
                </a:tc>
              </a:tr>
              <a:tr h="247719">
                <a:tc>
                  <a:txBody>
                    <a:bodyPr/>
                    <a:lstStyle/>
                    <a:p>
                      <a:pPr algn="l" fontAlgn="ctr"/>
                      <a:r>
                        <a:rPr lang="en-US" sz="1400" b="0" i="0" u="none" strike="noStrike" dirty="0" smtClean="0">
                          <a:solidFill>
                            <a:srgbClr val="000000"/>
                          </a:solidFill>
                          <a:latin typeface="Calibri"/>
                        </a:rPr>
                        <a:t>FORMOSA</a:t>
                      </a:r>
                      <a:r>
                        <a:rPr lang="en-US" sz="1400" b="0" i="0" u="none" strike="noStrike" baseline="0" dirty="0" smtClean="0">
                          <a:solidFill>
                            <a:srgbClr val="000000"/>
                          </a:solidFill>
                          <a:latin typeface="Calibri"/>
                        </a:rPr>
                        <a:t> UTILITY</a:t>
                      </a:r>
                      <a:endParaRPr lang="en-US" sz="1400" b="0" i="0" u="none" strike="noStrike" dirty="0">
                        <a:solidFill>
                          <a:srgbClr val="000000"/>
                        </a:solidFill>
                        <a:latin typeface="Calibri"/>
                      </a:endParaRPr>
                    </a:p>
                  </a:txBody>
                  <a:tcPr marL="0" marR="0" marT="0" marB="0" anchor="ctr"/>
                </a:tc>
                <a:tc>
                  <a:txBody>
                    <a:bodyPr/>
                    <a:lstStyle/>
                    <a:p>
                      <a:pPr algn="ctr" fontAlgn="ctr"/>
                      <a:r>
                        <a:rPr lang="en-US" sz="1400" b="0" i="0" u="none" strike="noStrike" dirty="0" smtClean="0">
                          <a:solidFill>
                            <a:srgbClr val="000000"/>
                          </a:solidFill>
                          <a:latin typeface="Calibri"/>
                        </a:rPr>
                        <a:t>16-Mar</a:t>
                      </a:r>
                      <a:endParaRPr lang="en-US" sz="1400" b="0" i="0" u="none" strike="noStrike" dirty="0">
                        <a:solidFill>
                          <a:srgbClr val="000000"/>
                        </a:solidFill>
                        <a:latin typeface="Calibri"/>
                      </a:endParaRPr>
                    </a:p>
                  </a:txBody>
                  <a:tcPr marL="0" marR="0" marT="0" marB="0" anchor="ctr"/>
                </a:tc>
              </a:tr>
              <a:tr h="247719">
                <a:tc>
                  <a:txBody>
                    <a:bodyPr/>
                    <a:lstStyle/>
                    <a:p>
                      <a:pPr algn="l" fontAlgn="ctr"/>
                      <a:r>
                        <a:rPr lang="en-US" sz="1400" b="0" i="0" u="none" strike="noStrike" dirty="0" smtClean="0">
                          <a:solidFill>
                            <a:srgbClr val="000000"/>
                          </a:solidFill>
                          <a:latin typeface="Calibri"/>
                        </a:rPr>
                        <a:t>WESTAR</a:t>
                      </a:r>
                      <a:endParaRPr lang="en-US" sz="1400" b="0" i="0" u="none" strike="noStrike" dirty="0">
                        <a:solidFill>
                          <a:srgbClr val="000000"/>
                        </a:solidFill>
                        <a:latin typeface="Calibri"/>
                      </a:endParaRPr>
                    </a:p>
                  </a:txBody>
                  <a:tcPr marL="0" marR="0" marT="0" marB="0" anchor="ctr"/>
                </a:tc>
                <a:tc>
                  <a:txBody>
                    <a:bodyPr/>
                    <a:lstStyle/>
                    <a:p>
                      <a:pPr algn="ctr" fontAlgn="ctr"/>
                      <a:r>
                        <a:rPr lang="en-US" sz="1400" b="0" i="0" u="none" strike="noStrike" dirty="0" smtClean="0">
                          <a:solidFill>
                            <a:srgbClr val="000000"/>
                          </a:solidFill>
                          <a:latin typeface="Calibri"/>
                        </a:rPr>
                        <a:t>TBD</a:t>
                      </a:r>
                      <a:endParaRPr lang="en-US" sz="1400" b="0" i="0" u="none" strike="noStrike" dirty="0">
                        <a:solidFill>
                          <a:srgbClr val="000000"/>
                        </a:solidFill>
                        <a:latin typeface="Calibri"/>
                      </a:endParaRPr>
                    </a:p>
                  </a:txBody>
                  <a:tcPr marL="0" marR="0" marT="0" marB="0" anchor="ctr"/>
                </a:tc>
              </a:tr>
            </a:tbl>
          </a:graphicData>
        </a:graphic>
      </p:graphicFrame>
      <p:graphicFrame>
        <p:nvGraphicFramePr>
          <p:cNvPr id="7" name="Table 6"/>
          <p:cNvGraphicFramePr>
            <a:graphicFrameLocks noGrp="1"/>
          </p:cNvGraphicFramePr>
          <p:nvPr/>
        </p:nvGraphicFramePr>
        <p:xfrm>
          <a:off x="533400" y="1219200"/>
          <a:ext cx="4038600" cy="4655434"/>
        </p:xfrm>
        <a:graphic>
          <a:graphicData uri="http://schemas.openxmlformats.org/drawingml/2006/table">
            <a:tbl>
              <a:tblPr firstRow="1" bandRow="1">
                <a:tableStyleId>{5C22544A-7EE6-4342-B048-85BDC9FD1C3A}</a:tableStyleId>
              </a:tblPr>
              <a:tblGrid>
                <a:gridCol w="3276599"/>
                <a:gridCol w="762001"/>
              </a:tblGrid>
              <a:tr h="256411">
                <a:tc>
                  <a:txBody>
                    <a:bodyPr/>
                    <a:lstStyle/>
                    <a:p>
                      <a:pPr algn="l" fontAlgn="ctr"/>
                      <a:r>
                        <a:rPr lang="en-US" sz="1400" b="1" i="0" u="none" strike="noStrike" dirty="0" smtClean="0">
                          <a:solidFill>
                            <a:srgbClr val="000000"/>
                          </a:solidFill>
                          <a:latin typeface="Calibri"/>
                        </a:rPr>
                        <a:t>Entity</a:t>
                      </a:r>
                      <a:endParaRPr lang="en-US" sz="1400" b="1" i="0" u="none" strike="noStrike" dirty="0">
                        <a:solidFill>
                          <a:srgbClr val="000000"/>
                        </a:solidFill>
                        <a:latin typeface="Calibri"/>
                      </a:endParaRPr>
                    </a:p>
                  </a:txBody>
                  <a:tcPr marL="0" marR="0" marT="0" marB="0" anchor="ctr"/>
                </a:tc>
                <a:tc>
                  <a:txBody>
                    <a:bodyPr/>
                    <a:lstStyle/>
                    <a:p>
                      <a:pPr algn="ctr" fontAlgn="ctr"/>
                      <a:r>
                        <a:rPr lang="en-US" sz="1400" b="1" i="0" u="none" strike="noStrike" dirty="0" smtClean="0">
                          <a:solidFill>
                            <a:srgbClr val="000000"/>
                          </a:solidFill>
                          <a:latin typeface="Calibri"/>
                        </a:rPr>
                        <a:t>Date</a:t>
                      </a:r>
                      <a:endParaRPr lang="en-US" sz="1400" b="1" i="0" u="none" strike="noStrike" dirty="0">
                        <a:solidFill>
                          <a:srgbClr val="000000"/>
                        </a:solidFill>
                        <a:latin typeface="Calibri"/>
                      </a:endParaRPr>
                    </a:p>
                  </a:txBody>
                  <a:tcPr marL="0" marR="0" marT="0" marB="0" anchor="ctr"/>
                </a:tc>
              </a:tr>
              <a:tr h="256411">
                <a:tc>
                  <a:txBody>
                    <a:bodyPr/>
                    <a:lstStyle/>
                    <a:p>
                      <a:pPr algn="l" fontAlgn="ctr"/>
                      <a:r>
                        <a:rPr lang="en-US" sz="1400" b="0" i="0" u="none" strike="noStrike" dirty="0">
                          <a:solidFill>
                            <a:srgbClr val="000000"/>
                          </a:solidFill>
                          <a:latin typeface="Calibri"/>
                        </a:rPr>
                        <a:t>LOWER COLORADO RIVER </a:t>
                      </a:r>
                      <a:r>
                        <a:rPr lang="en-US" sz="1400" b="0" i="0" u="none" strike="noStrike" dirty="0" smtClean="0">
                          <a:solidFill>
                            <a:srgbClr val="000000"/>
                          </a:solidFill>
                          <a:latin typeface="Calibri"/>
                        </a:rPr>
                        <a:t>AUTHORITY</a:t>
                      </a:r>
                      <a:endParaRPr lang="en-US" sz="1400" b="0" i="0" u="none" strike="noStrike" dirty="0">
                        <a:solidFill>
                          <a:srgbClr val="000000"/>
                        </a:solidFill>
                        <a:latin typeface="Calibri"/>
                      </a:endParaRPr>
                    </a:p>
                  </a:txBody>
                  <a:tcPr marL="0" marR="0" marT="0" marB="0" anchor="ctr"/>
                </a:tc>
                <a:tc>
                  <a:txBody>
                    <a:bodyPr/>
                    <a:lstStyle/>
                    <a:p>
                      <a:pPr algn="ctr" fontAlgn="ctr"/>
                      <a:r>
                        <a:rPr lang="en-US" sz="1400" b="0" i="0" u="none" strike="noStrike" dirty="0">
                          <a:solidFill>
                            <a:srgbClr val="000000"/>
                          </a:solidFill>
                          <a:latin typeface="Calibri"/>
                        </a:rPr>
                        <a:t>9-Oct</a:t>
                      </a:r>
                    </a:p>
                  </a:txBody>
                  <a:tcPr marL="0" marR="0" marT="0" marB="0" anchor="ctr"/>
                </a:tc>
              </a:tr>
              <a:tr h="256411">
                <a:tc>
                  <a:txBody>
                    <a:bodyPr/>
                    <a:lstStyle/>
                    <a:p>
                      <a:pPr algn="l" fontAlgn="ctr"/>
                      <a:r>
                        <a:rPr lang="en-US" sz="1400" b="0" i="0" u="none" strike="noStrike" dirty="0">
                          <a:solidFill>
                            <a:srgbClr val="000000"/>
                          </a:solidFill>
                          <a:latin typeface="Calibri"/>
                        </a:rPr>
                        <a:t>CALPINE </a:t>
                      </a:r>
                      <a:r>
                        <a:rPr lang="en-US" sz="1400" b="0" i="0" u="none" strike="noStrike" dirty="0" smtClean="0">
                          <a:solidFill>
                            <a:srgbClr val="000000"/>
                          </a:solidFill>
                          <a:latin typeface="Calibri"/>
                        </a:rPr>
                        <a:t>CORP</a:t>
                      </a:r>
                      <a:endParaRPr lang="en-US" sz="1400" b="0" i="0" u="none" strike="noStrike" dirty="0">
                        <a:solidFill>
                          <a:srgbClr val="000000"/>
                        </a:solidFill>
                        <a:latin typeface="Calibri"/>
                      </a:endParaRPr>
                    </a:p>
                  </a:txBody>
                  <a:tcPr marL="0" marR="0" marT="0" marB="0" anchor="ctr"/>
                </a:tc>
                <a:tc>
                  <a:txBody>
                    <a:bodyPr/>
                    <a:lstStyle/>
                    <a:p>
                      <a:pPr algn="ctr" fontAlgn="ctr"/>
                      <a:r>
                        <a:rPr lang="en-US" sz="1400" b="0" i="0" u="none" strike="noStrike" dirty="0">
                          <a:solidFill>
                            <a:srgbClr val="000000"/>
                          </a:solidFill>
                          <a:latin typeface="Calibri"/>
                        </a:rPr>
                        <a:t>14-Oct</a:t>
                      </a:r>
                    </a:p>
                  </a:txBody>
                  <a:tcPr marL="0" marR="0" marT="0" marB="0" anchor="ctr"/>
                </a:tc>
              </a:tr>
              <a:tr h="256411">
                <a:tc>
                  <a:txBody>
                    <a:bodyPr/>
                    <a:lstStyle/>
                    <a:p>
                      <a:pPr algn="l" fontAlgn="ctr"/>
                      <a:r>
                        <a:rPr lang="en-US" sz="1400" b="0" i="0" u="none" strike="noStrike" dirty="0" smtClean="0">
                          <a:solidFill>
                            <a:srgbClr val="000000"/>
                          </a:solidFill>
                          <a:latin typeface="Calibri"/>
                        </a:rPr>
                        <a:t>AUSTIN ENERGY</a:t>
                      </a:r>
                      <a:endParaRPr lang="en-US" sz="1400" b="0" i="0" u="none" strike="noStrike" dirty="0">
                        <a:solidFill>
                          <a:srgbClr val="000000"/>
                        </a:solidFill>
                        <a:latin typeface="Calibri"/>
                      </a:endParaRPr>
                    </a:p>
                  </a:txBody>
                  <a:tcPr marL="0" marR="0" marT="0" marB="0" anchor="ctr"/>
                </a:tc>
                <a:tc>
                  <a:txBody>
                    <a:bodyPr/>
                    <a:lstStyle/>
                    <a:p>
                      <a:pPr algn="ctr" fontAlgn="ctr"/>
                      <a:r>
                        <a:rPr lang="en-US" sz="1400" b="0" i="0" u="none" strike="noStrike">
                          <a:solidFill>
                            <a:srgbClr val="000000"/>
                          </a:solidFill>
                          <a:latin typeface="Calibri"/>
                        </a:rPr>
                        <a:t>20-Oct</a:t>
                      </a:r>
                    </a:p>
                  </a:txBody>
                  <a:tcPr marL="0" marR="0" marT="0" marB="0" anchor="ctr"/>
                </a:tc>
              </a:tr>
              <a:tr h="256411">
                <a:tc>
                  <a:txBody>
                    <a:bodyPr/>
                    <a:lstStyle/>
                    <a:p>
                      <a:pPr algn="l" fontAlgn="ctr"/>
                      <a:r>
                        <a:rPr lang="en-US" sz="1400" b="0" i="0" u="none" strike="noStrike" dirty="0">
                          <a:solidFill>
                            <a:srgbClr val="000000"/>
                          </a:solidFill>
                          <a:latin typeface="Calibri"/>
                        </a:rPr>
                        <a:t>CITY OF </a:t>
                      </a:r>
                      <a:r>
                        <a:rPr lang="en-US" sz="1400" b="0" i="0" u="none" strike="noStrike" dirty="0" smtClean="0">
                          <a:solidFill>
                            <a:srgbClr val="000000"/>
                          </a:solidFill>
                          <a:latin typeface="Calibri"/>
                        </a:rPr>
                        <a:t>GARLAND</a:t>
                      </a:r>
                      <a:endParaRPr lang="en-US" sz="1400" b="0" i="0" u="none" strike="noStrike" dirty="0">
                        <a:solidFill>
                          <a:srgbClr val="000000"/>
                        </a:solidFill>
                        <a:latin typeface="Calibri"/>
                      </a:endParaRPr>
                    </a:p>
                  </a:txBody>
                  <a:tcPr marL="0" marR="0" marT="0" marB="0" anchor="ctr"/>
                </a:tc>
                <a:tc>
                  <a:txBody>
                    <a:bodyPr/>
                    <a:lstStyle/>
                    <a:p>
                      <a:pPr algn="ctr" fontAlgn="ctr"/>
                      <a:r>
                        <a:rPr lang="en-US" sz="1400" b="0" i="0" u="none" strike="noStrike" dirty="0">
                          <a:solidFill>
                            <a:srgbClr val="000000"/>
                          </a:solidFill>
                          <a:latin typeface="Calibri"/>
                        </a:rPr>
                        <a:t>21-Oct</a:t>
                      </a:r>
                    </a:p>
                  </a:txBody>
                  <a:tcPr marL="0" marR="0" marT="0" marB="0" anchor="ctr"/>
                </a:tc>
              </a:tr>
              <a:tr h="256411">
                <a:tc>
                  <a:txBody>
                    <a:bodyPr/>
                    <a:lstStyle/>
                    <a:p>
                      <a:pPr algn="l" fontAlgn="ctr"/>
                      <a:r>
                        <a:rPr lang="en-US" sz="1400" b="0" i="0" u="none" strike="noStrike" dirty="0" smtClean="0">
                          <a:solidFill>
                            <a:srgbClr val="000000"/>
                          </a:solidFill>
                          <a:latin typeface="Calibri"/>
                        </a:rPr>
                        <a:t>GDF SUEZ ENERGY MARKETING</a:t>
                      </a:r>
                      <a:endParaRPr lang="en-US" sz="1400" b="0" i="0" u="none" strike="noStrike" dirty="0">
                        <a:solidFill>
                          <a:srgbClr val="000000"/>
                        </a:solidFill>
                        <a:latin typeface="Calibri"/>
                      </a:endParaRPr>
                    </a:p>
                  </a:txBody>
                  <a:tcPr marL="0" marR="0" marT="0" marB="0" anchor="ctr"/>
                </a:tc>
                <a:tc>
                  <a:txBody>
                    <a:bodyPr/>
                    <a:lstStyle/>
                    <a:p>
                      <a:pPr algn="ctr" fontAlgn="ctr"/>
                      <a:r>
                        <a:rPr lang="en-US" sz="1400" b="0" i="0" u="none" strike="noStrike" dirty="0">
                          <a:solidFill>
                            <a:srgbClr val="000000"/>
                          </a:solidFill>
                          <a:latin typeface="Calibri"/>
                        </a:rPr>
                        <a:t>29-Oct</a:t>
                      </a:r>
                    </a:p>
                  </a:txBody>
                  <a:tcPr marL="0" marR="0" marT="0" marB="0" anchor="ctr"/>
                </a:tc>
              </a:tr>
              <a:tr h="256411">
                <a:tc>
                  <a:txBody>
                    <a:bodyPr/>
                    <a:lstStyle/>
                    <a:p>
                      <a:pPr algn="l" fontAlgn="ctr"/>
                      <a:r>
                        <a:rPr lang="nn-NO" sz="1400" b="0" i="0" u="none" strike="noStrike" dirty="0">
                          <a:solidFill>
                            <a:srgbClr val="000000"/>
                          </a:solidFill>
                          <a:latin typeface="Calibri"/>
                        </a:rPr>
                        <a:t>ANP </a:t>
                      </a:r>
                      <a:r>
                        <a:rPr lang="nn-NO" sz="1400" b="0" i="0" u="none" strike="noStrike" dirty="0" smtClean="0">
                          <a:solidFill>
                            <a:srgbClr val="000000"/>
                          </a:solidFill>
                          <a:latin typeface="Calibri"/>
                        </a:rPr>
                        <a:t>FUNDING</a:t>
                      </a:r>
                      <a:endParaRPr lang="nn-NO" sz="1400" b="0" i="0" u="none" strike="noStrike" dirty="0">
                        <a:solidFill>
                          <a:srgbClr val="000000"/>
                        </a:solidFill>
                        <a:latin typeface="Calibri"/>
                      </a:endParaRPr>
                    </a:p>
                  </a:txBody>
                  <a:tcPr marL="0" marR="0" marT="0" marB="0" anchor="ctr"/>
                </a:tc>
                <a:tc>
                  <a:txBody>
                    <a:bodyPr/>
                    <a:lstStyle/>
                    <a:p>
                      <a:pPr algn="ctr" fontAlgn="ctr"/>
                      <a:r>
                        <a:rPr lang="en-US" sz="1400" b="0" i="0" u="none" strike="noStrike" dirty="0">
                          <a:solidFill>
                            <a:srgbClr val="000000"/>
                          </a:solidFill>
                          <a:latin typeface="Calibri"/>
                        </a:rPr>
                        <a:t>3-Nov</a:t>
                      </a:r>
                    </a:p>
                  </a:txBody>
                  <a:tcPr marL="0" marR="0" marT="0" marB="0" anchor="ctr"/>
                </a:tc>
              </a:tr>
              <a:tr h="256411">
                <a:tc>
                  <a:txBody>
                    <a:bodyPr/>
                    <a:lstStyle/>
                    <a:p>
                      <a:pPr algn="l" fontAlgn="ctr"/>
                      <a:r>
                        <a:rPr lang="en-US" sz="1400" b="0" i="0" u="none" strike="noStrike" dirty="0" smtClean="0">
                          <a:solidFill>
                            <a:srgbClr val="000000"/>
                          </a:solidFill>
                          <a:latin typeface="Calibri"/>
                        </a:rPr>
                        <a:t>LUMINANT ENERGY</a:t>
                      </a:r>
                      <a:endParaRPr lang="en-US" sz="1400" b="0" i="0" u="none" strike="noStrike" dirty="0">
                        <a:solidFill>
                          <a:srgbClr val="000000"/>
                        </a:solidFill>
                        <a:latin typeface="Calibri"/>
                      </a:endParaRPr>
                    </a:p>
                  </a:txBody>
                  <a:tcPr marL="0" marR="0" marT="0" marB="0" anchor="ctr"/>
                </a:tc>
                <a:tc>
                  <a:txBody>
                    <a:bodyPr/>
                    <a:lstStyle/>
                    <a:p>
                      <a:pPr algn="ctr" fontAlgn="ctr"/>
                      <a:r>
                        <a:rPr lang="en-US" sz="1400" b="0" i="0" u="none" strike="noStrike" dirty="0" smtClean="0">
                          <a:solidFill>
                            <a:srgbClr val="000000"/>
                          </a:solidFill>
                          <a:latin typeface="Calibri"/>
                        </a:rPr>
                        <a:t>5-Nov</a:t>
                      </a:r>
                      <a:endParaRPr lang="en-US" sz="1400" b="0" i="0" u="none" strike="noStrike" dirty="0">
                        <a:solidFill>
                          <a:srgbClr val="000000"/>
                        </a:solidFill>
                        <a:latin typeface="Calibri"/>
                      </a:endParaRPr>
                    </a:p>
                  </a:txBody>
                  <a:tcPr marL="0" marR="0" marT="0" marB="0" anchor="ctr"/>
                </a:tc>
              </a:tr>
              <a:tr h="256411">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400" b="0" i="0" u="none" strike="noStrike" dirty="0" smtClean="0">
                          <a:solidFill>
                            <a:srgbClr val="000000"/>
                          </a:solidFill>
                          <a:latin typeface="Calibri"/>
                        </a:rPr>
                        <a:t>INVENERGY WIND DEVELOPMENT</a:t>
                      </a:r>
                    </a:p>
                  </a:txBody>
                  <a:tcPr marL="0" marR="0" marT="0" marB="0" anchor="ctr"/>
                </a:tc>
                <a:tc>
                  <a:txBody>
                    <a:bodyPr/>
                    <a:lstStyle/>
                    <a:p>
                      <a:pPr algn="ctr" fontAlgn="ctr"/>
                      <a:r>
                        <a:rPr lang="en-US" sz="1400" b="0" i="0" u="none" strike="noStrike" dirty="0" smtClean="0">
                          <a:solidFill>
                            <a:srgbClr val="000000"/>
                          </a:solidFill>
                          <a:latin typeface="Calibri"/>
                        </a:rPr>
                        <a:t>10-Nov</a:t>
                      </a:r>
                      <a:endParaRPr lang="en-US" sz="1400" b="0" i="0" u="none" strike="noStrike" dirty="0">
                        <a:solidFill>
                          <a:srgbClr val="000000"/>
                        </a:solidFill>
                        <a:latin typeface="Calibri"/>
                      </a:endParaRPr>
                    </a:p>
                  </a:txBody>
                  <a:tcPr marL="0" marR="0" marT="0" marB="0" anchor="ctr"/>
                </a:tc>
              </a:tr>
              <a:tr h="256411">
                <a:tc>
                  <a:txBody>
                    <a:bodyPr/>
                    <a:lstStyle/>
                    <a:p>
                      <a:pPr algn="l" fontAlgn="ctr"/>
                      <a:r>
                        <a:rPr lang="en-US" sz="1400" b="0" i="0" u="none" strike="noStrike" kern="1200" dirty="0" smtClean="0">
                          <a:solidFill>
                            <a:srgbClr val="000000"/>
                          </a:solidFill>
                          <a:latin typeface="Calibri"/>
                          <a:ea typeface="+mn-ea"/>
                          <a:cs typeface="+mn-cs"/>
                        </a:rPr>
                        <a:t>EXELON</a:t>
                      </a:r>
                      <a:endParaRPr lang="en-US" sz="1400" b="0" i="0" u="none" strike="noStrike" kern="1200" dirty="0">
                        <a:solidFill>
                          <a:srgbClr val="000000"/>
                        </a:solidFill>
                        <a:latin typeface="Calibri"/>
                        <a:ea typeface="+mn-ea"/>
                        <a:cs typeface="+mn-cs"/>
                      </a:endParaRPr>
                    </a:p>
                  </a:txBody>
                  <a:tcPr marL="0" marR="0" marT="0" marB="0" anchor="ctr"/>
                </a:tc>
                <a:tc>
                  <a:txBody>
                    <a:bodyPr/>
                    <a:lstStyle/>
                    <a:p>
                      <a:pPr algn="ctr" fontAlgn="ctr"/>
                      <a:r>
                        <a:rPr lang="en-US" sz="1400" b="0" i="0" u="none" strike="noStrike" kern="1200" dirty="0" smtClean="0">
                          <a:solidFill>
                            <a:srgbClr val="000000"/>
                          </a:solidFill>
                          <a:latin typeface="Calibri"/>
                          <a:ea typeface="+mn-ea"/>
                          <a:cs typeface="+mn-cs"/>
                        </a:rPr>
                        <a:t>11-Nov</a:t>
                      </a:r>
                      <a:endParaRPr lang="en-US" sz="1400" b="0" i="0" u="none" strike="noStrike" kern="1200" dirty="0">
                        <a:solidFill>
                          <a:srgbClr val="000000"/>
                        </a:solidFill>
                        <a:latin typeface="Calibri"/>
                        <a:ea typeface="+mn-ea"/>
                        <a:cs typeface="+mn-cs"/>
                      </a:endParaRPr>
                    </a:p>
                  </a:txBody>
                  <a:tcPr marL="0" marR="0" marT="0" marB="0" anchor="ctr"/>
                </a:tc>
              </a:tr>
              <a:tr h="256411">
                <a:tc>
                  <a:txBody>
                    <a:bodyPr/>
                    <a:lstStyle/>
                    <a:p>
                      <a:pPr algn="l" fontAlgn="ctr"/>
                      <a:r>
                        <a:rPr lang="en-US" sz="1400" b="0" i="0" u="none" strike="noStrike" kern="1200" dirty="0" smtClean="0">
                          <a:solidFill>
                            <a:srgbClr val="000000"/>
                          </a:solidFill>
                          <a:latin typeface="Calibri"/>
                          <a:ea typeface="+mn-ea"/>
                          <a:cs typeface="+mn-cs"/>
                        </a:rPr>
                        <a:t>AMERICAN ELECTRIC POWER SERVICE</a:t>
                      </a:r>
                      <a:endParaRPr lang="en-US" sz="1400" b="0" i="0" u="none" strike="noStrike" kern="1200" dirty="0">
                        <a:solidFill>
                          <a:srgbClr val="000000"/>
                        </a:solidFill>
                        <a:latin typeface="Calibri"/>
                        <a:ea typeface="+mn-ea"/>
                        <a:cs typeface="+mn-cs"/>
                      </a:endParaRPr>
                    </a:p>
                  </a:txBody>
                  <a:tcPr marL="0" marR="0" marT="0" marB="0" anchor="ctr"/>
                </a:tc>
                <a:tc>
                  <a:txBody>
                    <a:bodyPr/>
                    <a:lstStyle/>
                    <a:p>
                      <a:pPr algn="ctr" fontAlgn="ctr"/>
                      <a:r>
                        <a:rPr lang="en-US" sz="1400" b="0" i="0" u="none" strike="noStrike" kern="1200" dirty="0">
                          <a:solidFill>
                            <a:srgbClr val="000000"/>
                          </a:solidFill>
                          <a:latin typeface="Calibri"/>
                          <a:ea typeface="+mn-ea"/>
                          <a:cs typeface="+mn-cs"/>
                        </a:rPr>
                        <a:t>12-Nov</a:t>
                      </a:r>
                    </a:p>
                  </a:txBody>
                  <a:tcPr marL="0" marR="0" marT="0" marB="0" anchor="ctr"/>
                </a:tc>
              </a:tr>
              <a:tr h="256411">
                <a:tc>
                  <a:txBody>
                    <a:bodyPr/>
                    <a:lstStyle/>
                    <a:p>
                      <a:pPr algn="l" fontAlgn="ctr"/>
                      <a:r>
                        <a:rPr lang="en-US" sz="1400" b="0" i="0" u="none" strike="noStrike" kern="1200" dirty="0">
                          <a:solidFill>
                            <a:srgbClr val="000000"/>
                          </a:solidFill>
                          <a:latin typeface="Calibri"/>
                          <a:ea typeface="+mn-ea"/>
                          <a:cs typeface="+mn-cs"/>
                        </a:rPr>
                        <a:t>CONSTELLATION </a:t>
                      </a:r>
                      <a:r>
                        <a:rPr lang="en-US" sz="1400" b="0" i="0" u="none" strike="noStrike" kern="1200" dirty="0" smtClean="0">
                          <a:solidFill>
                            <a:srgbClr val="000000"/>
                          </a:solidFill>
                          <a:latin typeface="Calibri"/>
                          <a:ea typeface="+mn-ea"/>
                          <a:cs typeface="+mn-cs"/>
                        </a:rPr>
                        <a:t>ENERGY</a:t>
                      </a:r>
                      <a:endParaRPr lang="en-US" sz="1400" b="0" i="0" u="none" strike="noStrike" kern="1200" dirty="0">
                        <a:solidFill>
                          <a:srgbClr val="000000"/>
                        </a:solidFill>
                        <a:latin typeface="Calibri"/>
                        <a:ea typeface="+mn-ea"/>
                        <a:cs typeface="+mn-cs"/>
                      </a:endParaRPr>
                    </a:p>
                  </a:txBody>
                  <a:tcPr marL="0" marR="0" marT="0" marB="0" anchor="ctr"/>
                </a:tc>
                <a:tc>
                  <a:txBody>
                    <a:bodyPr/>
                    <a:lstStyle/>
                    <a:p>
                      <a:pPr algn="ctr" fontAlgn="ctr"/>
                      <a:r>
                        <a:rPr lang="en-US" sz="1400" b="0" i="0" u="none" strike="noStrike" kern="1200" dirty="0">
                          <a:solidFill>
                            <a:srgbClr val="000000"/>
                          </a:solidFill>
                          <a:latin typeface="Calibri"/>
                          <a:ea typeface="+mn-ea"/>
                          <a:cs typeface="+mn-cs"/>
                        </a:rPr>
                        <a:t>17-Nov</a:t>
                      </a:r>
                    </a:p>
                  </a:txBody>
                  <a:tcPr marL="0" marR="0" marT="0" marB="0" anchor="ctr"/>
                </a:tc>
              </a:tr>
              <a:tr h="256411">
                <a:tc>
                  <a:txBody>
                    <a:bodyPr/>
                    <a:lstStyle/>
                    <a:p>
                      <a:pPr algn="l" fontAlgn="ctr"/>
                      <a:r>
                        <a:rPr lang="en-US" sz="1400" b="0" i="0" u="none" strike="noStrike" kern="1200" dirty="0">
                          <a:solidFill>
                            <a:srgbClr val="000000"/>
                          </a:solidFill>
                          <a:latin typeface="Calibri"/>
                          <a:ea typeface="+mn-ea"/>
                          <a:cs typeface="+mn-cs"/>
                        </a:rPr>
                        <a:t>PSEG ENERGY </a:t>
                      </a:r>
                      <a:r>
                        <a:rPr lang="en-US" sz="1400" b="0" i="0" u="none" strike="noStrike" kern="1200" dirty="0" smtClean="0">
                          <a:solidFill>
                            <a:srgbClr val="000000"/>
                          </a:solidFill>
                          <a:latin typeface="Calibri"/>
                          <a:ea typeface="+mn-ea"/>
                          <a:cs typeface="+mn-cs"/>
                        </a:rPr>
                        <a:t>RESOURCES</a:t>
                      </a:r>
                      <a:endParaRPr lang="en-US" sz="1400" b="0" i="0" u="none" strike="noStrike" kern="1200" dirty="0">
                        <a:solidFill>
                          <a:srgbClr val="000000"/>
                        </a:solidFill>
                        <a:latin typeface="Calibri"/>
                        <a:ea typeface="+mn-ea"/>
                        <a:cs typeface="+mn-cs"/>
                      </a:endParaRPr>
                    </a:p>
                  </a:txBody>
                  <a:tcPr marL="0" marR="0" marT="0" marB="0" anchor="ctr"/>
                </a:tc>
                <a:tc>
                  <a:txBody>
                    <a:bodyPr/>
                    <a:lstStyle/>
                    <a:p>
                      <a:pPr algn="ctr" fontAlgn="ctr"/>
                      <a:r>
                        <a:rPr lang="en-US" sz="1400" b="0" i="0" u="none" strike="noStrike" kern="1200" dirty="0" smtClean="0">
                          <a:solidFill>
                            <a:srgbClr val="000000"/>
                          </a:solidFill>
                          <a:latin typeface="Calibri"/>
                          <a:ea typeface="+mn-ea"/>
                          <a:cs typeface="+mn-cs"/>
                        </a:rPr>
                        <a:t>18-Nov</a:t>
                      </a:r>
                      <a:endParaRPr lang="en-US" sz="1400" b="0" i="0" u="none" strike="noStrike" kern="1200" dirty="0">
                        <a:solidFill>
                          <a:srgbClr val="000000"/>
                        </a:solidFill>
                        <a:latin typeface="Calibri"/>
                        <a:ea typeface="+mn-ea"/>
                        <a:cs typeface="+mn-cs"/>
                      </a:endParaRPr>
                    </a:p>
                  </a:txBody>
                  <a:tcPr marL="0" marR="0" marT="0" marB="0" anchor="ctr"/>
                </a:tc>
              </a:tr>
              <a:tr h="256411">
                <a:tc>
                  <a:txBody>
                    <a:bodyPr/>
                    <a:lstStyle/>
                    <a:p>
                      <a:pPr algn="l" fontAlgn="ctr"/>
                      <a:r>
                        <a:rPr lang="en-US" sz="1400" b="0" i="0" u="none" strike="noStrike" kern="1200" dirty="0" smtClean="0">
                          <a:solidFill>
                            <a:srgbClr val="000000"/>
                          </a:solidFill>
                          <a:latin typeface="Calibri"/>
                          <a:ea typeface="+mn-ea"/>
                          <a:cs typeface="+mn-cs"/>
                        </a:rPr>
                        <a:t>J ARON</a:t>
                      </a:r>
                      <a:endParaRPr lang="en-US" sz="1400" b="0" i="0" u="none" strike="noStrike" kern="1200" dirty="0">
                        <a:solidFill>
                          <a:srgbClr val="000000"/>
                        </a:solidFill>
                        <a:latin typeface="Calibri"/>
                        <a:ea typeface="+mn-ea"/>
                        <a:cs typeface="+mn-cs"/>
                      </a:endParaRPr>
                    </a:p>
                  </a:txBody>
                  <a:tcPr marL="0" marR="0" marT="0" marB="0" anchor="ctr"/>
                </a:tc>
                <a:tc>
                  <a:txBody>
                    <a:bodyPr/>
                    <a:lstStyle/>
                    <a:p>
                      <a:pPr algn="ctr" fontAlgn="ctr"/>
                      <a:r>
                        <a:rPr lang="en-US" sz="1400" b="0" i="0" u="none" strike="noStrike" kern="1200" dirty="0" smtClean="0">
                          <a:solidFill>
                            <a:srgbClr val="000000"/>
                          </a:solidFill>
                          <a:latin typeface="Calibri"/>
                          <a:ea typeface="+mn-ea"/>
                          <a:cs typeface="+mn-cs"/>
                        </a:rPr>
                        <a:t>19-Nov</a:t>
                      </a:r>
                      <a:endParaRPr lang="en-US" sz="1400" b="0" i="0" u="none" strike="noStrike" kern="1200" dirty="0">
                        <a:solidFill>
                          <a:srgbClr val="000000"/>
                        </a:solidFill>
                        <a:latin typeface="Calibri"/>
                        <a:ea typeface="+mn-ea"/>
                        <a:cs typeface="+mn-cs"/>
                      </a:endParaRPr>
                    </a:p>
                  </a:txBody>
                  <a:tcPr marL="0" marR="0" marT="0" marB="0" anchor="ctr"/>
                </a:tc>
              </a:tr>
              <a:tr h="256411">
                <a:tc>
                  <a:txBody>
                    <a:bodyPr/>
                    <a:lstStyle/>
                    <a:p>
                      <a:pPr algn="l" fontAlgn="ctr"/>
                      <a:r>
                        <a:rPr lang="en-US" sz="1400" b="0" i="0" u="none" strike="noStrike" kern="1200" dirty="0" smtClean="0">
                          <a:solidFill>
                            <a:srgbClr val="000000"/>
                          </a:solidFill>
                          <a:latin typeface="Calibri"/>
                          <a:ea typeface="+mn-ea"/>
                          <a:cs typeface="+mn-cs"/>
                        </a:rPr>
                        <a:t>FULCRUM POWER</a:t>
                      </a:r>
                      <a:endParaRPr lang="en-US" sz="1400" b="0" i="0" u="none" strike="noStrike" kern="1200" dirty="0">
                        <a:solidFill>
                          <a:srgbClr val="000000"/>
                        </a:solidFill>
                        <a:latin typeface="Calibri"/>
                        <a:ea typeface="+mn-ea"/>
                        <a:cs typeface="+mn-cs"/>
                      </a:endParaRPr>
                    </a:p>
                  </a:txBody>
                  <a:tcPr marL="0" marR="0" marT="0" marB="0" anchor="ctr"/>
                </a:tc>
                <a:tc>
                  <a:txBody>
                    <a:bodyPr/>
                    <a:lstStyle/>
                    <a:p>
                      <a:pPr algn="ctr" fontAlgn="ctr"/>
                      <a:r>
                        <a:rPr lang="en-US" sz="1400" b="0" i="0" u="none" strike="noStrike" kern="1200" dirty="0" smtClean="0">
                          <a:solidFill>
                            <a:srgbClr val="000000"/>
                          </a:solidFill>
                          <a:latin typeface="Calibri"/>
                          <a:ea typeface="+mn-ea"/>
                          <a:cs typeface="+mn-cs"/>
                        </a:rPr>
                        <a:t>2-Dec</a:t>
                      </a:r>
                      <a:endParaRPr lang="en-US" sz="1400" b="0" i="0" u="none" strike="noStrike" kern="1200" dirty="0">
                        <a:solidFill>
                          <a:srgbClr val="000000"/>
                        </a:solidFill>
                        <a:latin typeface="Calibri"/>
                        <a:ea typeface="+mn-ea"/>
                        <a:cs typeface="+mn-cs"/>
                      </a:endParaRPr>
                    </a:p>
                  </a:txBody>
                  <a:tcPr marL="0" marR="0" marT="0" marB="0" anchor="ctr"/>
                </a:tc>
              </a:tr>
              <a:tr h="296447">
                <a:tc>
                  <a:txBody>
                    <a:bodyPr/>
                    <a:lstStyle/>
                    <a:p>
                      <a:pPr algn="l" fontAlgn="ctr"/>
                      <a:r>
                        <a:rPr lang="en-US" sz="1400" b="0" i="0" u="none" strike="noStrike" kern="1200" dirty="0" smtClean="0">
                          <a:solidFill>
                            <a:srgbClr val="000000"/>
                          </a:solidFill>
                          <a:latin typeface="Calibri"/>
                          <a:ea typeface="+mn-ea"/>
                          <a:cs typeface="+mn-cs"/>
                        </a:rPr>
                        <a:t>EAGLE ENERGY PARTNERS I LP</a:t>
                      </a:r>
                      <a:endParaRPr lang="en-US" sz="1400" b="0" i="0" u="none" strike="noStrike" kern="1200" dirty="0">
                        <a:solidFill>
                          <a:srgbClr val="000000"/>
                        </a:solidFill>
                        <a:latin typeface="Calibri"/>
                        <a:ea typeface="+mn-ea"/>
                        <a:cs typeface="+mn-cs"/>
                      </a:endParaRPr>
                    </a:p>
                  </a:txBody>
                  <a:tcPr marL="0" marR="0" marT="0" marB="0" anchor="ctr"/>
                </a:tc>
                <a:tc>
                  <a:txBody>
                    <a:bodyPr/>
                    <a:lstStyle/>
                    <a:p>
                      <a:pPr algn="ctr" fontAlgn="ctr"/>
                      <a:r>
                        <a:rPr lang="en-US" sz="1400" b="0" i="0" u="none" strike="noStrike" kern="1200" dirty="0" smtClean="0">
                          <a:solidFill>
                            <a:srgbClr val="000000"/>
                          </a:solidFill>
                          <a:latin typeface="Calibri"/>
                          <a:ea typeface="+mn-ea"/>
                          <a:cs typeface="+mn-cs"/>
                        </a:rPr>
                        <a:t>3-Dec</a:t>
                      </a:r>
                      <a:endParaRPr lang="en-US" sz="1400" b="0" i="0" u="none" strike="noStrike" kern="1200" dirty="0">
                        <a:solidFill>
                          <a:srgbClr val="000000"/>
                        </a:solidFill>
                        <a:latin typeface="Calibri"/>
                        <a:ea typeface="+mn-ea"/>
                        <a:cs typeface="+mn-cs"/>
                      </a:endParaRPr>
                    </a:p>
                  </a:txBody>
                  <a:tcPr marL="0" marR="0" marT="0" marB="0" anchor="ctr"/>
                </a:tc>
              </a:tr>
              <a:tr h="256411">
                <a:tc>
                  <a:txBody>
                    <a:bodyPr/>
                    <a:lstStyle/>
                    <a:p>
                      <a:pPr algn="l" fontAlgn="ctr"/>
                      <a:r>
                        <a:rPr lang="en-US" sz="1400" b="0" i="0" u="none" strike="noStrike" kern="1200" dirty="0" smtClean="0">
                          <a:solidFill>
                            <a:srgbClr val="000000"/>
                          </a:solidFill>
                          <a:latin typeface="Calibri"/>
                          <a:ea typeface="+mn-ea"/>
                          <a:cs typeface="+mn-cs"/>
                        </a:rPr>
                        <a:t>STEC</a:t>
                      </a:r>
                      <a:endParaRPr lang="en-US" sz="1400" b="0" i="0" u="none" strike="noStrike" kern="1200" dirty="0">
                        <a:solidFill>
                          <a:srgbClr val="000000"/>
                        </a:solidFill>
                        <a:latin typeface="Calibri"/>
                        <a:ea typeface="+mn-ea"/>
                        <a:cs typeface="+mn-cs"/>
                      </a:endParaRPr>
                    </a:p>
                  </a:txBody>
                  <a:tcPr marL="0" marR="0" marT="0" marB="0" anchor="ctr"/>
                </a:tc>
                <a:tc>
                  <a:txBody>
                    <a:bodyPr/>
                    <a:lstStyle/>
                    <a:p>
                      <a:pPr algn="ctr" fontAlgn="ctr"/>
                      <a:r>
                        <a:rPr lang="en-US" sz="1400" b="0" i="0" u="none" strike="noStrike" kern="1200" dirty="0" smtClean="0">
                          <a:solidFill>
                            <a:srgbClr val="000000"/>
                          </a:solidFill>
                          <a:latin typeface="Calibri"/>
                          <a:ea typeface="+mn-ea"/>
                          <a:cs typeface="+mn-cs"/>
                        </a:rPr>
                        <a:t>9-Dec</a:t>
                      </a:r>
                      <a:endParaRPr lang="en-US" sz="1400" b="0" i="0" u="none" strike="noStrike" kern="1200" dirty="0">
                        <a:solidFill>
                          <a:srgbClr val="000000"/>
                        </a:solidFill>
                        <a:latin typeface="Calibri"/>
                        <a:ea typeface="+mn-ea"/>
                        <a:cs typeface="+mn-cs"/>
                      </a:endParaRPr>
                    </a:p>
                  </a:txBody>
                  <a:tcPr marL="0" marR="0" marT="0" marB="0" anchor="ctr"/>
                </a:tc>
              </a:tr>
              <a:tr h="256411">
                <a:tc>
                  <a:txBody>
                    <a:bodyPr/>
                    <a:lstStyle/>
                    <a:p>
                      <a:pPr algn="l" fontAlgn="ctr"/>
                      <a:r>
                        <a:rPr lang="en-US" sz="1400" b="0" i="0" u="none" strike="noStrike" dirty="0">
                          <a:solidFill>
                            <a:srgbClr val="000000"/>
                          </a:solidFill>
                          <a:latin typeface="Calibri"/>
                        </a:rPr>
                        <a:t>BP ENERGY </a:t>
                      </a:r>
                      <a:r>
                        <a:rPr lang="en-US" sz="1400" b="0" i="0" u="none" strike="noStrike" dirty="0" smtClean="0">
                          <a:solidFill>
                            <a:srgbClr val="000000"/>
                          </a:solidFill>
                          <a:latin typeface="Calibri"/>
                        </a:rPr>
                        <a:t>COMPANY</a:t>
                      </a:r>
                      <a:endParaRPr lang="en-US" sz="1400" b="0" i="0" u="none" strike="noStrike" dirty="0">
                        <a:solidFill>
                          <a:srgbClr val="000000"/>
                        </a:solidFill>
                        <a:latin typeface="Calibri"/>
                      </a:endParaRPr>
                    </a:p>
                  </a:txBody>
                  <a:tcPr marL="0" marR="0" marT="0" marB="0" anchor="ctr"/>
                </a:tc>
                <a:tc>
                  <a:txBody>
                    <a:bodyPr/>
                    <a:lstStyle/>
                    <a:p>
                      <a:pPr algn="ctr" fontAlgn="ctr"/>
                      <a:r>
                        <a:rPr lang="en-US" sz="1400" b="0" i="0" u="none" strike="noStrike" dirty="0">
                          <a:solidFill>
                            <a:srgbClr val="000000"/>
                          </a:solidFill>
                          <a:latin typeface="Calibri"/>
                        </a:rPr>
                        <a:t>10-Dec</a:t>
                      </a:r>
                    </a:p>
                  </a:txBody>
                  <a:tcPr marL="0" marR="0" marT="0" marB="0" anchor="ctr"/>
                </a:tc>
              </a:tr>
            </a:tbl>
          </a:graphicData>
        </a:graphic>
      </p:graphicFrame>
      <p:pic>
        <p:nvPicPr>
          <p:cNvPr id="700542" name="Picture 3" descr="C:\Program Files\Microsoft Office\MEDIA\OFFICE12\Bullets\BD21301_.gif"/>
          <p:cNvPicPr>
            <a:picLocks noChangeAspect="1" noChangeArrowheads="1"/>
          </p:cNvPicPr>
          <p:nvPr/>
        </p:nvPicPr>
        <p:blipFill>
          <a:blip r:embed="rId3" cstate="print"/>
          <a:srcRect/>
          <a:stretch>
            <a:fillRect/>
          </a:stretch>
        </p:blipFill>
        <p:spPr bwMode="auto">
          <a:xfrm>
            <a:off x="304800" y="1809750"/>
            <a:ext cx="123825" cy="123825"/>
          </a:xfrm>
          <a:prstGeom prst="rect">
            <a:avLst/>
          </a:prstGeom>
          <a:noFill/>
          <a:ln w="9525">
            <a:noFill/>
            <a:miter lim="800000"/>
            <a:headEnd/>
            <a:tailEnd/>
          </a:ln>
        </p:spPr>
      </p:pic>
      <p:pic>
        <p:nvPicPr>
          <p:cNvPr id="700543" name="Picture 3" descr="C:\Program Files\Microsoft Office\MEDIA\OFFICE12\Bullets\BD21301_.gif"/>
          <p:cNvPicPr>
            <a:picLocks noChangeAspect="1" noChangeArrowheads="1"/>
          </p:cNvPicPr>
          <p:nvPr/>
        </p:nvPicPr>
        <p:blipFill>
          <a:blip r:embed="rId3" cstate="print"/>
          <a:srcRect/>
          <a:stretch>
            <a:fillRect/>
          </a:stretch>
        </p:blipFill>
        <p:spPr bwMode="auto">
          <a:xfrm>
            <a:off x="304800" y="1544638"/>
            <a:ext cx="123825" cy="123825"/>
          </a:xfrm>
          <a:prstGeom prst="rect">
            <a:avLst/>
          </a:prstGeom>
          <a:noFill/>
          <a:ln w="9525">
            <a:noFill/>
            <a:miter lim="800000"/>
            <a:headEnd/>
            <a:tailEnd/>
          </a:ln>
        </p:spPr>
      </p:pic>
      <p:sp>
        <p:nvSpPr>
          <p:cNvPr id="700544" name="TextBox 22"/>
          <p:cNvSpPr txBox="1">
            <a:spLocks noChangeArrowheads="1"/>
          </p:cNvSpPr>
          <p:nvPr/>
        </p:nvSpPr>
        <p:spPr bwMode="auto">
          <a:xfrm>
            <a:off x="7086600" y="762000"/>
            <a:ext cx="1724025" cy="246063"/>
          </a:xfrm>
          <a:prstGeom prst="rect">
            <a:avLst/>
          </a:prstGeom>
          <a:noFill/>
          <a:ln w="9525">
            <a:noFill/>
            <a:miter lim="800000"/>
            <a:headEnd/>
            <a:tailEnd/>
          </a:ln>
        </p:spPr>
        <p:txBody>
          <a:bodyPr wrap="none">
            <a:spAutoFit/>
          </a:bodyPr>
          <a:lstStyle/>
          <a:p>
            <a:r>
              <a:rPr lang="en-US" sz="1000" i="1"/>
              <a:t>Confirmed	Completed</a:t>
            </a:r>
          </a:p>
        </p:txBody>
      </p:sp>
      <p:pic>
        <p:nvPicPr>
          <p:cNvPr id="700545" name="Picture 3" descr="C:\Program Files\Microsoft Office\MEDIA\OFFICE12\Bullets\BD21301_.gif"/>
          <p:cNvPicPr>
            <a:picLocks noChangeAspect="1" noChangeArrowheads="1"/>
          </p:cNvPicPr>
          <p:nvPr/>
        </p:nvPicPr>
        <p:blipFill>
          <a:blip r:embed="rId3" cstate="print"/>
          <a:srcRect/>
          <a:stretch>
            <a:fillRect/>
          </a:stretch>
        </p:blipFill>
        <p:spPr bwMode="auto">
          <a:xfrm>
            <a:off x="8824913" y="827088"/>
            <a:ext cx="123825" cy="123825"/>
          </a:xfrm>
          <a:prstGeom prst="rect">
            <a:avLst/>
          </a:prstGeom>
          <a:noFill/>
          <a:ln w="9525">
            <a:noFill/>
            <a:miter lim="800000"/>
            <a:headEnd/>
            <a:tailEnd/>
          </a:ln>
        </p:spPr>
      </p:pic>
      <p:grpSp>
        <p:nvGrpSpPr>
          <p:cNvPr id="2" name="Group 66"/>
          <p:cNvGrpSpPr>
            <a:grpSpLocks/>
          </p:cNvGrpSpPr>
          <p:nvPr/>
        </p:nvGrpSpPr>
        <p:grpSpPr bwMode="auto">
          <a:xfrm>
            <a:off x="7877175" y="819150"/>
            <a:ext cx="123825" cy="123825"/>
            <a:chOff x="381000" y="3381375"/>
            <a:chExt cx="123825" cy="123825"/>
          </a:xfrm>
        </p:grpSpPr>
        <p:pic>
          <p:nvPicPr>
            <p:cNvPr id="700620" name="Picture 3" descr="C:\Program Files\Microsoft Office\MEDIA\OFFICE12\Bullets\BD21301_.gif"/>
            <p:cNvPicPr>
              <a:picLocks noChangeAspect="1" noChangeArrowheads="1"/>
            </p:cNvPicPr>
            <p:nvPr/>
          </p:nvPicPr>
          <p:blipFill>
            <a:blip r:embed="rId3" cstate="print"/>
            <a:srcRect/>
            <a:stretch>
              <a:fillRect/>
            </a:stretch>
          </p:blipFill>
          <p:spPr bwMode="auto">
            <a:xfrm>
              <a:off x="381000" y="3381375"/>
              <a:ext cx="123825" cy="123825"/>
            </a:xfrm>
            <a:prstGeom prst="rect">
              <a:avLst/>
            </a:prstGeom>
            <a:noFill/>
            <a:ln w="9525">
              <a:noFill/>
              <a:miter lim="800000"/>
              <a:headEnd/>
              <a:tailEnd/>
            </a:ln>
          </p:spPr>
        </p:pic>
        <p:sp>
          <p:nvSpPr>
            <p:cNvPr id="69" name="Rectangle 68"/>
            <p:cNvSpPr/>
            <p:nvPr/>
          </p:nvSpPr>
          <p:spPr>
            <a:xfrm>
              <a:off x="387350" y="3395663"/>
              <a:ext cx="104775" cy="920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pic>
        <p:nvPicPr>
          <p:cNvPr id="700547" name="Picture 3" descr="C:\Program Files\Microsoft Office\MEDIA\OFFICE12\Bullets\BD21301_.gif"/>
          <p:cNvPicPr>
            <a:picLocks noChangeAspect="1" noChangeArrowheads="1"/>
          </p:cNvPicPr>
          <p:nvPr/>
        </p:nvPicPr>
        <p:blipFill>
          <a:blip r:embed="rId3" cstate="print"/>
          <a:srcRect/>
          <a:stretch>
            <a:fillRect/>
          </a:stretch>
        </p:blipFill>
        <p:spPr bwMode="auto">
          <a:xfrm>
            <a:off x="304800" y="2047875"/>
            <a:ext cx="123825" cy="123825"/>
          </a:xfrm>
          <a:prstGeom prst="rect">
            <a:avLst/>
          </a:prstGeom>
          <a:noFill/>
          <a:ln w="9525">
            <a:noFill/>
            <a:miter lim="800000"/>
            <a:headEnd/>
            <a:tailEnd/>
          </a:ln>
        </p:spPr>
      </p:pic>
      <p:pic>
        <p:nvPicPr>
          <p:cNvPr id="700548" name="Picture 3" descr="C:\Program Files\Microsoft Office\MEDIA\OFFICE12\Bullets\BD21301_.gif"/>
          <p:cNvPicPr>
            <a:picLocks noChangeAspect="1" noChangeArrowheads="1"/>
          </p:cNvPicPr>
          <p:nvPr/>
        </p:nvPicPr>
        <p:blipFill>
          <a:blip r:embed="rId3" cstate="print"/>
          <a:srcRect/>
          <a:stretch>
            <a:fillRect/>
          </a:stretch>
        </p:blipFill>
        <p:spPr bwMode="auto">
          <a:xfrm>
            <a:off x="304800" y="2314575"/>
            <a:ext cx="123825" cy="123825"/>
          </a:xfrm>
          <a:prstGeom prst="rect">
            <a:avLst/>
          </a:prstGeom>
          <a:noFill/>
          <a:ln w="9525">
            <a:noFill/>
            <a:miter lim="800000"/>
            <a:headEnd/>
            <a:tailEnd/>
          </a:ln>
        </p:spPr>
      </p:pic>
      <p:pic>
        <p:nvPicPr>
          <p:cNvPr id="700549" name="Picture 3" descr="C:\Program Files\Microsoft Office\MEDIA\OFFICE12\Bullets\BD21301_.gif"/>
          <p:cNvPicPr>
            <a:picLocks noChangeAspect="1" noChangeArrowheads="1"/>
          </p:cNvPicPr>
          <p:nvPr/>
        </p:nvPicPr>
        <p:blipFill>
          <a:blip r:embed="rId3" cstate="print"/>
          <a:srcRect/>
          <a:stretch>
            <a:fillRect/>
          </a:stretch>
        </p:blipFill>
        <p:spPr bwMode="auto">
          <a:xfrm>
            <a:off x="304800" y="2557463"/>
            <a:ext cx="123825" cy="123825"/>
          </a:xfrm>
          <a:prstGeom prst="rect">
            <a:avLst/>
          </a:prstGeom>
          <a:noFill/>
          <a:ln w="9525">
            <a:noFill/>
            <a:miter lim="800000"/>
            <a:headEnd/>
            <a:tailEnd/>
          </a:ln>
        </p:spPr>
      </p:pic>
      <p:pic>
        <p:nvPicPr>
          <p:cNvPr id="700550" name="Picture 3" descr="C:\Program Files\Microsoft Office\MEDIA\OFFICE12\Bullets\BD21301_.gif"/>
          <p:cNvPicPr>
            <a:picLocks noChangeAspect="1" noChangeArrowheads="1"/>
          </p:cNvPicPr>
          <p:nvPr/>
        </p:nvPicPr>
        <p:blipFill>
          <a:blip r:embed="rId3" cstate="print"/>
          <a:srcRect/>
          <a:stretch>
            <a:fillRect/>
          </a:stretch>
        </p:blipFill>
        <p:spPr bwMode="auto">
          <a:xfrm>
            <a:off x="304800" y="2819400"/>
            <a:ext cx="123825" cy="123825"/>
          </a:xfrm>
          <a:prstGeom prst="rect">
            <a:avLst/>
          </a:prstGeom>
          <a:noFill/>
          <a:ln w="9525">
            <a:noFill/>
            <a:miter lim="800000"/>
            <a:headEnd/>
            <a:tailEnd/>
          </a:ln>
        </p:spPr>
      </p:pic>
      <p:pic>
        <p:nvPicPr>
          <p:cNvPr id="700551" name="Picture 3" descr="C:\Program Files\Microsoft Office\MEDIA\OFFICE12\Bullets\BD21301_.gif"/>
          <p:cNvPicPr>
            <a:picLocks noChangeAspect="1" noChangeArrowheads="1"/>
          </p:cNvPicPr>
          <p:nvPr/>
        </p:nvPicPr>
        <p:blipFill>
          <a:blip r:embed="rId3" cstate="print"/>
          <a:srcRect/>
          <a:stretch>
            <a:fillRect/>
          </a:stretch>
        </p:blipFill>
        <p:spPr bwMode="auto">
          <a:xfrm>
            <a:off x="304800" y="3352800"/>
            <a:ext cx="123825" cy="123825"/>
          </a:xfrm>
          <a:prstGeom prst="rect">
            <a:avLst/>
          </a:prstGeom>
          <a:noFill/>
          <a:ln w="9525">
            <a:noFill/>
            <a:miter lim="800000"/>
            <a:headEnd/>
            <a:tailEnd/>
          </a:ln>
        </p:spPr>
      </p:pic>
      <p:pic>
        <p:nvPicPr>
          <p:cNvPr id="700553" name="Picture 3" descr="C:\Program Files\Microsoft Office\MEDIA\OFFICE12\Bullets\BD21301_.gif"/>
          <p:cNvPicPr>
            <a:picLocks noChangeAspect="1" noChangeArrowheads="1"/>
          </p:cNvPicPr>
          <p:nvPr/>
        </p:nvPicPr>
        <p:blipFill>
          <a:blip r:embed="rId3" cstate="print"/>
          <a:srcRect/>
          <a:stretch>
            <a:fillRect/>
          </a:stretch>
        </p:blipFill>
        <p:spPr bwMode="auto">
          <a:xfrm>
            <a:off x="304800" y="3076575"/>
            <a:ext cx="123825" cy="123825"/>
          </a:xfrm>
          <a:prstGeom prst="rect">
            <a:avLst/>
          </a:prstGeom>
          <a:noFill/>
          <a:ln w="9525">
            <a:noFill/>
            <a:miter lim="800000"/>
            <a:headEnd/>
            <a:tailEnd/>
          </a:ln>
        </p:spPr>
      </p:pic>
      <p:pic>
        <p:nvPicPr>
          <p:cNvPr id="700554" name="Picture 3" descr="C:\Program Files\Microsoft Office\MEDIA\OFFICE12\Bullets\BD21301_.gif"/>
          <p:cNvPicPr>
            <a:picLocks noChangeAspect="1" noChangeArrowheads="1"/>
          </p:cNvPicPr>
          <p:nvPr/>
        </p:nvPicPr>
        <p:blipFill>
          <a:blip r:embed="rId3" cstate="print"/>
          <a:srcRect/>
          <a:stretch>
            <a:fillRect/>
          </a:stretch>
        </p:blipFill>
        <p:spPr bwMode="auto">
          <a:xfrm>
            <a:off x="304800" y="3581400"/>
            <a:ext cx="123825" cy="123825"/>
          </a:xfrm>
          <a:prstGeom prst="rect">
            <a:avLst/>
          </a:prstGeom>
          <a:noFill/>
          <a:ln w="9525">
            <a:noFill/>
            <a:miter lim="800000"/>
            <a:headEnd/>
            <a:tailEnd/>
          </a:ln>
        </p:spPr>
      </p:pic>
      <p:pic>
        <p:nvPicPr>
          <p:cNvPr id="700555" name="Picture 3" descr="C:\Program Files\Microsoft Office\MEDIA\OFFICE12\Bullets\BD21301_.gif"/>
          <p:cNvPicPr>
            <a:picLocks noChangeAspect="1" noChangeArrowheads="1"/>
          </p:cNvPicPr>
          <p:nvPr/>
        </p:nvPicPr>
        <p:blipFill>
          <a:blip r:embed="rId3" cstate="print"/>
          <a:srcRect/>
          <a:stretch>
            <a:fillRect/>
          </a:stretch>
        </p:blipFill>
        <p:spPr bwMode="auto">
          <a:xfrm>
            <a:off x="304800" y="3838575"/>
            <a:ext cx="123825" cy="123825"/>
          </a:xfrm>
          <a:prstGeom prst="rect">
            <a:avLst/>
          </a:prstGeom>
          <a:noFill/>
          <a:ln w="9525">
            <a:noFill/>
            <a:miter lim="800000"/>
            <a:headEnd/>
            <a:tailEnd/>
          </a:ln>
        </p:spPr>
      </p:pic>
      <p:pic>
        <p:nvPicPr>
          <p:cNvPr id="700556" name="Picture 3" descr="C:\Program Files\Microsoft Office\MEDIA\OFFICE12\Bullets\BD21301_.gif"/>
          <p:cNvPicPr>
            <a:picLocks noChangeAspect="1" noChangeArrowheads="1"/>
          </p:cNvPicPr>
          <p:nvPr/>
        </p:nvPicPr>
        <p:blipFill>
          <a:blip r:embed="rId3" cstate="print"/>
          <a:srcRect/>
          <a:stretch>
            <a:fillRect/>
          </a:stretch>
        </p:blipFill>
        <p:spPr bwMode="auto">
          <a:xfrm>
            <a:off x="304800" y="4095750"/>
            <a:ext cx="123825" cy="123825"/>
          </a:xfrm>
          <a:prstGeom prst="rect">
            <a:avLst/>
          </a:prstGeom>
          <a:noFill/>
          <a:ln w="9525">
            <a:noFill/>
            <a:miter lim="800000"/>
            <a:headEnd/>
            <a:tailEnd/>
          </a:ln>
        </p:spPr>
      </p:pic>
      <p:pic>
        <p:nvPicPr>
          <p:cNvPr id="700557" name="Picture 3" descr="C:\Program Files\Microsoft Office\MEDIA\OFFICE12\Bullets\BD21301_.gif"/>
          <p:cNvPicPr>
            <a:picLocks noChangeAspect="1" noChangeArrowheads="1"/>
          </p:cNvPicPr>
          <p:nvPr/>
        </p:nvPicPr>
        <p:blipFill>
          <a:blip r:embed="rId3" cstate="print"/>
          <a:srcRect/>
          <a:stretch>
            <a:fillRect/>
          </a:stretch>
        </p:blipFill>
        <p:spPr bwMode="auto">
          <a:xfrm>
            <a:off x="304800" y="4371975"/>
            <a:ext cx="123825" cy="123825"/>
          </a:xfrm>
          <a:prstGeom prst="rect">
            <a:avLst/>
          </a:prstGeom>
          <a:noFill/>
          <a:ln w="9525">
            <a:noFill/>
            <a:miter lim="800000"/>
            <a:headEnd/>
            <a:tailEnd/>
          </a:ln>
        </p:spPr>
      </p:pic>
      <p:pic>
        <p:nvPicPr>
          <p:cNvPr id="700558" name="Picture 3" descr="C:\Program Files\Microsoft Office\MEDIA\OFFICE12\Bullets\BD21301_.gif"/>
          <p:cNvPicPr>
            <a:picLocks noChangeAspect="1" noChangeArrowheads="1"/>
          </p:cNvPicPr>
          <p:nvPr/>
        </p:nvPicPr>
        <p:blipFill>
          <a:blip r:embed="rId3" cstate="print"/>
          <a:srcRect/>
          <a:stretch>
            <a:fillRect/>
          </a:stretch>
        </p:blipFill>
        <p:spPr bwMode="auto">
          <a:xfrm>
            <a:off x="304800" y="4648200"/>
            <a:ext cx="123825" cy="123825"/>
          </a:xfrm>
          <a:prstGeom prst="rect">
            <a:avLst/>
          </a:prstGeom>
          <a:noFill/>
          <a:ln w="9525">
            <a:noFill/>
            <a:miter lim="800000"/>
            <a:headEnd/>
            <a:tailEnd/>
          </a:ln>
        </p:spPr>
      </p:pic>
      <p:pic>
        <p:nvPicPr>
          <p:cNvPr id="700559" name="Picture 3" descr="C:\Program Files\Microsoft Office\MEDIA\OFFICE12\Bullets\BD21301_.gif"/>
          <p:cNvPicPr>
            <a:picLocks noChangeAspect="1" noChangeArrowheads="1"/>
          </p:cNvPicPr>
          <p:nvPr/>
        </p:nvPicPr>
        <p:blipFill>
          <a:blip r:embed="rId3" cstate="print"/>
          <a:srcRect/>
          <a:stretch>
            <a:fillRect/>
          </a:stretch>
        </p:blipFill>
        <p:spPr bwMode="auto">
          <a:xfrm>
            <a:off x="304800" y="4905375"/>
            <a:ext cx="123825" cy="123825"/>
          </a:xfrm>
          <a:prstGeom prst="rect">
            <a:avLst/>
          </a:prstGeom>
          <a:noFill/>
          <a:ln w="9525">
            <a:noFill/>
            <a:miter lim="800000"/>
            <a:headEnd/>
            <a:tailEnd/>
          </a:ln>
        </p:spPr>
      </p:pic>
      <p:pic>
        <p:nvPicPr>
          <p:cNvPr id="700560" name="Picture 3" descr="C:\Program Files\Microsoft Office\MEDIA\OFFICE12\Bullets\BD21301_.gif"/>
          <p:cNvPicPr>
            <a:picLocks noChangeAspect="1" noChangeArrowheads="1"/>
          </p:cNvPicPr>
          <p:nvPr/>
        </p:nvPicPr>
        <p:blipFill>
          <a:blip r:embed="rId3" cstate="print"/>
          <a:srcRect/>
          <a:stretch>
            <a:fillRect/>
          </a:stretch>
        </p:blipFill>
        <p:spPr bwMode="auto">
          <a:xfrm>
            <a:off x="304800" y="5133975"/>
            <a:ext cx="123825" cy="123825"/>
          </a:xfrm>
          <a:prstGeom prst="rect">
            <a:avLst/>
          </a:prstGeom>
          <a:noFill/>
          <a:ln w="9525">
            <a:noFill/>
            <a:miter lim="800000"/>
            <a:headEnd/>
            <a:tailEnd/>
          </a:ln>
        </p:spPr>
      </p:pic>
      <p:grpSp>
        <p:nvGrpSpPr>
          <p:cNvPr id="3" name="Group 69"/>
          <p:cNvGrpSpPr>
            <a:grpSpLocks/>
          </p:cNvGrpSpPr>
          <p:nvPr/>
        </p:nvGrpSpPr>
        <p:grpSpPr bwMode="auto">
          <a:xfrm>
            <a:off x="4724400" y="4010025"/>
            <a:ext cx="123825" cy="123825"/>
            <a:chOff x="304800" y="5743575"/>
            <a:chExt cx="123825" cy="123825"/>
          </a:xfrm>
        </p:grpSpPr>
        <p:pic>
          <p:nvPicPr>
            <p:cNvPr id="700612" name="Picture 3" descr="C:\Program Files\Microsoft Office\MEDIA\OFFICE12\Bullets\BD21301_.gif"/>
            <p:cNvPicPr>
              <a:picLocks noChangeAspect="1" noChangeArrowheads="1"/>
            </p:cNvPicPr>
            <p:nvPr/>
          </p:nvPicPr>
          <p:blipFill>
            <a:blip r:embed="rId3" cstate="print"/>
            <a:srcRect/>
            <a:stretch>
              <a:fillRect/>
            </a:stretch>
          </p:blipFill>
          <p:spPr bwMode="auto">
            <a:xfrm>
              <a:off x="304800" y="5743575"/>
              <a:ext cx="123825" cy="123825"/>
            </a:xfrm>
            <a:prstGeom prst="rect">
              <a:avLst/>
            </a:prstGeom>
            <a:noFill/>
            <a:ln w="9525">
              <a:noFill/>
              <a:miter lim="800000"/>
              <a:headEnd/>
              <a:tailEnd/>
            </a:ln>
          </p:spPr>
        </p:pic>
        <p:sp>
          <p:nvSpPr>
            <p:cNvPr id="72" name="Rectangle 71"/>
            <p:cNvSpPr/>
            <p:nvPr/>
          </p:nvSpPr>
          <p:spPr bwMode="auto">
            <a:xfrm>
              <a:off x="312738" y="5757863"/>
              <a:ext cx="92075" cy="841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4" name="Group 72"/>
          <p:cNvGrpSpPr>
            <a:grpSpLocks/>
          </p:cNvGrpSpPr>
          <p:nvPr/>
        </p:nvGrpSpPr>
        <p:grpSpPr bwMode="auto">
          <a:xfrm>
            <a:off x="4724400" y="4238625"/>
            <a:ext cx="123825" cy="123825"/>
            <a:chOff x="304800" y="5743575"/>
            <a:chExt cx="123825" cy="123825"/>
          </a:xfrm>
        </p:grpSpPr>
        <p:pic>
          <p:nvPicPr>
            <p:cNvPr id="700610" name="Picture 3" descr="C:\Program Files\Microsoft Office\MEDIA\OFFICE12\Bullets\BD21301_.gif"/>
            <p:cNvPicPr>
              <a:picLocks noChangeAspect="1" noChangeArrowheads="1"/>
            </p:cNvPicPr>
            <p:nvPr/>
          </p:nvPicPr>
          <p:blipFill>
            <a:blip r:embed="rId3" cstate="print"/>
            <a:srcRect/>
            <a:stretch>
              <a:fillRect/>
            </a:stretch>
          </p:blipFill>
          <p:spPr bwMode="auto">
            <a:xfrm>
              <a:off x="304800" y="5743575"/>
              <a:ext cx="123825" cy="123825"/>
            </a:xfrm>
            <a:prstGeom prst="rect">
              <a:avLst/>
            </a:prstGeom>
            <a:noFill/>
            <a:ln w="9525">
              <a:noFill/>
              <a:miter lim="800000"/>
              <a:headEnd/>
              <a:tailEnd/>
            </a:ln>
          </p:spPr>
        </p:pic>
        <p:sp>
          <p:nvSpPr>
            <p:cNvPr id="75" name="Rectangle 74"/>
            <p:cNvSpPr/>
            <p:nvPr/>
          </p:nvSpPr>
          <p:spPr bwMode="auto">
            <a:xfrm>
              <a:off x="312738" y="5757863"/>
              <a:ext cx="92075" cy="841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5" name="Group 65"/>
          <p:cNvGrpSpPr>
            <a:grpSpLocks/>
          </p:cNvGrpSpPr>
          <p:nvPr/>
        </p:nvGrpSpPr>
        <p:grpSpPr bwMode="auto">
          <a:xfrm>
            <a:off x="4724400" y="3752850"/>
            <a:ext cx="123825" cy="123825"/>
            <a:chOff x="304800" y="5743575"/>
            <a:chExt cx="123825" cy="123825"/>
          </a:xfrm>
        </p:grpSpPr>
        <p:pic>
          <p:nvPicPr>
            <p:cNvPr id="700588" name="Picture 3" descr="C:\Program Files\Microsoft Office\MEDIA\OFFICE12\Bullets\BD21301_.gif"/>
            <p:cNvPicPr>
              <a:picLocks noChangeAspect="1" noChangeArrowheads="1"/>
            </p:cNvPicPr>
            <p:nvPr/>
          </p:nvPicPr>
          <p:blipFill>
            <a:blip r:embed="rId3" cstate="print"/>
            <a:srcRect/>
            <a:stretch>
              <a:fillRect/>
            </a:stretch>
          </p:blipFill>
          <p:spPr bwMode="auto">
            <a:xfrm>
              <a:off x="304800" y="5743575"/>
              <a:ext cx="123825" cy="123825"/>
            </a:xfrm>
            <a:prstGeom prst="rect">
              <a:avLst/>
            </a:prstGeom>
            <a:noFill/>
            <a:ln w="9525">
              <a:noFill/>
              <a:miter lim="800000"/>
              <a:headEnd/>
              <a:tailEnd/>
            </a:ln>
          </p:spPr>
        </p:pic>
        <p:sp>
          <p:nvSpPr>
            <p:cNvPr id="82" name="Rectangle 81"/>
            <p:cNvSpPr/>
            <p:nvPr/>
          </p:nvSpPr>
          <p:spPr bwMode="auto">
            <a:xfrm>
              <a:off x="312738" y="5757863"/>
              <a:ext cx="92075" cy="841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8" name="Group 65"/>
          <p:cNvGrpSpPr>
            <a:grpSpLocks/>
          </p:cNvGrpSpPr>
          <p:nvPr/>
        </p:nvGrpSpPr>
        <p:grpSpPr bwMode="auto">
          <a:xfrm>
            <a:off x="4724400" y="4514850"/>
            <a:ext cx="123825" cy="123825"/>
            <a:chOff x="304800" y="5743575"/>
            <a:chExt cx="123825" cy="123825"/>
          </a:xfrm>
        </p:grpSpPr>
        <p:pic>
          <p:nvPicPr>
            <p:cNvPr id="700586" name="Picture 3" descr="C:\Program Files\Microsoft Office\MEDIA\OFFICE12\Bullets\BD21301_.gif"/>
            <p:cNvPicPr>
              <a:picLocks noChangeAspect="1" noChangeArrowheads="1"/>
            </p:cNvPicPr>
            <p:nvPr/>
          </p:nvPicPr>
          <p:blipFill>
            <a:blip r:embed="rId3" cstate="print"/>
            <a:srcRect/>
            <a:stretch>
              <a:fillRect/>
            </a:stretch>
          </p:blipFill>
          <p:spPr bwMode="auto">
            <a:xfrm>
              <a:off x="304800" y="5743575"/>
              <a:ext cx="123825" cy="123825"/>
            </a:xfrm>
            <a:prstGeom prst="rect">
              <a:avLst/>
            </a:prstGeom>
            <a:noFill/>
            <a:ln w="9525">
              <a:noFill/>
              <a:miter lim="800000"/>
              <a:headEnd/>
              <a:tailEnd/>
            </a:ln>
          </p:spPr>
        </p:pic>
        <p:sp>
          <p:nvSpPr>
            <p:cNvPr id="85" name="Rectangle 84"/>
            <p:cNvSpPr/>
            <p:nvPr/>
          </p:nvSpPr>
          <p:spPr bwMode="auto">
            <a:xfrm>
              <a:off x="312738" y="5757863"/>
              <a:ext cx="92075" cy="841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9" name="Group 65"/>
          <p:cNvGrpSpPr>
            <a:grpSpLocks/>
          </p:cNvGrpSpPr>
          <p:nvPr/>
        </p:nvGrpSpPr>
        <p:grpSpPr bwMode="auto">
          <a:xfrm>
            <a:off x="4724400" y="4743450"/>
            <a:ext cx="123825" cy="123825"/>
            <a:chOff x="304800" y="5743575"/>
            <a:chExt cx="123825" cy="123825"/>
          </a:xfrm>
        </p:grpSpPr>
        <p:pic>
          <p:nvPicPr>
            <p:cNvPr id="700584" name="Picture 3" descr="C:\Program Files\Microsoft Office\MEDIA\OFFICE12\Bullets\BD21301_.gif"/>
            <p:cNvPicPr>
              <a:picLocks noChangeAspect="1" noChangeArrowheads="1"/>
            </p:cNvPicPr>
            <p:nvPr/>
          </p:nvPicPr>
          <p:blipFill>
            <a:blip r:embed="rId3" cstate="print"/>
            <a:srcRect/>
            <a:stretch>
              <a:fillRect/>
            </a:stretch>
          </p:blipFill>
          <p:spPr bwMode="auto">
            <a:xfrm>
              <a:off x="304800" y="5743575"/>
              <a:ext cx="123825" cy="123825"/>
            </a:xfrm>
            <a:prstGeom prst="rect">
              <a:avLst/>
            </a:prstGeom>
            <a:noFill/>
            <a:ln w="9525">
              <a:noFill/>
              <a:miter lim="800000"/>
              <a:headEnd/>
              <a:tailEnd/>
            </a:ln>
          </p:spPr>
        </p:pic>
        <p:sp>
          <p:nvSpPr>
            <p:cNvPr id="88" name="Rectangle 87"/>
            <p:cNvSpPr/>
            <p:nvPr/>
          </p:nvSpPr>
          <p:spPr bwMode="auto">
            <a:xfrm>
              <a:off x="312738" y="5757863"/>
              <a:ext cx="92075" cy="841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10" name="Group 65"/>
          <p:cNvGrpSpPr>
            <a:grpSpLocks/>
          </p:cNvGrpSpPr>
          <p:nvPr/>
        </p:nvGrpSpPr>
        <p:grpSpPr bwMode="auto">
          <a:xfrm>
            <a:off x="4724400" y="4972050"/>
            <a:ext cx="123825" cy="123825"/>
            <a:chOff x="304800" y="5743575"/>
            <a:chExt cx="123825" cy="123825"/>
          </a:xfrm>
        </p:grpSpPr>
        <p:pic>
          <p:nvPicPr>
            <p:cNvPr id="700582" name="Picture 3" descr="C:\Program Files\Microsoft Office\MEDIA\OFFICE12\Bullets\BD21301_.gif"/>
            <p:cNvPicPr>
              <a:picLocks noChangeAspect="1" noChangeArrowheads="1"/>
            </p:cNvPicPr>
            <p:nvPr/>
          </p:nvPicPr>
          <p:blipFill>
            <a:blip r:embed="rId3" cstate="print"/>
            <a:srcRect/>
            <a:stretch>
              <a:fillRect/>
            </a:stretch>
          </p:blipFill>
          <p:spPr bwMode="auto">
            <a:xfrm>
              <a:off x="304800" y="5743575"/>
              <a:ext cx="123825" cy="123825"/>
            </a:xfrm>
            <a:prstGeom prst="rect">
              <a:avLst/>
            </a:prstGeom>
            <a:noFill/>
            <a:ln w="9525">
              <a:noFill/>
              <a:miter lim="800000"/>
              <a:headEnd/>
              <a:tailEnd/>
            </a:ln>
          </p:spPr>
        </p:pic>
        <p:sp>
          <p:nvSpPr>
            <p:cNvPr id="91" name="Rectangle 90"/>
            <p:cNvSpPr/>
            <p:nvPr/>
          </p:nvSpPr>
          <p:spPr bwMode="auto">
            <a:xfrm>
              <a:off x="312738" y="5757863"/>
              <a:ext cx="92075" cy="841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11" name="Group 65"/>
          <p:cNvGrpSpPr>
            <a:grpSpLocks/>
          </p:cNvGrpSpPr>
          <p:nvPr/>
        </p:nvGrpSpPr>
        <p:grpSpPr bwMode="auto">
          <a:xfrm>
            <a:off x="4724400" y="5229225"/>
            <a:ext cx="123825" cy="123825"/>
            <a:chOff x="304800" y="5743575"/>
            <a:chExt cx="123825" cy="123825"/>
          </a:xfrm>
        </p:grpSpPr>
        <p:pic>
          <p:nvPicPr>
            <p:cNvPr id="700580" name="Picture 3" descr="C:\Program Files\Microsoft Office\MEDIA\OFFICE12\Bullets\BD21301_.gif"/>
            <p:cNvPicPr>
              <a:picLocks noChangeAspect="1" noChangeArrowheads="1"/>
            </p:cNvPicPr>
            <p:nvPr/>
          </p:nvPicPr>
          <p:blipFill>
            <a:blip r:embed="rId3" cstate="print"/>
            <a:srcRect/>
            <a:stretch>
              <a:fillRect/>
            </a:stretch>
          </p:blipFill>
          <p:spPr bwMode="auto">
            <a:xfrm>
              <a:off x="304800" y="5743575"/>
              <a:ext cx="123825" cy="123825"/>
            </a:xfrm>
            <a:prstGeom prst="rect">
              <a:avLst/>
            </a:prstGeom>
            <a:noFill/>
            <a:ln w="9525">
              <a:noFill/>
              <a:miter lim="800000"/>
              <a:headEnd/>
              <a:tailEnd/>
            </a:ln>
          </p:spPr>
        </p:pic>
        <p:sp>
          <p:nvSpPr>
            <p:cNvPr id="94" name="Rectangle 93"/>
            <p:cNvSpPr/>
            <p:nvPr/>
          </p:nvSpPr>
          <p:spPr bwMode="auto">
            <a:xfrm>
              <a:off x="312738" y="5757863"/>
              <a:ext cx="92075" cy="841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pic>
        <p:nvPicPr>
          <p:cNvPr id="89" name="Picture 3" descr="C:\Program Files\Microsoft Office\MEDIA\OFFICE12\Bullets\BD21301_.gif"/>
          <p:cNvPicPr>
            <a:picLocks noChangeAspect="1" noChangeArrowheads="1"/>
          </p:cNvPicPr>
          <p:nvPr/>
        </p:nvPicPr>
        <p:blipFill>
          <a:blip r:embed="rId3" cstate="print"/>
          <a:srcRect/>
          <a:stretch>
            <a:fillRect/>
          </a:stretch>
        </p:blipFill>
        <p:spPr bwMode="auto">
          <a:xfrm>
            <a:off x="304800" y="5410200"/>
            <a:ext cx="123825" cy="123825"/>
          </a:xfrm>
          <a:prstGeom prst="rect">
            <a:avLst/>
          </a:prstGeom>
          <a:noFill/>
          <a:ln w="9525">
            <a:noFill/>
            <a:miter lim="800000"/>
            <a:headEnd/>
            <a:tailEnd/>
          </a:ln>
        </p:spPr>
      </p:pic>
      <p:pic>
        <p:nvPicPr>
          <p:cNvPr id="90" name="Picture 3" descr="C:\Program Files\Microsoft Office\MEDIA\OFFICE12\Bullets\BD21301_.gif"/>
          <p:cNvPicPr>
            <a:picLocks noChangeAspect="1" noChangeArrowheads="1"/>
          </p:cNvPicPr>
          <p:nvPr/>
        </p:nvPicPr>
        <p:blipFill>
          <a:blip r:embed="rId3" cstate="print"/>
          <a:srcRect/>
          <a:stretch>
            <a:fillRect/>
          </a:stretch>
        </p:blipFill>
        <p:spPr bwMode="auto">
          <a:xfrm>
            <a:off x="304800" y="5667375"/>
            <a:ext cx="123825" cy="123825"/>
          </a:xfrm>
          <a:prstGeom prst="rect">
            <a:avLst/>
          </a:prstGeom>
          <a:noFill/>
          <a:ln w="9525">
            <a:noFill/>
            <a:miter lim="800000"/>
            <a:headEnd/>
            <a:tailEnd/>
          </a:ln>
        </p:spPr>
      </p:pic>
      <p:pic>
        <p:nvPicPr>
          <p:cNvPr id="84" name="Picture 3" descr="C:\Program Files\Microsoft Office\MEDIA\OFFICE12\Bullets\BD21301_.gif"/>
          <p:cNvPicPr>
            <a:picLocks noChangeAspect="1" noChangeArrowheads="1"/>
          </p:cNvPicPr>
          <p:nvPr/>
        </p:nvPicPr>
        <p:blipFill>
          <a:blip r:embed="rId3" cstate="print"/>
          <a:srcRect/>
          <a:stretch>
            <a:fillRect/>
          </a:stretch>
        </p:blipFill>
        <p:spPr bwMode="auto">
          <a:xfrm>
            <a:off x="4724400" y="1552575"/>
            <a:ext cx="123825" cy="123825"/>
          </a:xfrm>
          <a:prstGeom prst="rect">
            <a:avLst/>
          </a:prstGeom>
          <a:noFill/>
          <a:ln w="9525">
            <a:noFill/>
            <a:miter lim="800000"/>
            <a:headEnd/>
            <a:tailEnd/>
          </a:ln>
        </p:spPr>
      </p:pic>
      <p:pic>
        <p:nvPicPr>
          <p:cNvPr id="83" name="Picture 3" descr="C:\Program Files\Microsoft Office\MEDIA\OFFICE12\Bullets\BD21301_.gif"/>
          <p:cNvPicPr>
            <a:picLocks noChangeAspect="1" noChangeArrowheads="1"/>
          </p:cNvPicPr>
          <p:nvPr/>
        </p:nvPicPr>
        <p:blipFill>
          <a:blip r:embed="rId3" cstate="print"/>
          <a:srcRect/>
          <a:stretch>
            <a:fillRect/>
          </a:stretch>
        </p:blipFill>
        <p:spPr bwMode="auto">
          <a:xfrm>
            <a:off x="4724400" y="1781175"/>
            <a:ext cx="123825" cy="123825"/>
          </a:xfrm>
          <a:prstGeom prst="rect">
            <a:avLst/>
          </a:prstGeom>
          <a:noFill/>
          <a:ln w="9525">
            <a:noFill/>
            <a:miter lim="800000"/>
            <a:headEnd/>
            <a:tailEnd/>
          </a:ln>
        </p:spPr>
      </p:pic>
      <p:pic>
        <p:nvPicPr>
          <p:cNvPr id="80" name="Picture 3" descr="C:\Program Files\Microsoft Office\MEDIA\OFFICE12\Bullets\BD21301_.gif"/>
          <p:cNvPicPr>
            <a:picLocks noChangeAspect="1" noChangeArrowheads="1"/>
          </p:cNvPicPr>
          <p:nvPr/>
        </p:nvPicPr>
        <p:blipFill>
          <a:blip r:embed="rId3" cstate="print"/>
          <a:srcRect/>
          <a:stretch>
            <a:fillRect/>
          </a:stretch>
        </p:blipFill>
        <p:spPr bwMode="auto">
          <a:xfrm>
            <a:off x="4724400" y="2057400"/>
            <a:ext cx="123825" cy="123825"/>
          </a:xfrm>
          <a:prstGeom prst="rect">
            <a:avLst/>
          </a:prstGeom>
          <a:noFill/>
          <a:ln w="9525">
            <a:noFill/>
            <a:miter lim="800000"/>
            <a:headEnd/>
            <a:tailEnd/>
          </a:ln>
        </p:spPr>
      </p:pic>
      <p:pic>
        <p:nvPicPr>
          <p:cNvPr id="76" name="Picture 3" descr="C:\Program Files\Microsoft Office\MEDIA\OFFICE12\Bullets\BD21301_.gif"/>
          <p:cNvPicPr>
            <a:picLocks noChangeAspect="1" noChangeArrowheads="1"/>
          </p:cNvPicPr>
          <p:nvPr/>
        </p:nvPicPr>
        <p:blipFill>
          <a:blip r:embed="rId3" cstate="print"/>
          <a:srcRect/>
          <a:stretch>
            <a:fillRect/>
          </a:stretch>
        </p:blipFill>
        <p:spPr bwMode="auto">
          <a:xfrm>
            <a:off x="4724400" y="2286000"/>
            <a:ext cx="123825" cy="123825"/>
          </a:xfrm>
          <a:prstGeom prst="rect">
            <a:avLst/>
          </a:prstGeom>
          <a:noFill/>
          <a:ln w="9525">
            <a:noFill/>
            <a:miter lim="800000"/>
            <a:headEnd/>
            <a:tailEnd/>
          </a:ln>
        </p:spPr>
      </p:pic>
      <p:pic>
        <p:nvPicPr>
          <p:cNvPr id="77" name="Picture 3" descr="C:\Program Files\Microsoft Office\MEDIA\OFFICE12\Bullets\BD21301_.gif"/>
          <p:cNvPicPr>
            <a:picLocks noChangeAspect="1" noChangeArrowheads="1"/>
          </p:cNvPicPr>
          <p:nvPr/>
        </p:nvPicPr>
        <p:blipFill>
          <a:blip r:embed="rId3" cstate="print"/>
          <a:srcRect/>
          <a:stretch>
            <a:fillRect/>
          </a:stretch>
        </p:blipFill>
        <p:spPr bwMode="auto">
          <a:xfrm>
            <a:off x="4724400" y="2514600"/>
            <a:ext cx="123825" cy="123825"/>
          </a:xfrm>
          <a:prstGeom prst="rect">
            <a:avLst/>
          </a:prstGeom>
          <a:noFill/>
          <a:ln w="9525">
            <a:noFill/>
            <a:miter lim="800000"/>
            <a:headEnd/>
            <a:tailEnd/>
          </a:ln>
        </p:spPr>
      </p:pic>
      <p:pic>
        <p:nvPicPr>
          <p:cNvPr id="78" name="Picture 3" descr="C:\Program Files\Microsoft Office\MEDIA\OFFICE12\Bullets\BD21301_.gif"/>
          <p:cNvPicPr>
            <a:picLocks noChangeAspect="1" noChangeArrowheads="1"/>
          </p:cNvPicPr>
          <p:nvPr/>
        </p:nvPicPr>
        <p:blipFill>
          <a:blip r:embed="rId3" cstate="print"/>
          <a:srcRect/>
          <a:stretch>
            <a:fillRect/>
          </a:stretch>
        </p:blipFill>
        <p:spPr bwMode="auto">
          <a:xfrm>
            <a:off x="4724400" y="2779643"/>
            <a:ext cx="123825" cy="123825"/>
          </a:xfrm>
          <a:prstGeom prst="rect">
            <a:avLst/>
          </a:prstGeom>
          <a:noFill/>
          <a:ln w="9525">
            <a:noFill/>
            <a:miter lim="800000"/>
            <a:headEnd/>
            <a:tailEnd/>
          </a:ln>
        </p:spPr>
      </p:pic>
      <p:pic>
        <p:nvPicPr>
          <p:cNvPr id="81" name="Picture 3" descr="C:\Program Files\Microsoft Office\MEDIA\OFFICE12\Bullets\BD21301_.gif"/>
          <p:cNvPicPr>
            <a:picLocks noChangeAspect="1" noChangeArrowheads="1"/>
          </p:cNvPicPr>
          <p:nvPr/>
        </p:nvPicPr>
        <p:blipFill>
          <a:blip r:embed="rId3" cstate="print"/>
          <a:srcRect/>
          <a:stretch>
            <a:fillRect/>
          </a:stretch>
        </p:blipFill>
        <p:spPr bwMode="auto">
          <a:xfrm>
            <a:off x="4724400" y="3019425"/>
            <a:ext cx="123825" cy="123825"/>
          </a:xfrm>
          <a:prstGeom prst="rect">
            <a:avLst/>
          </a:prstGeom>
          <a:noFill/>
          <a:ln w="9525">
            <a:noFill/>
            <a:miter lim="800000"/>
            <a:headEnd/>
            <a:tailEnd/>
          </a:ln>
        </p:spPr>
      </p:pic>
      <p:pic>
        <p:nvPicPr>
          <p:cNvPr id="86" name="Picture 3" descr="C:\Program Files\Microsoft Office\MEDIA\OFFICE12\Bullets\BD21301_.gif"/>
          <p:cNvPicPr>
            <a:picLocks noChangeAspect="1" noChangeArrowheads="1"/>
          </p:cNvPicPr>
          <p:nvPr/>
        </p:nvPicPr>
        <p:blipFill>
          <a:blip r:embed="rId3" cstate="print"/>
          <a:srcRect/>
          <a:stretch>
            <a:fillRect/>
          </a:stretch>
        </p:blipFill>
        <p:spPr bwMode="auto">
          <a:xfrm>
            <a:off x="4724400" y="3248025"/>
            <a:ext cx="123825" cy="123825"/>
          </a:xfrm>
          <a:prstGeom prst="rect">
            <a:avLst/>
          </a:prstGeom>
          <a:noFill/>
          <a:ln w="9525">
            <a:noFill/>
            <a:miter lim="800000"/>
            <a:headEnd/>
            <a:tailEnd/>
          </a:ln>
        </p:spPr>
      </p:pic>
      <p:grpSp>
        <p:nvGrpSpPr>
          <p:cNvPr id="12" name="Group 65"/>
          <p:cNvGrpSpPr>
            <a:grpSpLocks/>
          </p:cNvGrpSpPr>
          <p:nvPr/>
        </p:nvGrpSpPr>
        <p:grpSpPr bwMode="auto">
          <a:xfrm>
            <a:off x="4724400" y="5475219"/>
            <a:ext cx="123825" cy="123825"/>
            <a:chOff x="304800" y="5743575"/>
            <a:chExt cx="123825" cy="123825"/>
          </a:xfrm>
        </p:grpSpPr>
        <p:pic>
          <p:nvPicPr>
            <p:cNvPr id="62" name="Picture 3" descr="C:\Program Files\Microsoft Office\MEDIA\OFFICE12\Bullets\BD21301_.gif"/>
            <p:cNvPicPr>
              <a:picLocks noChangeAspect="1" noChangeArrowheads="1"/>
            </p:cNvPicPr>
            <p:nvPr/>
          </p:nvPicPr>
          <p:blipFill>
            <a:blip r:embed="rId3" cstate="print"/>
            <a:srcRect/>
            <a:stretch>
              <a:fillRect/>
            </a:stretch>
          </p:blipFill>
          <p:spPr bwMode="auto">
            <a:xfrm>
              <a:off x="304800" y="5743575"/>
              <a:ext cx="123825" cy="123825"/>
            </a:xfrm>
            <a:prstGeom prst="rect">
              <a:avLst/>
            </a:prstGeom>
            <a:noFill/>
            <a:ln w="9525">
              <a:noFill/>
              <a:miter lim="800000"/>
              <a:headEnd/>
              <a:tailEnd/>
            </a:ln>
          </p:spPr>
        </p:pic>
        <p:sp>
          <p:nvSpPr>
            <p:cNvPr id="63" name="Rectangle 62"/>
            <p:cNvSpPr/>
            <p:nvPr/>
          </p:nvSpPr>
          <p:spPr bwMode="auto">
            <a:xfrm>
              <a:off x="312738" y="5757863"/>
              <a:ext cx="92075" cy="841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13" name="Group 65"/>
          <p:cNvGrpSpPr>
            <a:grpSpLocks/>
          </p:cNvGrpSpPr>
          <p:nvPr/>
        </p:nvGrpSpPr>
        <p:grpSpPr bwMode="auto">
          <a:xfrm>
            <a:off x="4724400" y="5720384"/>
            <a:ext cx="123825" cy="123825"/>
            <a:chOff x="304800" y="5743575"/>
            <a:chExt cx="123825" cy="123825"/>
          </a:xfrm>
        </p:grpSpPr>
        <p:pic>
          <p:nvPicPr>
            <p:cNvPr id="65" name="Picture 3" descr="C:\Program Files\Microsoft Office\MEDIA\OFFICE12\Bullets\BD21301_.gif"/>
            <p:cNvPicPr>
              <a:picLocks noChangeAspect="1" noChangeArrowheads="1"/>
            </p:cNvPicPr>
            <p:nvPr/>
          </p:nvPicPr>
          <p:blipFill>
            <a:blip r:embed="rId3" cstate="print"/>
            <a:srcRect/>
            <a:stretch>
              <a:fillRect/>
            </a:stretch>
          </p:blipFill>
          <p:spPr bwMode="auto">
            <a:xfrm>
              <a:off x="304800" y="5743575"/>
              <a:ext cx="123825" cy="123825"/>
            </a:xfrm>
            <a:prstGeom prst="rect">
              <a:avLst/>
            </a:prstGeom>
            <a:noFill/>
            <a:ln w="9525">
              <a:noFill/>
              <a:miter lim="800000"/>
              <a:headEnd/>
              <a:tailEnd/>
            </a:ln>
          </p:spPr>
        </p:pic>
        <p:sp>
          <p:nvSpPr>
            <p:cNvPr id="66" name="Rectangle 65"/>
            <p:cNvSpPr/>
            <p:nvPr/>
          </p:nvSpPr>
          <p:spPr bwMode="auto">
            <a:xfrm>
              <a:off x="312738" y="5757863"/>
              <a:ext cx="92075" cy="841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14" name="Group 65"/>
          <p:cNvGrpSpPr>
            <a:grpSpLocks/>
          </p:cNvGrpSpPr>
          <p:nvPr/>
        </p:nvGrpSpPr>
        <p:grpSpPr bwMode="auto">
          <a:xfrm>
            <a:off x="4724400" y="3505200"/>
            <a:ext cx="123825" cy="123825"/>
            <a:chOff x="304800" y="5743575"/>
            <a:chExt cx="123825" cy="123825"/>
          </a:xfrm>
        </p:grpSpPr>
        <p:pic>
          <p:nvPicPr>
            <p:cNvPr id="68" name="Picture 3" descr="C:\Program Files\Microsoft Office\MEDIA\OFFICE12\Bullets\BD21301_.gif"/>
            <p:cNvPicPr>
              <a:picLocks noChangeAspect="1" noChangeArrowheads="1"/>
            </p:cNvPicPr>
            <p:nvPr/>
          </p:nvPicPr>
          <p:blipFill>
            <a:blip r:embed="rId3" cstate="print"/>
            <a:srcRect/>
            <a:stretch>
              <a:fillRect/>
            </a:stretch>
          </p:blipFill>
          <p:spPr bwMode="auto">
            <a:xfrm>
              <a:off x="304800" y="5743575"/>
              <a:ext cx="123825" cy="123825"/>
            </a:xfrm>
            <a:prstGeom prst="rect">
              <a:avLst/>
            </a:prstGeom>
            <a:noFill/>
            <a:ln w="9525">
              <a:noFill/>
              <a:miter lim="800000"/>
              <a:headEnd/>
              <a:tailEnd/>
            </a:ln>
          </p:spPr>
        </p:pic>
        <p:sp>
          <p:nvSpPr>
            <p:cNvPr id="70" name="Rectangle 69"/>
            <p:cNvSpPr/>
            <p:nvPr/>
          </p:nvSpPr>
          <p:spPr bwMode="auto">
            <a:xfrm>
              <a:off x="312738" y="5757863"/>
              <a:ext cx="92075" cy="841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15" name="Group 65"/>
          <p:cNvGrpSpPr>
            <a:grpSpLocks/>
          </p:cNvGrpSpPr>
          <p:nvPr/>
        </p:nvGrpSpPr>
        <p:grpSpPr bwMode="auto">
          <a:xfrm>
            <a:off x="4724400" y="6001993"/>
            <a:ext cx="123825" cy="123825"/>
            <a:chOff x="304800" y="5743575"/>
            <a:chExt cx="123825" cy="123825"/>
          </a:xfrm>
        </p:grpSpPr>
        <p:pic>
          <p:nvPicPr>
            <p:cNvPr id="74" name="Picture 3" descr="C:\Program Files\Microsoft Office\MEDIA\OFFICE12\Bullets\BD21301_.gif"/>
            <p:cNvPicPr>
              <a:picLocks noChangeAspect="1" noChangeArrowheads="1"/>
            </p:cNvPicPr>
            <p:nvPr/>
          </p:nvPicPr>
          <p:blipFill>
            <a:blip r:embed="rId3" cstate="print"/>
            <a:srcRect/>
            <a:stretch>
              <a:fillRect/>
            </a:stretch>
          </p:blipFill>
          <p:spPr bwMode="auto">
            <a:xfrm>
              <a:off x="304800" y="5743575"/>
              <a:ext cx="123825" cy="123825"/>
            </a:xfrm>
            <a:prstGeom prst="rect">
              <a:avLst/>
            </a:prstGeom>
            <a:noFill/>
            <a:ln w="9525">
              <a:noFill/>
              <a:miter lim="800000"/>
              <a:headEnd/>
              <a:tailEnd/>
            </a:ln>
          </p:spPr>
        </p:pic>
        <p:sp>
          <p:nvSpPr>
            <p:cNvPr id="79" name="Rectangle 78"/>
            <p:cNvSpPr/>
            <p:nvPr/>
          </p:nvSpPr>
          <p:spPr bwMode="auto">
            <a:xfrm>
              <a:off x="312738" y="5757863"/>
              <a:ext cx="92075" cy="841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839200" cy="685800"/>
          </a:xfrm>
        </p:spPr>
        <p:txBody>
          <a:bodyPr/>
          <a:lstStyle/>
          <a:p>
            <a:r>
              <a:rPr lang="en-US" dirty="0" smtClean="0"/>
              <a:t>Active MP Metrics (as of 2/3/2010)</a:t>
            </a:r>
            <a:endParaRPr lang="en-US" dirty="0"/>
          </a:p>
        </p:txBody>
      </p:sp>
      <p:sp>
        <p:nvSpPr>
          <p:cNvPr id="4" name="Footer Placeholder 3"/>
          <p:cNvSpPr>
            <a:spLocks noGrp="1"/>
          </p:cNvSpPr>
          <p:nvPr>
            <p:ph type="ftr" sz="quarter" idx="11"/>
          </p:nvPr>
        </p:nvSpPr>
        <p:spPr/>
        <p:txBody>
          <a:bodyPr/>
          <a:lstStyle/>
          <a:p>
            <a:pPr>
              <a:defRPr/>
            </a:pPr>
            <a:r>
              <a:rPr lang="en-US" smtClean="0"/>
              <a:t>Technical Advisory Committee</a:t>
            </a:r>
            <a:endParaRPr lang="en-US" dirty="0"/>
          </a:p>
        </p:txBody>
      </p:sp>
      <p:sp>
        <p:nvSpPr>
          <p:cNvPr id="5" name="Date Placeholder 4"/>
          <p:cNvSpPr>
            <a:spLocks noGrp="1"/>
          </p:cNvSpPr>
          <p:nvPr>
            <p:ph type="dt" sz="half" idx="12"/>
          </p:nvPr>
        </p:nvSpPr>
        <p:spPr/>
        <p:txBody>
          <a:bodyPr/>
          <a:lstStyle/>
          <a:p>
            <a:pPr>
              <a:defRPr/>
            </a:pPr>
            <a:r>
              <a:rPr lang="en-US" smtClean="0"/>
              <a:t>4 February 2010</a:t>
            </a:r>
            <a:endParaRPr lang="en-US" dirty="0"/>
          </a:p>
        </p:txBody>
      </p:sp>
      <p:graphicFrame>
        <p:nvGraphicFramePr>
          <p:cNvPr id="7" name="Table 6"/>
          <p:cNvGraphicFramePr>
            <a:graphicFrameLocks noGrp="1"/>
          </p:cNvGraphicFramePr>
          <p:nvPr/>
        </p:nvGraphicFramePr>
        <p:xfrm>
          <a:off x="76198" y="762000"/>
          <a:ext cx="8991602" cy="4870412"/>
        </p:xfrm>
        <a:graphic>
          <a:graphicData uri="http://schemas.openxmlformats.org/drawingml/2006/table">
            <a:tbl>
              <a:tblPr/>
              <a:tblGrid>
                <a:gridCol w="1395248"/>
                <a:gridCol w="930166"/>
                <a:gridCol w="542597"/>
                <a:gridCol w="620110"/>
                <a:gridCol w="387569"/>
                <a:gridCol w="465083"/>
                <a:gridCol w="465083"/>
                <a:gridCol w="697624"/>
                <a:gridCol w="852652"/>
                <a:gridCol w="2635470"/>
              </a:tblGrid>
              <a:tr h="376754">
                <a:tc>
                  <a:txBody>
                    <a:bodyPr/>
                    <a:lstStyle/>
                    <a:p>
                      <a:pPr algn="ctr" fontAlgn="ctr"/>
                      <a:r>
                        <a:rPr lang="en-US" sz="900" b="1" i="0" u="none" strike="noStrike" dirty="0">
                          <a:solidFill>
                            <a:srgbClr val="000000"/>
                          </a:solidFill>
                          <a:latin typeface="Calibri"/>
                        </a:rPr>
                        <a:t>Metric Name</a:t>
                      </a:r>
                    </a:p>
                  </a:txBody>
                  <a:tcPr marL="5201" marR="5201" marT="52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900" b="1" i="0" u="none" strike="noStrike" dirty="0">
                          <a:solidFill>
                            <a:srgbClr val="000000"/>
                          </a:solidFill>
                          <a:latin typeface="Calibri"/>
                        </a:rPr>
                        <a:t>Current Score (as of </a:t>
                      </a:r>
                      <a:r>
                        <a:rPr lang="en-US" sz="900" b="1" i="0" u="none" strike="noStrike" dirty="0" smtClean="0">
                          <a:solidFill>
                            <a:srgbClr val="000000"/>
                          </a:solidFill>
                          <a:latin typeface="Calibri"/>
                        </a:rPr>
                        <a:t>2/3/2010</a:t>
                      </a:r>
                      <a:r>
                        <a:rPr lang="en-US" sz="900" b="1" i="0" u="none" strike="noStrike" dirty="0">
                          <a:solidFill>
                            <a:srgbClr val="000000"/>
                          </a:solidFill>
                          <a:latin typeface="Calibri"/>
                        </a:rPr>
                        <a:t>)</a:t>
                      </a:r>
                    </a:p>
                  </a:txBody>
                  <a:tcPr marL="5201" marR="5201" marT="52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900" b="1" i="0" u="none" strike="noStrike" dirty="0">
                          <a:solidFill>
                            <a:srgbClr val="000000"/>
                          </a:solidFill>
                          <a:latin typeface="Calibri"/>
                        </a:rPr>
                        <a:t>Applies to</a:t>
                      </a:r>
                    </a:p>
                  </a:txBody>
                  <a:tcPr marL="5201" marR="5201" marT="52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900" b="1" i="0" u="none" strike="noStrike" dirty="0">
                          <a:solidFill>
                            <a:srgbClr val="000000"/>
                          </a:solidFill>
                          <a:latin typeface="Calibri"/>
                        </a:rPr>
                        <a:t>Weight</a:t>
                      </a:r>
                    </a:p>
                  </a:txBody>
                  <a:tcPr marL="5201" marR="5201" marT="52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900" b="1" i="0" u="none" strike="noStrike" dirty="0">
                          <a:solidFill>
                            <a:srgbClr val="000000"/>
                          </a:solidFill>
                          <a:latin typeface="Calibri"/>
                        </a:rPr>
                        <a:t>Green %</a:t>
                      </a:r>
                    </a:p>
                  </a:txBody>
                  <a:tcPr marL="5201" marR="5201" marT="52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900" b="1" i="0" u="none" strike="noStrike" dirty="0">
                          <a:solidFill>
                            <a:srgbClr val="000000"/>
                          </a:solidFill>
                          <a:latin typeface="Calibri"/>
                        </a:rPr>
                        <a:t>Red %</a:t>
                      </a:r>
                    </a:p>
                  </a:txBody>
                  <a:tcPr marL="5201" marR="5201" marT="52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900" b="1" i="0" u="none" strike="noStrike" dirty="0">
                          <a:solidFill>
                            <a:srgbClr val="000000"/>
                          </a:solidFill>
                          <a:latin typeface="Calibri"/>
                        </a:rPr>
                        <a:t>Yellow %</a:t>
                      </a:r>
                    </a:p>
                  </a:txBody>
                  <a:tcPr marL="5201" marR="5201" marT="52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900" b="1" i="0" u="none" strike="noStrike" dirty="0">
                          <a:solidFill>
                            <a:srgbClr val="000000"/>
                          </a:solidFill>
                          <a:latin typeface="Calibri"/>
                        </a:rPr>
                        <a:t>Not Scored %</a:t>
                      </a:r>
                    </a:p>
                  </a:txBody>
                  <a:tcPr marL="5201" marR="5201" marT="52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900" b="1" i="0" u="none" strike="noStrike" dirty="0">
                          <a:solidFill>
                            <a:srgbClr val="000000"/>
                          </a:solidFill>
                          <a:latin typeface="Calibri"/>
                        </a:rPr>
                        <a:t>Primary Criteria</a:t>
                      </a:r>
                    </a:p>
                  </a:txBody>
                  <a:tcPr marL="5201" marR="5201" marT="52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900" b="1" i="0" u="none" strike="noStrike" dirty="0">
                          <a:solidFill>
                            <a:srgbClr val="000000"/>
                          </a:solidFill>
                          <a:latin typeface="Calibri"/>
                        </a:rPr>
                        <a:t>Notes</a:t>
                      </a:r>
                    </a:p>
                  </a:txBody>
                  <a:tcPr marL="5201" marR="5201" marT="52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r>
              <a:tr h="749308">
                <a:tc rowSpan="2">
                  <a:txBody>
                    <a:bodyPr/>
                    <a:lstStyle/>
                    <a:p>
                      <a:pPr algn="l" fontAlgn="b"/>
                      <a:r>
                        <a:rPr lang="en-US" sz="900" b="0" i="0" u="none" strike="noStrike" smtClean="0">
                          <a:solidFill>
                            <a:srgbClr val="000000"/>
                          </a:solidFill>
                          <a:latin typeface="Calibri"/>
                        </a:rPr>
                        <a:t>MP3 Market Submissions Connectivity Qualification</a:t>
                      </a:r>
                      <a:endParaRPr lang="en-US" sz="900" b="0" i="0" u="none" strike="noStrike" dirty="0">
                        <a:solidFill>
                          <a:srgbClr val="000000"/>
                        </a:solidFill>
                        <a:latin typeface="Calibri"/>
                      </a:endParaRP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dirty="0" smtClean="0">
                          <a:solidFill>
                            <a:srgbClr val="000000"/>
                          </a:solidFill>
                          <a:latin typeface="Calibri"/>
                        </a:rPr>
                        <a:t>Green/White</a:t>
                      </a:r>
                      <a:r>
                        <a:rPr lang="en-US" sz="900" b="0" i="0" u="none" strike="noStrike" baseline="0" dirty="0" smtClean="0">
                          <a:solidFill>
                            <a:srgbClr val="000000"/>
                          </a:solidFill>
                          <a:latin typeface="Calibri"/>
                        </a:rPr>
                        <a:t> </a:t>
                      </a:r>
                    </a:p>
                    <a:p>
                      <a:pPr algn="l" fontAlgn="b"/>
                      <a:r>
                        <a:rPr lang="en-US" sz="900" b="0" i="0" u="none" strike="noStrike" baseline="0" dirty="0" smtClean="0">
                          <a:solidFill>
                            <a:srgbClr val="000000"/>
                          </a:solidFill>
                          <a:latin typeface="Calibri"/>
                        </a:rPr>
                        <a:t>goes to Amber/Red Feb 11</a:t>
                      </a:r>
                      <a:endParaRPr lang="en-US" sz="900" b="0" i="0" u="none" strike="noStrike" dirty="0">
                        <a:solidFill>
                          <a:srgbClr val="000000"/>
                        </a:solidFill>
                        <a:latin typeface="Calibri"/>
                      </a:endParaRP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900" b="0" i="0" u="none" strike="noStrike" dirty="0">
                          <a:solidFill>
                            <a:srgbClr val="000000"/>
                          </a:solidFill>
                          <a:latin typeface="Calibri"/>
                        </a:rPr>
                        <a:t>QSERs</a:t>
                      </a: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900" b="0" i="0" u="none" strike="noStrike" dirty="0">
                          <a:solidFill>
                            <a:srgbClr val="000000"/>
                          </a:solidFill>
                          <a:latin typeface="Calibri"/>
                        </a:rPr>
                        <a:t>Generation Ratio Share</a:t>
                      </a: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smtClean="0">
                          <a:solidFill>
                            <a:srgbClr val="000000"/>
                          </a:solidFill>
                          <a:latin typeface="Calibri"/>
                        </a:rPr>
                        <a:t>93%</a:t>
                      </a:r>
                      <a:endParaRPr lang="en-US" sz="900" b="0" i="0" u="none" strike="noStrike" dirty="0">
                        <a:solidFill>
                          <a:srgbClr val="000000"/>
                        </a:solidFill>
                        <a:latin typeface="Calibri"/>
                      </a:endParaRP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0%</a:t>
                      </a: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0%</a:t>
                      </a: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7</a:t>
                      </a:r>
                      <a:r>
                        <a:rPr lang="en-US" sz="900" b="0" i="0" u="none" strike="noStrike" dirty="0" smtClean="0">
                          <a:solidFill>
                            <a:srgbClr val="000000"/>
                          </a:solidFill>
                          <a:latin typeface="Calibri"/>
                        </a:rPr>
                        <a:t>%</a:t>
                      </a:r>
                      <a:endParaRPr lang="en-US" sz="900" b="0" i="0" u="none" strike="noStrike" dirty="0">
                        <a:solidFill>
                          <a:srgbClr val="000000"/>
                        </a:solidFill>
                        <a:latin typeface="Calibri"/>
                      </a:endParaRP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b"/>
                      <a:r>
                        <a:rPr lang="en-US" sz="900" b="0" i="0" u="none" strike="noStrike" dirty="0">
                          <a:solidFill>
                            <a:srgbClr val="000000"/>
                          </a:solidFill>
                          <a:latin typeface="Calibri"/>
                        </a:rPr>
                        <a:t>Successful submission of RT and DAM transactions (</a:t>
                      </a:r>
                      <a:r>
                        <a:rPr lang="en-US" sz="900" b="0" i="0" u="none" strike="noStrike" dirty="0" smtClean="0">
                          <a:solidFill>
                            <a:srgbClr val="000000"/>
                          </a:solidFill>
                          <a:latin typeface="Calibri"/>
                        </a:rPr>
                        <a:t>293 </a:t>
                      </a:r>
                      <a:r>
                        <a:rPr lang="en-US" sz="900" b="0" i="0" u="none" strike="noStrike" dirty="0">
                          <a:solidFill>
                            <a:srgbClr val="000000"/>
                          </a:solidFill>
                          <a:latin typeface="Calibri"/>
                        </a:rPr>
                        <a:t>total entities included sub-QSEs)</a:t>
                      </a:r>
                    </a:p>
                  </a:txBody>
                  <a:tcPr marL="5201" marR="5201" marT="52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dirty="0" smtClean="0">
                          <a:solidFill>
                            <a:srgbClr val="000000"/>
                          </a:solidFill>
                          <a:latin typeface="Calibri"/>
                        </a:rPr>
                        <a:t>72/115 </a:t>
                      </a:r>
                      <a:r>
                        <a:rPr lang="en-US" sz="900" b="0" i="0" u="none" strike="noStrike" dirty="0">
                          <a:solidFill>
                            <a:srgbClr val="000000"/>
                          </a:solidFill>
                          <a:latin typeface="Calibri"/>
                        </a:rPr>
                        <a:t>QSERS </a:t>
                      </a:r>
                      <a:r>
                        <a:rPr lang="en-US" sz="900" b="0" i="0" u="none" strike="noStrike" dirty="0" smtClean="0">
                          <a:solidFill>
                            <a:srgbClr val="000000"/>
                          </a:solidFill>
                          <a:latin typeface="Calibri"/>
                        </a:rPr>
                        <a:t>Qualified </a:t>
                      </a:r>
                      <a:r>
                        <a:rPr lang="en-US" sz="900" b="0" i="0" u="none" strike="noStrike" dirty="0">
                          <a:solidFill>
                            <a:srgbClr val="000000"/>
                          </a:solidFill>
                          <a:latin typeface="Calibri"/>
                        </a:rPr>
                        <a:t>(including sub-QSEs).  First “AMBER” &amp; “RED” scores will be released </a:t>
                      </a:r>
                      <a:r>
                        <a:rPr lang="en-US" sz="900" b="0" i="0" u="none" strike="noStrike" dirty="0" smtClean="0">
                          <a:solidFill>
                            <a:srgbClr val="000000"/>
                          </a:solidFill>
                          <a:latin typeface="Calibri"/>
                        </a:rPr>
                        <a:t>2/11/2010. </a:t>
                      </a:r>
                      <a:endParaRPr lang="en-US" sz="900" b="0" i="0" u="none" strike="noStrike" dirty="0">
                        <a:solidFill>
                          <a:srgbClr val="000000"/>
                        </a:solidFill>
                        <a:latin typeface="Calibri"/>
                      </a:endParaRP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60230">
                <a:tc vMerge="1">
                  <a:txBody>
                    <a:bodyPr/>
                    <a:lstStyle/>
                    <a:p>
                      <a:endParaRPr lang="en-US"/>
                    </a:p>
                  </a:txBody>
                  <a:tcPr/>
                </a:tc>
                <a:tc>
                  <a:txBody>
                    <a:bodyPr/>
                    <a:lstStyle/>
                    <a:p>
                      <a:pPr algn="l" fontAlgn="b"/>
                      <a:r>
                        <a:rPr lang="en-US" sz="900" b="0" i="0" u="none" strike="noStrike" dirty="0" smtClean="0">
                          <a:solidFill>
                            <a:srgbClr val="000000"/>
                          </a:solidFill>
                          <a:latin typeface="Calibri"/>
                        </a:rPr>
                        <a:t>Green/White</a:t>
                      </a:r>
                      <a:r>
                        <a:rPr lang="en-US" sz="900" b="0" i="0" u="none" strike="noStrike" baseline="0" dirty="0" smtClean="0">
                          <a:solidFill>
                            <a:srgbClr val="000000"/>
                          </a:solidFill>
                          <a:latin typeface="Calibri"/>
                        </a:rPr>
                        <a:t> </a:t>
                      </a:r>
                    </a:p>
                    <a:p>
                      <a:pPr algn="l" fontAlgn="b"/>
                      <a:r>
                        <a:rPr lang="en-US" sz="900" b="0" i="0" u="none" strike="noStrike" baseline="0" dirty="0" smtClean="0">
                          <a:solidFill>
                            <a:srgbClr val="000000"/>
                          </a:solidFill>
                          <a:latin typeface="Calibri"/>
                        </a:rPr>
                        <a:t>goes to Amber/Red Feb 11</a:t>
                      </a:r>
                      <a:endParaRPr lang="en-US" sz="900" b="0" i="0" u="none" strike="noStrike" dirty="0">
                        <a:solidFill>
                          <a:srgbClr val="000000"/>
                        </a:solidFill>
                        <a:latin typeface="Calibri"/>
                      </a:endParaRP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900" b="0" i="0" u="none" strike="noStrike" dirty="0">
                          <a:solidFill>
                            <a:srgbClr val="000000"/>
                          </a:solidFill>
                          <a:latin typeface="Calibri"/>
                        </a:rPr>
                        <a:t>QSEs</a:t>
                      </a: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900" b="0" i="0" u="none" strike="noStrike" dirty="0">
                          <a:solidFill>
                            <a:srgbClr val="000000"/>
                          </a:solidFill>
                          <a:latin typeface="Calibri"/>
                        </a:rPr>
                        <a:t>Even weighting</a:t>
                      </a: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smtClean="0">
                          <a:solidFill>
                            <a:srgbClr val="000000"/>
                          </a:solidFill>
                          <a:latin typeface="Calibri"/>
                        </a:rPr>
                        <a:t>67%</a:t>
                      </a:r>
                      <a:endParaRPr lang="en-US" sz="900" b="0" i="0" u="none" strike="noStrike" dirty="0">
                        <a:solidFill>
                          <a:srgbClr val="000000"/>
                        </a:solidFill>
                        <a:latin typeface="Calibri"/>
                      </a:endParaRP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0%</a:t>
                      </a: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0%</a:t>
                      </a: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smtClean="0">
                          <a:solidFill>
                            <a:srgbClr val="000000"/>
                          </a:solidFill>
                          <a:latin typeface="Calibri"/>
                        </a:rPr>
                        <a:t>33%</a:t>
                      </a:r>
                      <a:endParaRPr lang="en-US" sz="900" b="0" i="0" u="none" strike="noStrike" dirty="0">
                        <a:solidFill>
                          <a:srgbClr val="000000"/>
                        </a:solidFill>
                        <a:latin typeface="Calibri"/>
                      </a:endParaRP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900" b="0" i="0" u="none" strike="noStrike" dirty="0" smtClean="0">
                          <a:solidFill>
                            <a:srgbClr val="000000"/>
                          </a:solidFill>
                          <a:latin typeface="Calibri"/>
                        </a:rPr>
                        <a:t>119/178 </a:t>
                      </a:r>
                      <a:r>
                        <a:rPr lang="en-US" sz="900" b="0" i="0" u="none" strike="noStrike" dirty="0">
                          <a:solidFill>
                            <a:srgbClr val="000000"/>
                          </a:solidFill>
                          <a:latin typeface="Calibri"/>
                        </a:rPr>
                        <a:t>QSEs qualified (including sub-QSEs).  First “AMBER” &amp; “RED” scores will be released </a:t>
                      </a:r>
                      <a:r>
                        <a:rPr lang="en-US" sz="900" b="0" i="0" u="none" strike="noStrike" dirty="0" smtClean="0">
                          <a:solidFill>
                            <a:srgbClr val="000000"/>
                          </a:solidFill>
                          <a:latin typeface="Calibri"/>
                        </a:rPr>
                        <a:t>2/11/2010</a:t>
                      </a:r>
                      <a:r>
                        <a:rPr lang="en-US" sz="900" b="0" i="0" u="none" strike="noStrike" dirty="0">
                          <a:solidFill>
                            <a:srgbClr val="000000"/>
                          </a:solidFill>
                          <a:latin typeface="Calibri"/>
                        </a:rPr>
                        <a:t>.</a:t>
                      </a: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69758">
                <a:tc rowSpan="3">
                  <a:txBody>
                    <a:bodyPr/>
                    <a:lstStyle/>
                    <a:p>
                      <a:pPr algn="l" fontAlgn="b"/>
                      <a:r>
                        <a:rPr lang="en-US" sz="900" b="0" i="0" u="none" strike="noStrike" dirty="0">
                          <a:solidFill>
                            <a:srgbClr val="000000"/>
                          </a:solidFill>
                          <a:latin typeface="Calibri"/>
                        </a:rPr>
                        <a:t>MP6 QSER and TSP Compliance with the Nodal Protocols Section 3.10.7.5 Telemetry Criteria</a:t>
                      </a: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dirty="0">
                          <a:solidFill>
                            <a:srgbClr val="000000"/>
                          </a:solidFill>
                          <a:latin typeface="Calibri"/>
                        </a:rPr>
                        <a:t>Green</a:t>
                      </a: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en-US" sz="900" b="0" i="0" u="none" strike="noStrike" dirty="0">
                          <a:solidFill>
                            <a:srgbClr val="000000"/>
                          </a:solidFill>
                          <a:latin typeface="Calibri"/>
                        </a:rPr>
                        <a:t>QSERs</a:t>
                      </a: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900" b="0" i="0" u="none" strike="noStrike" dirty="0">
                          <a:solidFill>
                            <a:srgbClr val="000000"/>
                          </a:solidFill>
                          <a:latin typeface="Calibri"/>
                        </a:rPr>
                        <a:t>Generation Ratio Share</a:t>
                      </a: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71%</a:t>
                      </a: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0%</a:t>
                      </a: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0%</a:t>
                      </a: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29%</a:t>
                      </a: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100% expected State Estimator telemetry submitted.</a:t>
                      </a:r>
                    </a:p>
                  </a:txBody>
                  <a:tcPr marL="5201" marR="5201" marT="52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dirty="0">
                          <a:solidFill>
                            <a:srgbClr val="000000"/>
                          </a:solidFill>
                          <a:latin typeface="Calibri"/>
                        </a:rPr>
                        <a:t>39 out of 45 QSERs completed.   For the 6 QSEs in review, most issues have been resolved, leaving an estimated 23 SE points to be resolved out of 3957 required points (99%)</a:t>
                      </a: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20172">
                <a:tc vMerge="1">
                  <a:txBody>
                    <a:bodyPr/>
                    <a:lstStyle/>
                    <a:p>
                      <a:endParaRPr lang="en-US"/>
                    </a:p>
                  </a:txBody>
                  <a:tcPr/>
                </a:tc>
                <a:tc>
                  <a:txBody>
                    <a:bodyPr/>
                    <a:lstStyle/>
                    <a:p>
                      <a:pPr algn="l" fontAlgn="b"/>
                      <a:r>
                        <a:rPr lang="en-US" sz="900" b="0" i="0" u="none" strike="noStrike" dirty="0">
                          <a:solidFill>
                            <a:srgbClr val="000000"/>
                          </a:solidFill>
                          <a:latin typeface="Calibri"/>
                        </a:rPr>
                        <a:t>First scores - 2/11/2010</a:t>
                      </a: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900" b="0" i="0" u="none" strike="noStrike" dirty="0">
                          <a:solidFill>
                            <a:srgbClr val="000000"/>
                          </a:solidFill>
                          <a:latin typeface="Calibri"/>
                        </a:rPr>
                        <a:t>QSERs</a:t>
                      </a: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900" b="0" i="0" u="none" strike="noStrike" dirty="0">
                          <a:solidFill>
                            <a:srgbClr val="000000"/>
                          </a:solidFill>
                          <a:latin typeface="Calibri"/>
                        </a:rPr>
                        <a:t>Generation Ratio Share</a:t>
                      </a: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 </a:t>
                      </a: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 </a:t>
                      </a: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 </a:t>
                      </a: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 </a:t>
                      </a: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100% expected SCED telemetry submitted.</a:t>
                      </a:r>
                    </a:p>
                  </a:txBody>
                  <a:tcPr marL="5201" marR="5201" marT="52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dirty="0">
                          <a:solidFill>
                            <a:srgbClr val="000000"/>
                          </a:solidFill>
                          <a:latin typeface="Calibri"/>
                        </a:rPr>
                        <a:t> </a:t>
                      </a: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28978">
                <a:tc vMerge="1">
                  <a:txBody>
                    <a:bodyPr/>
                    <a:lstStyle/>
                    <a:p>
                      <a:endParaRPr lang="en-US"/>
                    </a:p>
                  </a:txBody>
                  <a:tcPr/>
                </a:tc>
                <a:tc>
                  <a:txBody>
                    <a:bodyPr/>
                    <a:lstStyle/>
                    <a:p>
                      <a:pPr algn="l" fontAlgn="b"/>
                      <a:r>
                        <a:rPr lang="en-US" sz="900" b="0" i="0" u="none" strike="noStrike" dirty="0">
                          <a:solidFill>
                            <a:srgbClr val="000000"/>
                          </a:solidFill>
                          <a:latin typeface="Calibri"/>
                        </a:rPr>
                        <a:t>First scores - 2/11/2010</a:t>
                      </a: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900" b="0" i="0" u="none" strike="noStrike" dirty="0">
                          <a:solidFill>
                            <a:srgbClr val="000000"/>
                          </a:solidFill>
                          <a:latin typeface="Calibri"/>
                        </a:rPr>
                        <a:t>TSPs</a:t>
                      </a: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900" b="0" i="0" u="none" strike="noStrike" dirty="0" smtClean="0">
                          <a:solidFill>
                            <a:srgbClr val="000000"/>
                          </a:solidFill>
                          <a:latin typeface="Calibri"/>
                        </a:rPr>
                        <a:t>Ownership Ratio Share</a:t>
                      </a:r>
                      <a:endParaRPr lang="en-US" sz="900" b="0" i="0" u="none" strike="noStrike" dirty="0">
                        <a:solidFill>
                          <a:srgbClr val="000000"/>
                        </a:solidFill>
                        <a:latin typeface="Calibri"/>
                      </a:endParaRP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 </a:t>
                      </a: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 </a:t>
                      </a: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 </a:t>
                      </a: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 </a:t>
                      </a: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100% expected TSP telemetry per ICCP Handbook submitted</a:t>
                      </a:r>
                    </a:p>
                  </a:txBody>
                  <a:tcPr marL="5201" marR="5201" marT="52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dirty="0">
                          <a:solidFill>
                            <a:srgbClr val="000000"/>
                          </a:solidFill>
                          <a:latin typeface="Calibri"/>
                        </a:rPr>
                        <a:t> </a:t>
                      </a: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40345">
                <a:tc>
                  <a:txBody>
                    <a:bodyPr/>
                    <a:lstStyle/>
                    <a:p>
                      <a:pPr algn="l" fontAlgn="b"/>
                      <a:r>
                        <a:rPr lang="en-US" sz="900" b="0" i="0" u="none" strike="noStrike" dirty="0">
                          <a:solidFill>
                            <a:srgbClr val="000000"/>
                          </a:solidFill>
                          <a:latin typeface="Calibri"/>
                        </a:rPr>
                        <a:t>MP11 Resource Registration</a:t>
                      </a: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dirty="0">
                          <a:solidFill>
                            <a:srgbClr val="000000"/>
                          </a:solidFill>
                          <a:latin typeface="Calibri"/>
                        </a:rPr>
                        <a:t>Green</a:t>
                      </a: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en-US" sz="900" b="0" i="0" u="none" strike="noStrike" dirty="0">
                          <a:solidFill>
                            <a:srgbClr val="000000"/>
                          </a:solidFill>
                          <a:latin typeface="Calibri"/>
                        </a:rPr>
                        <a:t>REs</a:t>
                      </a: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900" b="0" i="0" u="none" strike="noStrike" dirty="0">
                          <a:solidFill>
                            <a:srgbClr val="000000"/>
                          </a:solidFill>
                          <a:latin typeface="Calibri"/>
                        </a:rPr>
                        <a:t>Registered MW Capacity Ratio Share</a:t>
                      </a: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98%</a:t>
                      </a: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2%</a:t>
                      </a: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0%</a:t>
                      </a: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0%</a:t>
                      </a: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RARF validated, Decision Making Authority form submitted, and GENMAP validated</a:t>
                      </a:r>
                    </a:p>
                  </a:txBody>
                  <a:tcPr marL="5201" marR="5201" marT="52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dirty="0">
                          <a:solidFill>
                            <a:srgbClr val="000000"/>
                          </a:solidFill>
                          <a:latin typeface="Calibri"/>
                        </a:rPr>
                        <a:t> </a:t>
                      </a: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0004">
                <a:tc>
                  <a:txBody>
                    <a:bodyPr/>
                    <a:lstStyle/>
                    <a:p>
                      <a:pPr algn="l" fontAlgn="b"/>
                      <a:r>
                        <a:rPr lang="en-US" sz="900" b="0" i="0" u="none" strike="noStrike" dirty="0">
                          <a:solidFill>
                            <a:srgbClr val="000000"/>
                          </a:solidFill>
                          <a:latin typeface="Calibri"/>
                        </a:rPr>
                        <a:t>MP15-B CRR Connectivity Qualification</a:t>
                      </a: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dirty="0" smtClean="0">
                          <a:solidFill>
                            <a:srgbClr val="000000"/>
                          </a:solidFill>
                          <a:latin typeface="Calibri"/>
                        </a:rPr>
                        <a:t>Green/White</a:t>
                      </a:r>
                      <a:r>
                        <a:rPr lang="en-US" sz="900" b="0" i="0" u="none" strike="noStrike" baseline="0" dirty="0" smtClean="0">
                          <a:solidFill>
                            <a:srgbClr val="000000"/>
                          </a:solidFill>
                          <a:latin typeface="Calibri"/>
                        </a:rPr>
                        <a:t> </a:t>
                      </a:r>
                    </a:p>
                    <a:p>
                      <a:pPr algn="l" fontAlgn="b"/>
                      <a:r>
                        <a:rPr lang="en-US" sz="900" b="0" i="0" u="none" strike="noStrike" baseline="0" dirty="0" smtClean="0">
                          <a:solidFill>
                            <a:srgbClr val="000000"/>
                          </a:solidFill>
                          <a:latin typeface="Calibri"/>
                        </a:rPr>
                        <a:t>goes to Amber/Red Feb 11</a:t>
                      </a:r>
                      <a:endParaRPr lang="en-US" sz="900" b="0" i="0" u="none" strike="noStrike" dirty="0" smtClean="0">
                        <a:solidFill>
                          <a:srgbClr val="000000"/>
                        </a:solidFill>
                        <a:latin typeface="Calibri"/>
                      </a:endParaRP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900" b="0" i="0" u="none" strike="noStrike" dirty="0">
                          <a:solidFill>
                            <a:srgbClr val="000000"/>
                          </a:solidFill>
                          <a:latin typeface="Calibri"/>
                        </a:rPr>
                        <a:t>CRRAHs</a:t>
                      </a: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900" b="0" i="0" u="none" strike="noStrike" dirty="0">
                          <a:solidFill>
                            <a:srgbClr val="000000"/>
                          </a:solidFill>
                          <a:latin typeface="Calibri"/>
                        </a:rPr>
                        <a:t>Even weighting</a:t>
                      </a: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smtClean="0">
                          <a:solidFill>
                            <a:srgbClr val="000000"/>
                          </a:solidFill>
                          <a:latin typeface="Calibri"/>
                        </a:rPr>
                        <a:t>60%</a:t>
                      </a:r>
                      <a:endParaRPr lang="en-US" sz="900" b="0" i="0" u="none" strike="noStrike" dirty="0">
                        <a:solidFill>
                          <a:srgbClr val="000000"/>
                        </a:solidFill>
                        <a:latin typeface="Calibri"/>
                      </a:endParaRP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0%</a:t>
                      </a: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0%</a:t>
                      </a: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smtClean="0">
                          <a:solidFill>
                            <a:srgbClr val="000000"/>
                          </a:solidFill>
                          <a:latin typeface="Calibri"/>
                        </a:rPr>
                        <a:t>40%</a:t>
                      </a:r>
                      <a:endParaRPr lang="en-US" sz="900" b="0" i="0" u="none" strike="noStrike" dirty="0">
                        <a:solidFill>
                          <a:srgbClr val="000000"/>
                        </a:solidFill>
                        <a:latin typeface="Calibri"/>
                      </a:endParaRP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Calibri"/>
                        </a:rPr>
                        <a:t>Successful submission </a:t>
                      </a:r>
                      <a:r>
                        <a:rPr lang="en-US" sz="900" b="0" i="0" u="none" strike="noStrike" dirty="0" smtClean="0">
                          <a:solidFill>
                            <a:srgbClr val="000000"/>
                          </a:solidFill>
                          <a:latin typeface="Calibri"/>
                        </a:rPr>
                        <a:t>of CRR </a:t>
                      </a:r>
                      <a:r>
                        <a:rPr lang="en-US" sz="900" b="0" i="0" u="none" strike="noStrike" dirty="0">
                          <a:solidFill>
                            <a:srgbClr val="000000"/>
                          </a:solidFill>
                          <a:latin typeface="Calibri"/>
                        </a:rPr>
                        <a:t>transactions</a:t>
                      </a:r>
                    </a:p>
                  </a:txBody>
                  <a:tcPr marL="5201" marR="5201" marT="52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dirty="0" smtClean="0">
                          <a:solidFill>
                            <a:srgbClr val="000000"/>
                          </a:solidFill>
                          <a:latin typeface="Calibri"/>
                        </a:rPr>
                        <a:t>48/80 </a:t>
                      </a:r>
                      <a:r>
                        <a:rPr lang="en-US" sz="900" b="0" i="0" u="none" strike="noStrike" dirty="0">
                          <a:solidFill>
                            <a:srgbClr val="000000"/>
                          </a:solidFill>
                          <a:latin typeface="Calibri"/>
                        </a:rPr>
                        <a:t>CRRAHs qualified.  First “AMBER” &amp; “RED” scores will be released </a:t>
                      </a:r>
                      <a:r>
                        <a:rPr lang="en-US" sz="900" b="0" i="0" u="none" strike="noStrike" dirty="0" smtClean="0">
                          <a:solidFill>
                            <a:srgbClr val="000000"/>
                          </a:solidFill>
                          <a:latin typeface="Calibri"/>
                        </a:rPr>
                        <a:t>2/11/2010</a:t>
                      </a:r>
                      <a:r>
                        <a:rPr lang="en-US" sz="900" b="0" i="0" u="none" strike="noStrike" dirty="0">
                          <a:solidFill>
                            <a:srgbClr val="000000"/>
                          </a:solidFill>
                          <a:latin typeface="Calibri"/>
                        </a:rPr>
                        <a:t>.</a:t>
                      </a:r>
                    </a:p>
                  </a:txBody>
                  <a:tcPr marL="5201" marR="5201" marT="520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11" name="Rectangle 10"/>
          <p:cNvSpPr/>
          <p:nvPr/>
        </p:nvSpPr>
        <p:spPr bwMode="auto">
          <a:xfrm>
            <a:off x="5562600" y="5715000"/>
            <a:ext cx="661989" cy="200025"/>
          </a:xfrm>
          <a:prstGeom prst="rect">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33363" marR="0" indent="-233363" algn="ctr" defTabSz="914400" rtl="0" eaLnBrk="0" fontAlgn="base" latinLnBrk="0" hangingPunct="0">
              <a:lnSpc>
                <a:spcPct val="100000"/>
              </a:lnSpc>
              <a:spcBef>
                <a:spcPct val="0"/>
              </a:spcBef>
              <a:spcAft>
                <a:spcPct val="0"/>
              </a:spcAft>
              <a:buClrTx/>
              <a:buSzTx/>
              <a:buFont typeface="Wingdings" pitchFamily="2" charset="2"/>
              <a:buNone/>
              <a:tabLst/>
            </a:pPr>
            <a:r>
              <a:rPr lang="en-US" sz="800" b="0" dirty="0" smtClean="0"/>
              <a:t>GREEN</a:t>
            </a:r>
            <a:endParaRPr kumimoji="0" lang="en-US" sz="800" b="0" i="0" u="none" strike="noStrike" cap="none" normalizeH="0" baseline="0" dirty="0" smtClean="0">
              <a:ln>
                <a:noFill/>
              </a:ln>
              <a:effectLst/>
              <a:latin typeface="Arial" charset="0"/>
            </a:endParaRPr>
          </a:p>
        </p:txBody>
      </p:sp>
      <p:sp>
        <p:nvSpPr>
          <p:cNvPr id="12" name="Rectangle 11"/>
          <p:cNvSpPr/>
          <p:nvPr/>
        </p:nvSpPr>
        <p:spPr bwMode="auto">
          <a:xfrm>
            <a:off x="5562600" y="5943600"/>
            <a:ext cx="661989" cy="200025"/>
          </a:xfrm>
          <a:prstGeom prst="rect">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33363" marR="0" indent="-233363" algn="ctr" defTabSz="914400" rtl="0" eaLnBrk="0" fontAlgn="base" latinLnBrk="0" hangingPunct="0">
              <a:lnSpc>
                <a:spcPct val="100000"/>
              </a:lnSpc>
              <a:spcBef>
                <a:spcPct val="0"/>
              </a:spcBef>
              <a:spcAft>
                <a:spcPct val="0"/>
              </a:spcAft>
              <a:buClrTx/>
              <a:buSzTx/>
              <a:buFont typeface="Wingdings" pitchFamily="2" charset="2"/>
              <a:buNone/>
              <a:tabLst/>
            </a:pPr>
            <a:r>
              <a:rPr lang="en-US" sz="800" b="0" dirty="0" smtClean="0"/>
              <a:t>AMBER</a:t>
            </a:r>
            <a:endParaRPr kumimoji="0" lang="en-US" sz="800" b="0" i="0" u="none" strike="noStrike" cap="none" normalizeH="0" baseline="0" dirty="0" smtClean="0">
              <a:ln>
                <a:noFill/>
              </a:ln>
              <a:effectLst/>
              <a:latin typeface="Arial" charset="0"/>
            </a:endParaRPr>
          </a:p>
        </p:txBody>
      </p:sp>
      <p:sp>
        <p:nvSpPr>
          <p:cNvPr id="13" name="Rectangle 12"/>
          <p:cNvSpPr/>
          <p:nvPr/>
        </p:nvSpPr>
        <p:spPr>
          <a:xfrm>
            <a:off x="6248400" y="5715000"/>
            <a:ext cx="1676400" cy="215444"/>
          </a:xfrm>
          <a:prstGeom prst="rect">
            <a:avLst/>
          </a:prstGeom>
        </p:spPr>
        <p:txBody>
          <a:bodyPr wrap="square">
            <a:spAutoFit/>
          </a:bodyPr>
          <a:lstStyle/>
          <a:p>
            <a:r>
              <a:rPr lang="en-US" sz="800" dirty="0" smtClean="0"/>
              <a:t>Submissions complete</a:t>
            </a:r>
            <a:endParaRPr lang="en-US" sz="800" dirty="0"/>
          </a:p>
        </p:txBody>
      </p:sp>
      <p:sp>
        <p:nvSpPr>
          <p:cNvPr id="14" name="Rectangle 13"/>
          <p:cNvSpPr/>
          <p:nvPr/>
        </p:nvSpPr>
        <p:spPr>
          <a:xfrm>
            <a:off x="6248400" y="5890081"/>
            <a:ext cx="2895600" cy="338554"/>
          </a:xfrm>
          <a:prstGeom prst="rect">
            <a:avLst/>
          </a:prstGeom>
        </p:spPr>
        <p:txBody>
          <a:bodyPr wrap="square">
            <a:spAutoFit/>
          </a:bodyPr>
          <a:lstStyle/>
          <a:p>
            <a:r>
              <a:rPr lang="en-US" sz="800" dirty="0" smtClean="0"/>
              <a:t>Submissions not complete, but actively working with ERCOT</a:t>
            </a:r>
            <a:endParaRPr lang="en-US" sz="800" dirty="0"/>
          </a:p>
        </p:txBody>
      </p:sp>
      <p:sp>
        <p:nvSpPr>
          <p:cNvPr id="15" name="Rectangle 14"/>
          <p:cNvSpPr/>
          <p:nvPr/>
        </p:nvSpPr>
        <p:spPr bwMode="auto">
          <a:xfrm>
            <a:off x="5562600" y="6181725"/>
            <a:ext cx="661989" cy="200025"/>
          </a:xfrm>
          <a:prstGeom prst="rect">
            <a:avLst/>
          </a:prstGeom>
          <a:solidFill>
            <a:srgbClr val="FF33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33363" marR="0" indent="-233363" algn="ctr" defTabSz="914400" rtl="0" eaLnBrk="0" fontAlgn="base" latinLnBrk="0" hangingPunct="0">
              <a:lnSpc>
                <a:spcPct val="100000"/>
              </a:lnSpc>
              <a:spcBef>
                <a:spcPct val="0"/>
              </a:spcBef>
              <a:spcAft>
                <a:spcPct val="0"/>
              </a:spcAft>
              <a:buClrTx/>
              <a:buSzTx/>
              <a:buFont typeface="Wingdings" pitchFamily="2" charset="2"/>
              <a:buNone/>
              <a:tabLst/>
            </a:pPr>
            <a:r>
              <a:rPr lang="en-US" sz="800" b="0" dirty="0" smtClean="0"/>
              <a:t>RED</a:t>
            </a:r>
            <a:endParaRPr kumimoji="0" lang="en-US" sz="800" b="0" i="0" u="none" strike="noStrike" cap="none" normalizeH="0" baseline="0" dirty="0" smtClean="0">
              <a:ln>
                <a:noFill/>
              </a:ln>
              <a:effectLst/>
              <a:latin typeface="Arial" charset="0"/>
            </a:endParaRPr>
          </a:p>
        </p:txBody>
      </p:sp>
      <p:sp>
        <p:nvSpPr>
          <p:cNvPr id="16" name="Rectangle 15"/>
          <p:cNvSpPr/>
          <p:nvPr/>
        </p:nvSpPr>
        <p:spPr>
          <a:xfrm>
            <a:off x="6248400" y="6195596"/>
            <a:ext cx="2819400" cy="215444"/>
          </a:xfrm>
          <a:prstGeom prst="rect">
            <a:avLst/>
          </a:prstGeom>
        </p:spPr>
        <p:txBody>
          <a:bodyPr wrap="square">
            <a:spAutoFit/>
          </a:bodyPr>
          <a:lstStyle/>
          <a:p>
            <a:r>
              <a:rPr lang="en-US" sz="800" dirty="0" smtClean="0"/>
              <a:t>Submissions not complete, participation not adequate</a:t>
            </a:r>
            <a:endParaRPr lang="en-US" sz="8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ubtitle 6"/>
          <p:cNvSpPr>
            <a:spLocks noGrp="1"/>
          </p:cNvSpPr>
          <p:nvPr>
            <p:ph type="subTitle" idx="1"/>
          </p:nvPr>
        </p:nvSpPr>
        <p:spPr/>
        <p:txBody>
          <a:bodyPr/>
          <a:lstStyle/>
          <a:p>
            <a:r>
              <a:rPr lang="en-US" dirty="0" smtClean="0"/>
              <a:t>Betty Day</a:t>
            </a:r>
          </a:p>
          <a:p>
            <a:r>
              <a:rPr lang="en-US" dirty="0" smtClean="0"/>
              <a:t>Program Control &amp; Review</a:t>
            </a:r>
          </a:p>
        </p:txBody>
      </p:sp>
      <p:sp>
        <p:nvSpPr>
          <p:cNvPr id="66562" name="Title 5"/>
          <p:cNvSpPr>
            <a:spLocks noGrp="1"/>
          </p:cNvSpPr>
          <p:nvPr>
            <p:ph type="ctrTitle"/>
          </p:nvPr>
        </p:nvSpPr>
        <p:spPr/>
        <p:txBody>
          <a:bodyPr/>
          <a:lstStyle/>
          <a:p>
            <a:r>
              <a:rPr lang="en-US" smtClean="0"/>
              <a:t>Traceability</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Footer Placeholder 2"/>
          <p:cNvSpPr>
            <a:spLocks noGrp="1"/>
          </p:cNvSpPr>
          <p:nvPr>
            <p:ph type="ftr" sz="quarter" idx="11"/>
          </p:nvPr>
        </p:nvSpPr>
        <p:spPr>
          <a:noFill/>
        </p:spPr>
        <p:txBody>
          <a:bodyPr/>
          <a:lstStyle/>
          <a:p>
            <a:r>
              <a:rPr lang="en-US" smtClean="0"/>
              <a:t>Technical Advisory Committee</a:t>
            </a:r>
          </a:p>
        </p:txBody>
      </p:sp>
      <p:sp>
        <p:nvSpPr>
          <p:cNvPr id="8195" name="Date Placeholder 3"/>
          <p:cNvSpPr>
            <a:spLocks noGrp="1"/>
          </p:cNvSpPr>
          <p:nvPr>
            <p:ph type="dt" sz="quarter" idx="12"/>
          </p:nvPr>
        </p:nvSpPr>
        <p:spPr>
          <a:noFill/>
        </p:spPr>
        <p:txBody>
          <a:bodyPr/>
          <a:lstStyle/>
          <a:p>
            <a:r>
              <a:rPr lang="en-US" smtClean="0"/>
              <a:t>4 February 2010</a:t>
            </a:r>
            <a:endParaRPr lang="en-US" smtClean="0"/>
          </a:p>
        </p:txBody>
      </p:sp>
      <p:sp>
        <p:nvSpPr>
          <p:cNvPr id="8196" name="Rectangle 2"/>
          <p:cNvSpPr>
            <a:spLocks noGrp="1" noChangeArrowheads="1"/>
          </p:cNvSpPr>
          <p:nvPr>
            <p:ph type="title" idx="4294967295"/>
          </p:nvPr>
        </p:nvSpPr>
        <p:spPr>
          <a:xfrm>
            <a:off x="0" y="0"/>
            <a:ext cx="8839200" cy="685800"/>
          </a:xfrm>
        </p:spPr>
        <p:txBody>
          <a:bodyPr/>
          <a:lstStyle/>
          <a:p>
            <a:pPr eaLnBrk="1" hangingPunct="1"/>
            <a:r>
              <a:rPr lang="en-US" dirty="0" smtClean="0"/>
              <a:t>Agenda</a:t>
            </a:r>
          </a:p>
        </p:txBody>
      </p:sp>
      <p:sp>
        <p:nvSpPr>
          <p:cNvPr id="8197" name="Rectangle 3"/>
          <p:cNvSpPr>
            <a:spLocks noChangeArrowheads="1"/>
          </p:cNvSpPr>
          <p:nvPr/>
        </p:nvSpPr>
        <p:spPr bwMode="auto">
          <a:xfrm>
            <a:off x="479425" y="1095375"/>
            <a:ext cx="8229600" cy="4619625"/>
          </a:xfrm>
          <a:prstGeom prst="rect">
            <a:avLst/>
          </a:prstGeom>
          <a:noFill/>
          <a:ln w="9525">
            <a:noFill/>
            <a:miter lim="800000"/>
            <a:headEnd/>
            <a:tailEnd/>
          </a:ln>
        </p:spPr>
        <p:txBody>
          <a:bodyPr/>
          <a:lstStyle/>
          <a:p>
            <a:pPr marL="285750" indent="-285750">
              <a:spcBef>
                <a:spcPct val="20000"/>
              </a:spcBef>
              <a:spcAft>
                <a:spcPct val="20000"/>
              </a:spcAft>
              <a:buFont typeface="Arial" pitchFamily="34" charset="0"/>
              <a:buChar char="•"/>
            </a:pPr>
            <a:r>
              <a:rPr lang="en-US" sz="2000" b="1" dirty="0"/>
              <a:t>Program Status</a:t>
            </a:r>
          </a:p>
          <a:p>
            <a:pPr marL="285750" indent="-285750">
              <a:spcBef>
                <a:spcPct val="20000"/>
              </a:spcBef>
              <a:spcAft>
                <a:spcPct val="20000"/>
              </a:spcAft>
              <a:buFont typeface="Arial" pitchFamily="34" charset="0"/>
              <a:buChar char="•"/>
            </a:pPr>
            <a:endParaRPr lang="en-US" sz="2000" b="1" dirty="0"/>
          </a:p>
          <a:p>
            <a:pPr marL="285750" indent="-285750">
              <a:spcBef>
                <a:spcPct val="20000"/>
              </a:spcBef>
              <a:spcAft>
                <a:spcPct val="20000"/>
              </a:spcAft>
              <a:buFont typeface="Arial" pitchFamily="34" charset="0"/>
              <a:buChar char="•"/>
            </a:pPr>
            <a:r>
              <a:rPr lang="en-US" sz="2000" b="1" dirty="0" smtClean="0"/>
              <a:t>Market Readiness</a:t>
            </a:r>
          </a:p>
          <a:p>
            <a:pPr marL="285750" indent="-285750">
              <a:spcBef>
                <a:spcPct val="20000"/>
              </a:spcBef>
              <a:spcAft>
                <a:spcPct val="20000"/>
              </a:spcAft>
              <a:buFont typeface="Arial" pitchFamily="34" charset="0"/>
              <a:buChar char="•"/>
            </a:pPr>
            <a:endParaRPr lang="en-US" sz="2000" b="1" dirty="0" smtClean="0"/>
          </a:p>
          <a:p>
            <a:pPr marL="285750" indent="-285750">
              <a:spcBef>
                <a:spcPct val="20000"/>
              </a:spcBef>
              <a:spcAft>
                <a:spcPct val="20000"/>
              </a:spcAft>
              <a:buFont typeface="Arial" pitchFamily="34" charset="0"/>
              <a:buChar char="•"/>
            </a:pPr>
            <a:r>
              <a:rPr lang="en-US" sz="2000" b="1" dirty="0" smtClean="0"/>
              <a:t>Traceability</a:t>
            </a:r>
            <a:endParaRPr lang="en-US" sz="2000" b="1" dirty="0"/>
          </a:p>
          <a:p>
            <a:pPr marL="285750" indent="-285750">
              <a:spcBef>
                <a:spcPct val="20000"/>
              </a:spcBef>
              <a:spcAft>
                <a:spcPct val="20000"/>
              </a:spcAft>
            </a:pPr>
            <a:endParaRPr lang="en-US" sz="2000" b="1" dirty="0"/>
          </a:p>
          <a:p>
            <a:pPr marL="285750" indent="-285750">
              <a:spcBef>
                <a:spcPct val="20000"/>
              </a:spcBef>
              <a:spcAft>
                <a:spcPct val="20000"/>
              </a:spcAft>
              <a:buFont typeface="Arial" pitchFamily="34" charset="0"/>
              <a:buChar char="•"/>
            </a:pPr>
            <a:r>
              <a:rPr lang="en-US" sz="2000" b="1" dirty="0"/>
              <a:t>Follow-Up </a:t>
            </a:r>
            <a:r>
              <a:rPr lang="en-US" sz="2000" b="1" dirty="0" smtClean="0"/>
              <a:t>Discussion</a:t>
            </a:r>
          </a:p>
          <a:p>
            <a:pPr marL="285750" indent="-285750">
              <a:spcBef>
                <a:spcPct val="20000"/>
              </a:spcBef>
              <a:spcAft>
                <a:spcPct val="20000"/>
              </a:spcAft>
            </a:pPr>
            <a:endParaRPr lang="en-US" sz="2000" b="1"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Footer Placeholder 5"/>
          <p:cNvSpPr>
            <a:spLocks noGrp="1"/>
          </p:cNvSpPr>
          <p:nvPr>
            <p:ph type="ftr" sz="quarter" idx="11"/>
          </p:nvPr>
        </p:nvSpPr>
        <p:spPr>
          <a:xfrm>
            <a:off x="6096000" y="6457950"/>
            <a:ext cx="2667000" cy="457200"/>
          </a:xfrm>
          <a:noFill/>
        </p:spPr>
        <p:txBody>
          <a:bodyPr/>
          <a:lstStyle/>
          <a:p>
            <a:r>
              <a:rPr lang="en-US"/>
              <a:t>Technical Advisory Committee</a:t>
            </a:r>
          </a:p>
        </p:txBody>
      </p:sp>
      <p:sp>
        <p:nvSpPr>
          <p:cNvPr id="67586" name="Date Placeholder 4"/>
          <p:cNvSpPr>
            <a:spLocks noGrp="1"/>
          </p:cNvSpPr>
          <p:nvPr>
            <p:ph type="dt" sz="quarter" idx="12"/>
          </p:nvPr>
        </p:nvSpPr>
        <p:spPr>
          <a:noFill/>
        </p:spPr>
        <p:txBody>
          <a:bodyPr/>
          <a:lstStyle/>
          <a:p>
            <a:r>
              <a:rPr lang="en-US" smtClean="0"/>
              <a:t>4 February 2010</a:t>
            </a:r>
            <a:endParaRPr lang="en-US"/>
          </a:p>
        </p:txBody>
      </p:sp>
      <p:sp>
        <p:nvSpPr>
          <p:cNvPr id="67587" name="Title 1"/>
          <p:cNvSpPr>
            <a:spLocks noGrp="1"/>
          </p:cNvSpPr>
          <p:nvPr>
            <p:ph type="title" idx="4294967295"/>
          </p:nvPr>
        </p:nvSpPr>
        <p:spPr>
          <a:xfrm>
            <a:off x="0" y="0"/>
            <a:ext cx="8686800" cy="685800"/>
          </a:xfrm>
        </p:spPr>
        <p:txBody>
          <a:bodyPr/>
          <a:lstStyle/>
          <a:p>
            <a:pPr eaLnBrk="1" hangingPunct="1"/>
            <a:r>
              <a:rPr lang="en-US" smtClean="0"/>
              <a:t>Protocol Traceability Effort Update</a:t>
            </a:r>
          </a:p>
        </p:txBody>
      </p:sp>
      <p:graphicFrame>
        <p:nvGraphicFramePr>
          <p:cNvPr id="9" name="Group 89"/>
          <p:cNvGraphicFramePr>
            <a:graphicFrameLocks noGrp="1"/>
          </p:cNvGraphicFramePr>
          <p:nvPr/>
        </p:nvGraphicFramePr>
        <p:xfrm>
          <a:off x="304800" y="762000"/>
          <a:ext cx="8534398" cy="5462149"/>
        </p:xfrm>
        <a:graphic>
          <a:graphicData uri="http://schemas.openxmlformats.org/drawingml/2006/table">
            <a:tbl>
              <a:tblPr/>
              <a:tblGrid>
                <a:gridCol w="3059502"/>
                <a:gridCol w="826697"/>
                <a:gridCol w="990600"/>
                <a:gridCol w="1081177"/>
                <a:gridCol w="1207698"/>
                <a:gridCol w="1368724"/>
              </a:tblGrid>
              <a:tr h="210202">
                <a:tc gridSpan="6">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charset="0"/>
                        </a:rPr>
                        <a:t>Tier 1 Sections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5788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000000"/>
                        </a:solidFill>
                        <a:effectLst/>
                        <a:latin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charset="0"/>
                        </a:rPr>
                        <a:t>PTE Traced Items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charset="0"/>
                        </a:rPr>
                        <a:t>Research Items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charset="0"/>
                        </a:rPr>
                        <a:t>In Progress: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charset="0"/>
                        </a:rPr>
                        <a:t>Business Procedures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charset="0"/>
                        </a:rPr>
                        <a:t>In Progress: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charset="0"/>
                        </a:rPr>
                        <a:t>Reports/ Extracts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charset="0"/>
                        </a:rPr>
                        <a:t>PTE Alignment Items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56754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Section 3 </a:t>
                      </a:r>
                      <a:r>
                        <a:rPr kumimoji="0" lang="en-US" sz="1200" b="0" i="0" u="none" strike="noStrike" cap="none" normalizeH="0" baseline="0" dirty="0" smtClean="0">
                          <a:ln>
                            <a:noFill/>
                          </a:ln>
                          <a:solidFill>
                            <a:schemeClr val="tx1"/>
                          </a:solidFill>
                          <a:effectLst/>
                          <a:latin typeface="Arial" charset="0"/>
                        </a:rPr>
                        <a:t>– Management Activities for the ERCOT system (Dec NATF)</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928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171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550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193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67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31530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charset="0"/>
                        </a:rPr>
                        <a:t>Section 4 </a:t>
                      </a:r>
                      <a:r>
                        <a:rPr kumimoji="0" lang="en-US" sz="1200" b="0" i="0" u="none" strike="noStrike" cap="none" normalizeH="0" baseline="0" dirty="0" smtClean="0">
                          <a:ln>
                            <a:noFill/>
                          </a:ln>
                          <a:solidFill>
                            <a:srgbClr val="000000"/>
                          </a:solidFill>
                          <a:effectLst/>
                          <a:latin typeface="Arial" charset="0"/>
                        </a:rPr>
                        <a:t>– Day Ahead Operations (Nov NATF)</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charset="0"/>
                        </a:rPr>
                        <a:t>635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charset="0"/>
                        </a:rPr>
                        <a:t>66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charset="0"/>
                        </a:rPr>
                        <a:t>63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charset="0"/>
                        </a:rPr>
                        <a:t>76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31530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charset="0"/>
                        </a:rPr>
                        <a:t>Section 5 </a:t>
                      </a:r>
                      <a:r>
                        <a:rPr kumimoji="0" lang="en-US" sz="1200" b="0" i="0" u="none" strike="noStrike" cap="none" normalizeH="0" baseline="0" dirty="0" smtClean="0">
                          <a:ln>
                            <a:noFill/>
                          </a:ln>
                          <a:solidFill>
                            <a:srgbClr val="000000"/>
                          </a:solidFill>
                          <a:effectLst/>
                          <a:latin typeface="Arial" charset="0"/>
                        </a:rPr>
                        <a:t>– Transmission Security Analysis and RUC (Nov NATF)</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charset="0"/>
                        </a:rPr>
                        <a:t>166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charset="0"/>
                        </a:rPr>
                        <a:t>30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charset="0"/>
                        </a:rPr>
                        <a:t>53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charset="0"/>
                        </a:rPr>
                        <a:t>15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10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31530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charset="0"/>
                        </a:rPr>
                        <a:t>Section 6 </a:t>
                      </a:r>
                      <a:r>
                        <a:rPr kumimoji="0" lang="en-US" sz="1200" b="0" i="0" u="none" strike="noStrike" cap="none" normalizeH="0" baseline="0" dirty="0" smtClean="0">
                          <a:ln>
                            <a:noFill/>
                          </a:ln>
                          <a:solidFill>
                            <a:srgbClr val="000000"/>
                          </a:solidFill>
                          <a:effectLst/>
                          <a:latin typeface="Arial" charset="0"/>
                        </a:rPr>
                        <a:t>– Adjustment Period and Real-Time Operations (Jan NATF)</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charset="0"/>
                        </a:rPr>
                        <a:t>926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charset="0"/>
                        </a:rPr>
                        <a:t>71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charset="0"/>
                        </a:rPr>
                        <a:t>441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charset="0"/>
                        </a:rPr>
                        <a:t>55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39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31530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Section 7 </a:t>
                      </a:r>
                      <a:r>
                        <a:rPr kumimoji="0" lang="en-US" sz="1200" b="0" i="0" u="none" strike="noStrike" cap="none" normalizeH="0" baseline="0" dirty="0" smtClean="0">
                          <a:ln>
                            <a:noFill/>
                          </a:ln>
                          <a:solidFill>
                            <a:schemeClr val="tx1"/>
                          </a:solidFill>
                          <a:effectLst/>
                          <a:latin typeface="Arial" charset="0"/>
                        </a:rPr>
                        <a:t>– Congestion Revenue Rights (Oct NATF)</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445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54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58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27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31530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charset="0"/>
                        </a:rPr>
                        <a:t>Section 8 </a:t>
                      </a:r>
                      <a:r>
                        <a:rPr kumimoji="0" lang="en-US" sz="1200" b="0" i="0" u="none" strike="noStrike" cap="none" normalizeH="0" baseline="0" dirty="0" smtClean="0">
                          <a:ln>
                            <a:noFill/>
                          </a:ln>
                          <a:solidFill>
                            <a:srgbClr val="000000"/>
                          </a:solidFill>
                          <a:effectLst/>
                          <a:latin typeface="Arial" charset="0"/>
                        </a:rPr>
                        <a:t>– Performance Monitoring (Jan NATF)</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charset="0"/>
                        </a:rPr>
                        <a:t>226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charset="0"/>
                        </a:rPr>
                        <a:t>32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charset="0"/>
                        </a:rPr>
                        <a:t>130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charset="0"/>
                        </a:rPr>
                        <a:t>82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31530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charset="0"/>
                        </a:rPr>
                        <a:t>Section 9 </a:t>
                      </a:r>
                      <a:r>
                        <a:rPr kumimoji="0" lang="en-US" sz="1200" b="0" i="0" u="none" strike="noStrike" cap="none" normalizeH="0" baseline="0" dirty="0" smtClean="0">
                          <a:ln>
                            <a:noFill/>
                          </a:ln>
                          <a:solidFill>
                            <a:srgbClr val="000000"/>
                          </a:solidFill>
                          <a:effectLst/>
                          <a:latin typeface="Arial" charset="0"/>
                        </a:rPr>
                        <a:t>– Settlement &amp; Billing (Nov NATF)</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charset="0"/>
                        </a:rPr>
                        <a:t>408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charset="0"/>
                        </a:rPr>
                        <a: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charset="0"/>
                        </a:rPr>
                        <a:t>128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charset="0"/>
                        </a:rPr>
                        <a:t>55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44142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Section 16.11</a:t>
                      </a:r>
                      <a:r>
                        <a:rPr kumimoji="0" lang="en-US" sz="1200" b="0" i="0" u="none" strike="noStrike" cap="none" normalizeH="0" baseline="0" dirty="0" smtClean="0">
                          <a:ln>
                            <a:noFill/>
                          </a:ln>
                          <a:solidFill>
                            <a:schemeClr val="tx1"/>
                          </a:solidFill>
                          <a:effectLst/>
                          <a:latin typeface="Arial" charset="0"/>
                        </a:rPr>
                        <a:t> – Financial Security for Counter Parties (Dec NATF)</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198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33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25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44142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Section 17 </a:t>
                      </a:r>
                      <a:r>
                        <a:rPr kumimoji="0" lang="en-US" sz="1200" b="0" i="0" u="none" strike="noStrike" cap="none" normalizeH="0" baseline="0" dirty="0" smtClean="0">
                          <a:ln>
                            <a:noFill/>
                          </a:ln>
                          <a:solidFill>
                            <a:schemeClr val="tx1"/>
                          </a:solidFill>
                          <a:effectLst/>
                          <a:latin typeface="Arial" charset="0"/>
                        </a:rPr>
                        <a:t>– Market Monitoring &amp; Data Collection (Dec NATF)</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25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21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18918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charset="0"/>
                        </a:rPr>
                        <a:t>Total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charset="0"/>
                        </a:rPr>
                        <a:t>3956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charset="0"/>
                        </a:rPr>
                        <a:t>433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charset="0"/>
                        </a:rPr>
                        <a:t>1477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charset="0"/>
                        </a:rPr>
                        <a:t>529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charset="0"/>
                        </a:rPr>
                        <a:t>140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Date Placeholder 4"/>
          <p:cNvSpPr>
            <a:spLocks noGrp="1"/>
          </p:cNvSpPr>
          <p:nvPr>
            <p:ph type="dt" sz="quarter" idx="12"/>
          </p:nvPr>
        </p:nvSpPr>
        <p:spPr>
          <a:noFill/>
        </p:spPr>
        <p:txBody>
          <a:bodyPr/>
          <a:lstStyle/>
          <a:p>
            <a:r>
              <a:rPr lang="en-US" smtClean="0"/>
              <a:t>4 February 2010</a:t>
            </a:r>
            <a:endParaRPr lang="en-US" dirty="0"/>
          </a:p>
        </p:txBody>
      </p:sp>
      <p:sp>
        <p:nvSpPr>
          <p:cNvPr id="38915" name="Title 1"/>
          <p:cNvSpPr>
            <a:spLocks noGrp="1"/>
          </p:cNvSpPr>
          <p:nvPr>
            <p:ph type="title" idx="4294967295"/>
          </p:nvPr>
        </p:nvSpPr>
        <p:spPr>
          <a:xfrm>
            <a:off x="0" y="0"/>
            <a:ext cx="8686800" cy="685800"/>
          </a:xfrm>
        </p:spPr>
        <p:txBody>
          <a:bodyPr/>
          <a:lstStyle/>
          <a:p>
            <a:pPr eaLnBrk="1" hangingPunct="1"/>
            <a:r>
              <a:rPr lang="en-US" dirty="0" smtClean="0"/>
              <a:t>Alignment Item Categories</a:t>
            </a:r>
          </a:p>
        </p:txBody>
      </p:sp>
      <p:graphicFrame>
        <p:nvGraphicFramePr>
          <p:cNvPr id="9" name="Group 89"/>
          <p:cNvGraphicFramePr>
            <a:graphicFrameLocks noGrp="1"/>
          </p:cNvGraphicFramePr>
          <p:nvPr/>
        </p:nvGraphicFramePr>
        <p:xfrm>
          <a:off x="304800" y="762000"/>
          <a:ext cx="8534401" cy="5320252"/>
        </p:xfrm>
        <a:graphic>
          <a:graphicData uri="http://schemas.openxmlformats.org/drawingml/2006/table">
            <a:tbl>
              <a:tblPr/>
              <a:tblGrid>
                <a:gridCol w="2467051"/>
                <a:gridCol w="931605"/>
                <a:gridCol w="830782"/>
                <a:gridCol w="875962"/>
                <a:gridCol w="1143000"/>
                <a:gridCol w="1143000"/>
                <a:gridCol w="1143001"/>
              </a:tblGrid>
              <a:tr h="21020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000000"/>
                        </a:solidFill>
                        <a:effectLst/>
                        <a:latin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charset="0"/>
                        </a:rPr>
                        <a:t>Total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gridSpan="5">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Arial" charset="0"/>
                        </a:rPr>
                        <a:t>Category of Alignment Items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h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000000"/>
                        </a:solidFill>
                        <a:effectLst/>
                        <a:latin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000000"/>
                        </a:solidFill>
                        <a:effectLst/>
                        <a:latin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000000"/>
                        </a:solidFill>
                        <a:effectLst/>
                        <a:latin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5788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000000"/>
                        </a:solidFill>
                        <a:effectLst/>
                        <a:latin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charset="0"/>
                        </a:rPr>
                        <a:t>Alignment Items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charset="0"/>
                        </a:rPr>
                        <a:t>NPRR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charset="0"/>
                        </a:rPr>
                        <a:t>TBD / need category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charset="0"/>
                        </a:rPr>
                        <a:t>Business Requirement Update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charset="0"/>
                        </a:rPr>
                        <a:t>Business Procedures Revision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charset="0"/>
                        </a:rPr>
                        <a:t>Other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56754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Section 3 </a:t>
                      </a:r>
                      <a:r>
                        <a:rPr kumimoji="0" lang="en-US" sz="1200" b="0" i="0" u="none" strike="noStrike" cap="none" normalizeH="0" baseline="0" dirty="0" smtClean="0">
                          <a:ln>
                            <a:noFill/>
                          </a:ln>
                          <a:solidFill>
                            <a:schemeClr val="tx1"/>
                          </a:solidFill>
                          <a:effectLst/>
                          <a:latin typeface="Arial" charset="0"/>
                        </a:rPr>
                        <a:t>– Management Activities for the ERCOT system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67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31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19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4 - Report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31530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Section 4 </a:t>
                      </a:r>
                      <a:r>
                        <a:rPr kumimoji="0" lang="en-US" sz="1200" b="0" i="0" u="none" strike="noStrike" cap="none" normalizeH="0" baseline="0" dirty="0" smtClean="0">
                          <a:ln>
                            <a:noFill/>
                          </a:ln>
                          <a:solidFill>
                            <a:schemeClr val="tx1"/>
                          </a:solidFill>
                          <a:effectLst/>
                          <a:latin typeface="Arial" charset="0"/>
                        </a:rPr>
                        <a:t>– Day Ahead Operations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31530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Section 5 </a:t>
                      </a:r>
                      <a:r>
                        <a:rPr kumimoji="0" lang="en-US" sz="1200" b="0" i="0" u="none" strike="noStrike" cap="none" normalizeH="0" baseline="0" dirty="0" smtClean="0">
                          <a:ln>
                            <a:noFill/>
                          </a:ln>
                          <a:solidFill>
                            <a:schemeClr val="tx1"/>
                          </a:solidFill>
                          <a:effectLst/>
                          <a:latin typeface="Arial" charset="0"/>
                        </a:rPr>
                        <a:t>– Transmission Security Analysis and RUC</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10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31530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Section 6 </a:t>
                      </a:r>
                      <a:r>
                        <a:rPr kumimoji="0" lang="en-US" sz="1200" b="0" i="0" u="none" strike="noStrike" cap="none" normalizeH="0" baseline="0" dirty="0" smtClean="0">
                          <a:ln>
                            <a:noFill/>
                          </a:ln>
                          <a:solidFill>
                            <a:schemeClr val="tx1"/>
                          </a:solidFill>
                          <a:effectLst/>
                          <a:latin typeface="Arial" charset="0"/>
                        </a:rPr>
                        <a:t>– Adjustment Period and Real-Time Operations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39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11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12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4- Report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31530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Section 7 </a:t>
                      </a:r>
                      <a:r>
                        <a:rPr kumimoji="0" lang="en-US" sz="1200" b="0" i="0" u="none" strike="noStrike" cap="none" normalizeH="0" baseline="0" dirty="0" smtClean="0">
                          <a:ln>
                            <a:noFill/>
                          </a:ln>
                          <a:solidFill>
                            <a:schemeClr val="tx1"/>
                          </a:solidFill>
                          <a:effectLst/>
                          <a:latin typeface="Arial" charset="0"/>
                        </a:rPr>
                        <a:t>– Congestion Revenue Rights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Handbook</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31530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Section 8 </a:t>
                      </a:r>
                      <a:r>
                        <a:rPr kumimoji="0" lang="en-US" sz="1200" b="0" i="0" u="none" strike="noStrike" cap="none" normalizeH="0" baseline="0" dirty="0" smtClean="0">
                          <a:ln>
                            <a:noFill/>
                          </a:ln>
                          <a:solidFill>
                            <a:schemeClr val="tx1"/>
                          </a:solidFill>
                          <a:effectLst/>
                          <a:latin typeface="Arial" charset="0"/>
                        </a:rPr>
                        <a:t>– Performance Monitoring</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1- Report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31530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Section 9 </a:t>
                      </a:r>
                      <a:r>
                        <a:rPr kumimoji="0" lang="en-US" sz="1200" b="0" i="0" u="none" strike="noStrike" cap="none" normalizeH="0" baseline="0" dirty="0" smtClean="0">
                          <a:ln>
                            <a:noFill/>
                          </a:ln>
                          <a:solidFill>
                            <a:schemeClr val="tx1"/>
                          </a:solidFill>
                          <a:effectLst/>
                          <a:latin typeface="Arial" charset="0"/>
                        </a:rPr>
                        <a:t>– Settlement &amp; Billing</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44142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Section 16.11</a:t>
                      </a:r>
                      <a:r>
                        <a:rPr kumimoji="0" lang="en-US" sz="1200" b="0" i="0" u="none" strike="noStrike" cap="none" normalizeH="0" baseline="0" dirty="0" smtClean="0">
                          <a:ln>
                            <a:noFill/>
                          </a:ln>
                          <a:solidFill>
                            <a:schemeClr val="tx1"/>
                          </a:solidFill>
                          <a:effectLst/>
                          <a:latin typeface="Arial" charset="0"/>
                        </a:rPr>
                        <a:t> – Financial Security for Counter Parties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44142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Section 17 </a:t>
                      </a:r>
                      <a:r>
                        <a:rPr kumimoji="0" lang="en-US" sz="1200" b="0" i="0" u="none" strike="noStrike" cap="none" normalizeH="0" baseline="0" dirty="0" smtClean="0">
                          <a:ln>
                            <a:noFill/>
                          </a:ln>
                          <a:solidFill>
                            <a:schemeClr val="tx1"/>
                          </a:solidFill>
                          <a:effectLst/>
                          <a:latin typeface="Arial" charset="0"/>
                        </a:rPr>
                        <a:t>– Market Monitoring &amp; Data Collection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1- Report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18918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Total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140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30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40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39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20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11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r>
            </a:tbl>
          </a:graphicData>
        </a:graphic>
      </p:graphicFrame>
      <p:sp>
        <p:nvSpPr>
          <p:cNvPr id="5" name="Footer Placeholder 4"/>
          <p:cNvSpPr>
            <a:spLocks noGrp="1"/>
          </p:cNvSpPr>
          <p:nvPr>
            <p:ph type="ftr" sz="quarter" idx="11"/>
          </p:nvPr>
        </p:nvSpPr>
        <p:spPr/>
        <p:txBody>
          <a:bodyPr/>
          <a:lstStyle/>
          <a:p>
            <a:pPr>
              <a:defRPr/>
            </a:pPr>
            <a:r>
              <a:rPr lang="en-US" smtClean="0"/>
              <a:t>Technical Advisory Committee</a:t>
            </a:r>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0" y="0"/>
            <a:ext cx="8839200" cy="685800"/>
          </a:xfrm>
        </p:spPr>
        <p:txBody>
          <a:bodyPr/>
          <a:lstStyle/>
          <a:p>
            <a:pPr eaLnBrk="1" hangingPunct="1"/>
            <a:r>
              <a:rPr lang="en-US" dirty="0" smtClean="0"/>
              <a:t>Transition to ERT</a:t>
            </a:r>
          </a:p>
        </p:txBody>
      </p:sp>
      <p:sp>
        <p:nvSpPr>
          <p:cNvPr id="6" name="Content Placeholder 2"/>
          <p:cNvSpPr>
            <a:spLocks noGrp="1"/>
          </p:cNvSpPr>
          <p:nvPr>
            <p:ph idx="1"/>
          </p:nvPr>
        </p:nvSpPr>
        <p:spPr>
          <a:xfrm>
            <a:off x="457200" y="838200"/>
            <a:ext cx="8229600" cy="5562600"/>
          </a:xfrm>
        </p:spPr>
        <p:txBody>
          <a:bodyPr/>
          <a:lstStyle/>
          <a:p>
            <a:pPr marL="457200" indent="-457200">
              <a:buNone/>
            </a:pPr>
            <a:r>
              <a:rPr lang="en-US" sz="1800" dirty="0" smtClean="0"/>
              <a:t>The SMEs are transitioning to ERT team.</a:t>
            </a:r>
          </a:p>
          <a:p>
            <a:pPr marL="457200" indent="-457200">
              <a:buNone/>
            </a:pPr>
            <a:endParaRPr lang="en-US" sz="1800" dirty="0" smtClean="0"/>
          </a:p>
          <a:p>
            <a:pPr marL="457200" indent="-457200">
              <a:buNone/>
            </a:pPr>
            <a:r>
              <a:rPr lang="en-US" sz="1800" dirty="0" smtClean="0"/>
              <a:t>ERT and PMO will prioritize the remaining work within the ERCOT Readiness activities.</a:t>
            </a:r>
          </a:p>
          <a:p>
            <a:pPr marL="457200" indent="-457200"/>
            <a:r>
              <a:rPr lang="en-US" sz="1800" dirty="0" smtClean="0"/>
              <a:t>NPRRs – SMEs work with Business Owners to draft NPRRs to put through CEO review process and governance process</a:t>
            </a:r>
          </a:p>
          <a:p>
            <a:pPr marL="457200" indent="-457200"/>
            <a:r>
              <a:rPr lang="en-US" sz="1800" dirty="0" smtClean="0"/>
              <a:t>Alignment Items</a:t>
            </a:r>
          </a:p>
          <a:p>
            <a:pPr marL="857250" lvl="1" indent="-457200"/>
            <a:r>
              <a:rPr lang="en-US" sz="1800" dirty="0" smtClean="0"/>
              <a:t>TBD Category</a:t>
            </a:r>
          </a:p>
          <a:p>
            <a:pPr marL="857250" lvl="1" indent="-457200"/>
            <a:r>
              <a:rPr lang="en-US" sz="1800" dirty="0" smtClean="0"/>
              <a:t>Business Requirement Updates</a:t>
            </a:r>
          </a:p>
          <a:p>
            <a:pPr marL="857250" lvl="1" indent="-457200"/>
            <a:r>
              <a:rPr lang="en-US" sz="1800" dirty="0" smtClean="0"/>
              <a:t>Business Procedures Revisions</a:t>
            </a:r>
          </a:p>
          <a:p>
            <a:pPr marL="857250" lvl="1" indent="-457200"/>
            <a:r>
              <a:rPr lang="en-US" sz="1800" dirty="0" smtClean="0"/>
              <a:t>Other</a:t>
            </a:r>
          </a:p>
          <a:p>
            <a:pPr marL="457200" indent="-457200"/>
            <a:r>
              <a:rPr lang="en-US" sz="1800" dirty="0" smtClean="0"/>
              <a:t>Research Items</a:t>
            </a:r>
          </a:p>
          <a:p>
            <a:pPr marL="457200" indent="-457200"/>
            <a:r>
              <a:rPr lang="en-US" sz="1800" dirty="0" smtClean="0"/>
              <a:t>In Progress Business Procedures</a:t>
            </a:r>
          </a:p>
          <a:p>
            <a:pPr marL="457200" indent="-457200"/>
            <a:r>
              <a:rPr lang="en-US" sz="1800" dirty="0" smtClean="0"/>
              <a:t>In Progress Reports / Extracts</a:t>
            </a:r>
          </a:p>
          <a:p>
            <a:pPr marL="457200" indent="-457200">
              <a:buNone/>
            </a:pPr>
            <a:endParaRPr lang="en-US" sz="1800" dirty="0" smtClean="0"/>
          </a:p>
          <a:p>
            <a:pPr marL="457200" indent="-457200">
              <a:buNone/>
            </a:pPr>
            <a:r>
              <a:rPr lang="en-US" sz="1800" dirty="0" smtClean="0"/>
              <a:t>ERT and PMO will report to market closure of items</a:t>
            </a:r>
          </a:p>
        </p:txBody>
      </p:sp>
      <p:sp>
        <p:nvSpPr>
          <p:cNvPr id="4" name="Date Placeholder 3"/>
          <p:cNvSpPr>
            <a:spLocks noGrp="1"/>
          </p:cNvSpPr>
          <p:nvPr>
            <p:ph type="dt" sz="half" idx="12"/>
          </p:nvPr>
        </p:nvSpPr>
        <p:spPr/>
        <p:txBody>
          <a:bodyPr/>
          <a:lstStyle/>
          <a:p>
            <a:pPr>
              <a:defRPr/>
            </a:pPr>
            <a:r>
              <a:rPr lang="en-US" smtClean="0"/>
              <a:t>4 February 2010</a:t>
            </a:r>
            <a:endParaRPr lang="en-US"/>
          </a:p>
        </p:txBody>
      </p:sp>
      <p:sp>
        <p:nvSpPr>
          <p:cNvPr id="5" name="Footer Placeholder 4"/>
          <p:cNvSpPr>
            <a:spLocks noGrp="1"/>
          </p:cNvSpPr>
          <p:nvPr>
            <p:ph type="ftr" sz="quarter" idx="11"/>
          </p:nvPr>
        </p:nvSpPr>
        <p:spPr/>
        <p:txBody>
          <a:bodyPr/>
          <a:lstStyle/>
          <a:p>
            <a:pPr>
              <a:defRPr/>
            </a:pPr>
            <a:r>
              <a:rPr lang="en-US" smtClean="0"/>
              <a:t>Technical Advisory Committee</a:t>
            </a:r>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0" y="0"/>
            <a:ext cx="8839200" cy="685800"/>
          </a:xfrm>
        </p:spPr>
        <p:txBody>
          <a:bodyPr/>
          <a:lstStyle/>
          <a:p>
            <a:pPr eaLnBrk="1" hangingPunct="1"/>
            <a:r>
              <a:rPr lang="en-US" dirty="0" smtClean="0"/>
              <a:t>Protocol Traceability Effort Update</a:t>
            </a:r>
          </a:p>
        </p:txBody>
      </p:sp>
      <p:sp>
        <p:nvSpPr>
          <p:cNvPr id="6" name="Content Placeholder 2"/>
          <p:cNvSpPr>
            <a:spLocks noGrp="1"/>
          </p:cNvSpPr>
          <p:nvPr>
            <p:ph idx="1"/>
          </p:nvPr>
        </p:nvSpPr>
        <p:spPr>
          <a:xfrm>
            <a:off x="457200" y="762000"/>
            <a:ext cx="8229600" cy="5486400"/>
          </a:xfrm>
        </p:spPr>
        <p:txBody>
          <a:bodyPr/>
          <a:lstStyle/>
          <a:p>
            <a:pPr lvl="0" eaLnBrk="1" hangingPunct="1">
              <a:buNone/>
              <a:defRPr/>
            </a:pPr>
            <a:r>
              <a:rPr lang="en-US" sz="1800" kern="1200" dirty="0" smtClean="0">
                <a:solidFill>
                  <a:srgbClr val="000000"/>
                </a:solidFill>
                <a:latin typeface="Arial" charset="0"/>
              </a:rPr>
              <a:t>Tier 2 (Moderate): 10, 11, 12, 13, 16 – no alignment items</a:t>
            </a:r>
          </a:p>
          <a:p>
            <a:pPr eaLnBrk="1" hangingPunct="1">
              <a:defRPr/>
            </a:pPr>
            <a:r>
              <a:rPr lang="en-US" sz="1800" b="0" kern="1200" dirty="0" smtClean="0"/>
              <a:t>For each Tier 2 section, reviewed all NPRR, reviewed the Impact Analysis for system impacts</a:t>
            </a:r>
          </a:p>
          <a:p>
            <a:pPr lvl="1" eaLnBrk="1" hangingPunct="1">
              <a:defRPr/>
            </a:pPr>
            <a:r>
              <a:rPr lang="en-US" sz="1800" kern="1200" dirty="0" smtClean="0"/>
              <a:t>Reviewed business requirements and listed appropriate sections for coverage</a:t>
            </a:r>
          </a:p>
          <a:p>
            <a:pPr lvl="1" eaLnBrk="1" hangingPunct="1">
              <a:defRPr/>
            </a:pPr>
            <a:r>
              <a:rPr lang="en-US" sz="1800" b="0" kern="1200" dirty="0" smtClean="0"/>
              <a:t>Reviewed business procedure lists and listed appro</a:t>
            </a:r>
            <a:r>
              <a:rPr lang="en-US" sz="1800" kern="1200" dirty="0" smtClean="0"/>
              <a:t>priate titles for coverage</a:t>
            </a:r>
          </a:p>
          <a:p>
            <a:pPr lvl="1" eaLnBrk="1" hangingPunct="1">
              <a:defRPr/>
            </a:pPr>
            <a:r>
              <a:rPr lang="en-US" sz="1800" b="0" kern="1200" dirty="0" smtClean="0"/>
              <a:t>Reviewed reports/extracts list on ERCOT Master Information List (EMIL) and listed appropriate </a:t>
            </a:r>
          </a:p>
          <a:p>
            <a:pPr eaLnBrk="1" hangingPunct="1">
              <a:buNone/>
              <a:defRPr/>
            </a:pPr>
            <a:r>
              <a:rPr lang="en-US" sz="1800" kern="1200" dirty="0" smtClean="0">
                <a:solidFill>
                  <a:srgbClr val="000000"/>
                </a:solidFill>
                <a:latin typeface="Arial" charset="0"/>
              </a:rPr>
              <a:t>Tier 3 (Low): 1, 2, 14, 15, 18, 19, 20, 21, 22, 23, 24 – no alignment items</a:t>
            </a:r>
          </a:p>
          <a:p>
            <a:pPr eaLnBrk="1" hangingPunct="1">
              <a:defRPr/>
            </a:pPr>
            <a:r>
              <a:rPr lang="en-US" sz="1800" b="0" kern="1200" dirty="0" smtClean="0"/>
              <a:t>For each Tier 3 section, reviewed all NPRR, reviewed the Impact Analysis for system impacts</a:t>
            </a:r>
          </a:p>
          <a:p>
            <a:pPr lvl="1" eaLnBrk="1" hangingPunct="1">
              <a:defRPr/>
            </a:pPr>
            <a:r>
              <a:rPr lang="en-US" sz="1800" kern="1200" dirty="0" smtClean="0"/>
              <a:t>Reviewed business requirements and listed appropriate sections for coverage</a:t>
            </a:r>
          </a:p>
          <a:p>
            <a:pPr eaLnBrk="1" hangingPunct="1">
              <a:buNone/>
              <a:defRPr/>
            </a:pPr>
            <a:r>
              <a:rPr lang="en-US" sz="1800" dirty="0" smtClean="0"/>
              <a:t>Full presentation can be found at ERCOT Readiness Page, under Key Documents (</a:t>
            </a:r>
            <a:r>
              <a:rPr lang="en-US" sz="1800" u="sng" dirty="0" smtClean="0">
                <a:hlinkClick r:id="rId3"/>
              </a:rPr>
              <a:t>http://nodal.ercot.com/readiness/index.html</a:t>
            </a:r>
            <a:r>
              <a:rPr lang="en-US" sz="1800" dirty="0" smtClean="0"/>
              <a:t>)</a:t>
            </a:r>
          </a:p>
          <a:p>
            <a:pPr eaLnBrk="1" hangingPunct="1">
              <a:buNone/>
              <a:defRPr/>
            </a:pPr>
            <a:r>
              <a:rPr lang="en-US" sz="1800" dirty="0" smtClean="0"/>
              <a:t>Title – Protocol Traceability Tier 2/3 Presentation (as of 1/20/10)</a:t>
            </a:r>
          </a:p>
          <a:p>
            <a:pPr eaLnBrk="1" hangingPunct="1">
              <a:buNone/>
              <a:defRPr/>
            </a:pPr>
            <a:endParaRPr lang="en-US" kern="1200" dirty="0" smtClean="0"/>
          </a:p>
          <a:p>
            <a:pPr lvl="1" eaLnBrk="1" hangingPunct="1">
              <a:defRPr/>
            </a:pPr>
            <a:endParaRPr lang="en-US" b="0" kern="1200" dirty="0" smtClean="0"/>
          </a:p>
          <a:p>
            <a:pPr marL="457200" indent="-457200">
              <a:buNone/>
            </a:pPr>
            <a:endParaRPr lang="en-US" sz="1800" dirty="0" smtClean="0"/>
          </a:p>
        </p:txBody>
      </p:sp>
      <p:sp>
        <p:nvSpPr>
          <p:cNvPr id="4" name="Date Placeholder 3"/>
          <p:cNvSpPr>
            <a:spLocks noGrp="1"/>
          </p:cNvSpPr>
          <p:nvPr>
            <p:ph type="dt" sz="half" idx="12"/>
          </p:nvPr>
        </p:nvSpPr>
        <p:spPr/>
        <p:txBody>
          <a:bodyPr/>
          <a:lstStyle/>
          <a:p>
            <a:pPr>
              <a:defRPr/>
            </a:pPr>
            <a:r>
              <a:rPr lang="en-US" smtClean="0"/>
              <a:t>4 February 2010</a:t>
            </a:r>
            <a:endParaRPr lang="en-US"/>
          </a:p>
        </p:txBody>
      </p:sp>
      <p:sp>
        <p:nvSpPr>
          <p:cNvPr id="5" name="Footer Placeholder 4"/>
          <p:cNvSpPr>
            <a:spLocks noGrp="1"/>
          </p:cNvSpPr>
          <p:nvPr>
            <p:ph type="ftr" sz="quarter" idx="11"/>
          </p:nvPr>
        </p:nvSpPr>
        <p:spPr/>
        <p:txBody>
          <a:bodyPr/>
          <a:lstStyle/>
          <a:p>
            <a:pPr>
              <a:defRPr/>
            </a:pPr>
            <a:r>
              <a:rPr lang="en-US" smtClean="0"/>
              <a:t>Technical Advisory Committee</a:t>
            </a:r>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4"/>
          <p:cNvSpPr>
            <a:spLocks noChangeArrowheads="1"/>
          </p:cNvSpPr>
          <p:nvPr/>
        </p:nvSpPr>
        <p:spPr bwMode="auto">
          <a:xfrm>
            <a:off x="0" y="1143000"/>
            <a:ext cx="9144000" cy="5715000"/>
          </a:xfrm>
          <a:prstGeom prst="rect">
            <a:avLst/>
          </a:prstGeom>
          <a:solidFill>
            <a:srgbClr val="5469A2"/>
          </a:solidFill>
          <a:ln w="9525">
            <a:noFill/>
            <a:miter lim="800000"/>
            <a:headEnd/>
            <a:tailEnd/>
          </a:ln>
        </p:spPr>
        <p:txBody>
          <a:bodyPr wrap="none" anchor="ctr"/>
          <a:lstStyle/>
          <a:p>
            <a:endParaRPr lang="en-US"/>
          </a:p>
        </p:txBody>
      </p:sp>
      <p:sp>
        <p:nvSpPr>
          <p:cNvPr id="33795" name="Line 5"/>
          <p:cNvSpPr>
            <a:spLocks noChangeShapeType="1"/>
          </p:cNvSpPr>
          <p:nvPr/>
        </p:nvSpPr>
        <p:spPr bwMode="auto">
          <a:xfrm>
            <a:off x="0" y="1143000"/>
            <a:ext cx="9144000" cy="0"/>
          </a:xfrm>
          <a:prstGeom prst="line">
            <a:avLst/>
          </a:prstGeom>
          <a:noFill/>
          <a:ln w="57150">
            <a:solidFill>
              <a:schemeClr val="hlink"/>
            </a:solidFill>
            <a:round/>
            <a:headEnd/>
            <a:tailEnd/>
          </a:ln>
        </p:spPr>
        <p:txBody>
          <a:bodyPr/>
          <a:lstStyle/>
          <a:p>
            <a:endParaRPr lang="en-US"/>
          </a:p>
        </p:txBody>
      </p:sp>
      <p:sp>
        <p:nvSpPr>
          <p:cNvPr id="33796" name="Text Box 6"/>
          <p:cNvSpPr txBox="1">
            <a:spLocks noChangeArrowheads="1"/>
          </p:cNvSpPr>
          <p:nvPr/>
        </p:nvSpPr>
        <p:spPr bwMode="auto">
          <a:xfrm>
            <a:off x="3133725" y="2514600"/>
            <a:ext cx="2857500" cy="519113"/>
          </a:xfrm>
          <a:prstGeom prst="rect">
            <a:avLst/>
          </a:prstGeom>
          <a:noFill/>
          <a:ln w="9525">
            <a:noFill/>
            <a:miter lim="800000"/>
            <a:headEnd/>
            <a:tailEnd/>
          </a:ln>
        </p:spPr>
        <p:txBody>
          <a:bodyPr>
            <a:spAutoFit/>
          </a:bodyPr>
          <a:lstStyle/>
          <a:p>
            <a:pPr algn="ctr">
              <a:spcBef>
                <a:spcPct val="50000"/>
              </a:spcBef>
            </a:pPr>
            <a:r>
              <a:rPr lang="en-US" sz="2800">
                <a:solidFill>
                  <a:schemeClr val="bg1"/>
                </a:solidFill>
                <a:latin typeface="Arial Black" pitchFamily="34" charset="0"/>
              </a:rPr>
              <a:t>Questions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4"/>
          <p:cNvSpPr>
            <a:spLocks noChangeArrowheads="1"/>
          </p:cNvSpPr>
          <p:nvPr/>
        </p:nvSpPr>
        <p:spPr bwMode="auto">
          <a:xfrm>
            <a:off x="0" y="1143000"/>
            <a:ext cx="9144000" cy="5715000"/>
          </a:xfrm>
          <a:prstGeom prst="rect">
            <a:avLst/>
          </a:prstGeom>
          <a:solidFill>
            <a:srgbClr val="5469A2"/>
          </a:solidFill>
          <a:ln w="9525">
            <a:noFill/>
            <a:miter lim="800000"/>
            <a:headEnd/>
            <a:tailEnd/>
          </a:ln>
        </p:spPr>
        <p:txBody>
          <a:bodyPr wrap="none" anchor="ctr"/>
          <a:lstStyle/>
          <a:p>
            <a:endParaRPr lang="en-US"/>
          </a:p>
        </p:txBody>
      </p:sp>
      <p:sp>
        <p:nvSpPr>
          <p:cNvPr id="34819" name="Line 5"/>
          <p:cNvSpPr>
            <a:spLocks noChangeShapeType="1"/>
          </p:cNvSpPr>
          <p:nvPr/>
        </p:nvSpPr>
        <p:spPr bwMode="auto">
          <a:xfrm>
            <a:off x="0" y="1143000"/>
            <a:ext cx="9144000" cy="0"/>
          </a:xfrm>
          <a:prstGeom prst="line">
            <a:avLst/>
          </a:prstGeom>
          <a:noFill/>
          <a:ln w="57150">
            <a:solidFill>
              <a:schemeClr val="hlink"/>
            </a:solidFill>
            <a:round/>
            <a:headEnd/>
            <a:tailEnd/>
          </a:ln>
        </p:spPr>
        <p:txBody>
          <a:bodyPr/>
          <a:lstStyle/>
          <a:p>
            <a:endParaRPr lang="en-US"/>
          </a:p>
        </p:txBody>
      </p:sp>
      <p:sp>
        <p:nvSpPr>
          <p:cNvPr id="34820" name="Text Box 6"/>
          <p:cNvSpPr txBox="1">
            <a:spLocks noChangeArrowheads="1"/>
          </p:cNvSpPr>
          <p:nvPr/>
        </p:nvSpPr>
        <p:spPr bwMode="auto">
          <a:xfrm>
            <a:off x="3133725" y="2514600"/>
            <a:ext cx="2857500" cy="523875"/>
          </a:xfrm>
          <a:prstGeom prst="rect">
            <a:avLst/>
          </a:prstGeom>
          <a:noFill/>
          <a:ln w="9525">
            <a:noFill/>
            <a:miter lim="800000"/>
            <a:headEnd/>
            <a:tailEnd/>
          </a:ln>
        </p:spPr>
        <p:txBody>
          <a:bodyPr>
            <a:spAutoFit/>
          </a:bodyPr>
          <a:lstStyle/>
          <a:p>
            <a:pPr algn="ctr">
              <a:spcBef>
                <a:spcPct val="50000"/>
              </a:spcBef>
            </a:pPr>
            <a:r>
              <a:rPr lang="en-US" sz="2800">
                <a:solidFill>
                  <a:schemeClr val="bg1"/>
                </a:solidFill>
                <a:latin typeface="Arial Black" pitchFamily="34" charset="0"/>
              </a:rPr>
              <a:t>Appendix</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1" name="Title 1"/>
          <p:cNvSpPr>
            <a:spLocks noGrp="1"/>
          </p:cNvSpPr>
          <p:nvPr>
            <p:ph type="title"/>
          </p:nvPr>
        </p:nvSpPr>
        <p:spPr>
          <a:xfrm>
            <a:off x="0" y="0"/>
            <a:ext cx="8686800" cy="685800"/>
          </a:xfrm>
        </p:spPr>
        <p:txBody>
          <a:bodyPr/>
          <a:lstStyle/>
          <a:p>
            <a:pPr eaLnBrk="1" hangingPunct="1"/>
            <a:r>
              <a:rPr lang="en-US" dirty="0" smtClean="0"/>
              <a:t>Program Issue:</a:t>
            </a:r>
            <a:r>
              <a:rPr lang="en-US" sz="2400" dirty="0" smtClean="0"/>
              <a:t/>
            </a:r>
            <a:br>
              <a:rPr lang="en-US" sz="2400" dirty="0" smtClean="0"/>
            </a:br>
            <a:r>
              <a:rPr lang="en-US" dirty="0" smtClean="0"/>
              <a:t>Market Interaction Operating Level Agreements</a:t>
            </a:r>
          </a:p>
        </p:txBody>
      </p:sp>
      <p:sp>
        <p:nvSpPr>
          <p:cNvPr id="4098" name="Rectangle 8"/>
          <p:cNvSpPr>
            <a:spLocks noGrp="1" noChangeArrowheads="1"/>
          </p:cNvSpPr>
          <p:nvPr>
            <p:ph type="ftr" sz="quarter" idx="10"/>
          </p:nvPr>
        </p:nvSpPr>
        <p:spPr>
          <a:xfrm>
            <a:off x="6019800" y="6457950"/>
            <a:ext cx="2743200" cy="457200"/>
          </a:xfrm>
          <a:noFill/>
        </p:spPr>
        <p:txBody>
          <a:bodyPr/>
          <a:lstStyle/>
          <a:p>
            <a:r>
              <a:rPr lang="en-US" smtClean="0">
                <a:latin typeface="Arial" charset="0"/>
              </a:rPr>
              <a:t>Technical Advisory Committee</a:t>
            </a:r>
            <a:endParaRPr lang="en-US" dirty="0" smtClean="0">
              <a:latin typeface="Arial" charset="0"/>
            </a:endParaRPr>
          </a:p>
        </p:txBody>
      </p:sp>
      <p:sp>
        <p:nvSpPr>
          <p:cNvPr id="4099" name="Rectangle 10"/>
          <p:cNvSpPr>
            <a:spLocks noGrp="1" noChangeArrowheads="1"/>
          </p:cNvSpPr>
          <p:nvPr>
            <p:ph type="dt" sz="half" idx="11"/>
          </p:nvPr>
        </p:nvSpPr>
        <p:spPr>
          <a:noFill/>
        </p:spPr>
        <p:txBody>
          <a:bodyPr/>
          <a:lstStyle/>
          <a:p>
            <a:r>
              <a:rPr lang="en-US" smtClean="0">
                <a:latin typeface="Arial" charset="0"/>
              </a:rPr>
              <a:t>4 February 2010</a:t>
            </a:r>
            <a:endParaRPr lang="en-US" smtClean="0">
              <a:latin typeface="Arial" charset="0"/>
            </a:endParaRPr>
          </a:p>
        </p:txBody>
      </p:sp>
      <p:graphicFrame>
        <p:nvGraphicFramePr>
          <p:cNvPr id="12340" name="Group 52"/>
          <p:cNvGraphicFramePr>
            <a:graphicFrameLocks noGrp="1"/>
          </p:cNvGraphicFramePr>
          <p:nvPr/>
        </p:nvGraphicFramePr>
        <p:xfrm>
          <a:off x="304800" y="1174750"/>
          <a:ext cx="8458200" cy="3916680"/>
        </p:xfrm>
        <a:graphic>
          <a:graphicData uri="http://schemas.openxmlformats.org/drawingml/2006/table">
            <a:tbl>
              <a:tblPr/>
              <a:tblGrid>
                <a:gridCol w="762000"/>
                <a:gridCol w="723900"/>
                <a:gridCol w="1485900"/>
                <a:gridCol w="1219200"/>
                <a:gridCol w="1143000"/>
                <a:gridCol w="3124200"/>
              </a:tblGrid>
              <a:tr h="692621">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ISSUE:</a:t>
                      </a:r>
                      <a:r>
                        <a:rPr kumimoji="0" lang="en-US" sz="1600" b="1" i="0" u="none" strike="noStrike" cap="none" normalizeH="0" baseline="0" dirty="0" smtClean="0">
                          <a:ln>
                            <a:noFill/>
                          </a:ln>
                          <a:solidFill>
                            <a:schemeClr val="tx1"/>
                          </a:solidFill>
                          <a:effectLst/>
                          <a:latin typeface="Arial"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Market Interaction OLA</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25400" cap="flat" cmpd="sng" algn="ctr">
                      <a:solidFill>
                        <a:schemeClr val="accent2"/>
                      </a:solidFill>
                      <a:prstDash val="solid"/>
                      <a:round/>
                      <a:headEnd type="none" w="med" len="med"/>
                      <a:tailEnd type="none" w="med" len="med"/>
                    </a:lnB>
                    <a:lnTlToBr>
                      <a:noFill/>
                    </a:lnTlToBr>
                    <a:lnBlToTr>
                      <a:noFill/>
                    </a:lnBlToTr>
                    <a:noFill/>
                  </a:tcPr>
                </a:tc>
                <a:tc hMerge="1">
                  <a:txBody>
                    <a:bodyPr/>
                    <a:lstStyle/>
                    <a:p>
                      <a:endParaRPr lang="en-US"/>
                    </a:p>
                  </a:txBody>
                  <a:tcPr/>
                </a:tc>
                <a:tc rowSpan="3" gridSpan="4">
                  <a:txBody>
                    <a:bodyPr/>
                    <a:lstStyle/>
                    <a:p>
                      <a:r>
                        <a:rPr lang="en-US" sz="1400" kern="1200" dirty="0" smtClean="0">
                          <a:solidFill>
                            <a:schemeClr val="tx1"/>
                          </a:solidFill>
                          <a:latin typeface="+mn-lt"/>
                          <a:ea typeface="+mn-ea"/>
                          <a:cs typeface="+mn-cs"/>
                        </a:rPr>
                        <a:t>Need to determine service level agreements associated with market interactions to assist ERCOT in establishing operational thresholds. ERCOT is responsible for ensuring any market thresholds required before Go-Live are defined, managed through the appropriate stakeholder processes and communicated in a timely fashion.</a:t>
                      </a:r>
                      <a:endParaRPr lang="en-US" sz="1400" dirty="0">
                        <a:latin typeface="+mn-lt"/>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rowSpan="3" hMerge="1">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25400" cap="flat" cmpd="sng" algn="ctr">
                      <a:solidFill>
                        <a:schemeClr val="accent2"/>
                      </a:solidFill>
                      <a:prstDash val="solid"/>
                      <a:round/>
                      <a:headEnd type="none" w="med" len="med"/>
                      <a:tailEnd type="none" w="med" len="med"/>
                    </a:lnB>
                    <a:lnTlToBr>
                      <a:noFill/>
                    </a:lnTlToBr>
                    <a:lnBlToTr>
                      <a:noFill/>
                    </a:lnBlToTr>
                    <a:noFill/>
                  </a:tcPr>
                </a:tc>
                <a:tc rowSpan="3" hMerge="1">
                  <a:txBody>
                    <a:bodyPr/>
                    <a:lstStyle/>
                    <a:p>
                      <a:endParaRPr lang="en-US"/>
                    </a:p>
                  </a:txBody>
                  <a:tcPr/>
                </a:tc>
                <a:tc rowSpan="3" hMerge="1">
                  <a:txBody>
                    <a:bodyPr/>
                    <a:lstStyle/>
                    <a:p>
                      <a:endParaRPr lang="en-US"/>
                    </a:p>
                  </a:txBody>
                  <a:tcPr/>
                </a:tc>
              </a:tr>
              <a:tr h="271026">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Life Cycle State</a:t>
                      </a:r>
                    </a:p>
                  </a:txBody>
                  <a:tcPr horzOverflow="overflow">
                    <a:lnL w="12700" cap="flat" cmpd="sng" algn="ctr">
                      <a:solidFill>
                        <a:schemeClr val="accent2"/>
                      </a:solidFill>
                      <a:prstDash val="solid"/>
                      <a:round/>
                      <a:headEnd type="none" w="med" len="med"/>
                      <a:tailEnd type="none" w="med" len="med"/>
                    </a:lnL>
                    <a:lnR w="25400" cap="flat" cmpd="sng" algn="ctr">
                      <a:solidFill>
                        <a:schemeClr val="accent2"/>
                      </a:solidFill>
                      <a:prstDash val="solid"/>
                      <a:round/>
                      <a:headEnd type="none" w="med" len="med"/>
                      <a:tailEnd type="none" w="med" len="med"/>
                    </a:lnR>
                    <a:lnT w="254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c hMerge="1">
                  <a:txBody>
                    <a:bodyPr/>
                    <a:lstStyle/>
                    <a:p>
                      <a:endParaRPr lang="en-US"/>
                    </a:p>
                  </a:txBody>
                  <a:tcPr/>
                </a:tc>
                <a:tc gridSpan="4" v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Arial" charset="0"/>
                      </a:endParaRPr>
                    </a:p>
                  </a:txBody>
                  <a:tcPr horzOverflow="overflow">
                    <a:lnL w="25400" cap="flat" cmpd="sng" algn="ctr">
                      <a:solidFill>
                        <a:schemeClr val="accent2"/>
                      </a:solidFill>
                      <a:prstDash val="solid"/>
                      <a:round/>
                      <a:headEnd type="none" w="med" len="med"/>
                      <a:tailEnd type="none" w="med" len="med"/>
                    </a:lnL>
                    <a:lnR w="25400" cap="flat" cmpd="sng" algn="ctr">
                      <a:solidFill>
                        <a:schemeClr val="accent2"/>
                      </a:solidFill>
                      <a:prstDash val="solid"/>
                      <a:round/>
                      <a:headEnd type="none" w="med" len="med"/>
                      <a:tailEnd type="none" w="med" len="med"/>
                    </a:lnR>
                    <a:lnT w="254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r h="25596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charset="0"/>
                        </a:rPr>
                        <a:t>Plan</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charset="0"/>
                        </a:rPr>
                        <a:t>Manage</a:t>
                      </a:r>
                      <a:endParaRPr kumimoji="0" lang="en-US" sz="12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6">
                        <a:lumMod val="40000"/>
                        <a:lumOff val="60000"/>
                      </a:schemeClr>
                    </a:solidFill>
                  </a:tcPr>
                </a:tc>
                <a:tc gridSpan="4" v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accent2"/>
                      </a:solidFill>
                      <a:prstDash val="solid"/>
                      <a:round/>
                      <a:headEnd type="none" w="med" len="med"/>
                      <a:tailEnd type="none" w="med" len="med"/>
                    </a:lnL>
                    <a:lnR w="254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6">
                        <a:lumMod val="40000"/>
                        <a:lumOff val="60000"/>
                      </a:schemeClr>
                    </a:solidFill>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r h="301139">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Mitigation Plans</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c hMerge="1">
                  <a:txBody>
                    <a:bodyPr/>
                    <a:lstStyle/>
                    <a:p>
                      <a:endParaRPr lang="en-US"/>
                    </a:p>
                  </a:txBody>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rPr>
                        <a:t>Who</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254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Target Date</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254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Current Status </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254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r>
              <a:tr h="993760">
                <a:tc gridSpan="3">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1.  ORT to define OLA with business and the market for each phase. </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ORT, Market Trials</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March</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Continuing to define Market OLAs for all subsequent Market Trial Phases as part of the ORT project plan: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Phase 2.1: Complete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Phase 3: Complete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Phase 4: OLA Definitions in Progress</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r>
              <a:tr h="1174444">
                <a:tc gridSpan="3">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Arial" charset="0"/>
                        </a:rPr>
                        <a:t>2. PMO working with ORT to ensure consistent communications and work planning is in place to deliver the appropriate OLA and market throttling recommendations for each market release.</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Arial" charset="0"/>
                        </a:rPr>
                        <a:t>PMO, ORT, Market Trials</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January, April, May, August</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Continuous communication will be delivered to the internal and external stakeholders in support of each market delivery.</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r>
            </a:tbl>
          </a:graphicData>
        </a:graphic>
      </p:graphicFrame>
      <p:grpSp>
        <p:nvGrpSpPr>
          <p:cNvPr id="9" name="Group 48"/>
          <p:cNvGrpSpPr>
            <a:grpSpLocks/>
          </p:cNvGrpSpPr>
          <p:nvPr/>
        </p:nvGrpSpPr>
        <p:grpSpPr bwMode="auto">
          <a:xfrm>
            <a:off x="333375" y="762000"/>
            <a:ext cx="5762625" cy="381000"/>
            <a:chOff x="210" y="528"/>
            <a:chExt cx="3630" cy="240"/>
          </a:xfrm>
        </p:grpSpPr>
        <p:sp>
          <p:nvSpPr>
            <p:cNvPr id="10" name="AutoShape 49"/>
            <p:cNvSpPr>
              <a:spLocks noChangeArrowheads="1"/>
            </p:cNvSpPr>
            <p:nvPr/>
          </p:nvSpPr>
          <p:spPr bwMode="auto">
            <a:xfrm>
              <a:off x="210" y="558"/>
              <a:ext cx="144" cy="144"/>
            </a:xfrm>
            <a:prstGeom prst="diamond">
              <a:avLst/>
            </a:prstGeom>
            <a:solidFill>
              <a:schemeClr val="bg1"/>
            </a:solidFill>
            <a:ln w="9525">
              <a:solidFill>
                <a:schemeClr val="tx1"/>
              </a:solidFill>
              <a:miter lim="800000"/>
              <a:headEnd/>
              <a:tailEnd/>
            </a:ln>
          </p:spPr>
          <p:txBody>
            <a:bodyPr wrap="none" anchor="ctr"/>
            <a:lstStyle/>
            <a:p>
              <a:endParaRPr lang="en-US"/>
            </a:p>
          </p:txBody>
        </p:sp>
        <p:sp>
          <p:nvSpPr>
            <p:cNvPr id="11" name="Rectangle 50"/>
            <p:cNvSpPr>
              <a:spLocks noChangeArrowheads="1"/>
            </p:cNvSpPr>
            <p:nvPr/>
          </p:nvSpPr>
          <p:spPr bwMode="auto">
            <a:xfrm>
              <a:off x="384" y="528"/>
              <a:ext cx="3456" cy="240"/>
            </a:xfrm>
            <a:prstGeom prst="rect">
              <a:avLst/>
            </a:prstGeom>
            <a:noFill/>
            <a:ln w="9525">
              <a:noFill/>
              <a:miter lim="800000"/>
              <a:headEnd/>
              <a:tailEnd/>
            </a:ln>
          </p:spPr>
          <p:txBody>
            <a:bodyPr wrap="none"/>
            <a:lstStyle/>
            <a:p>
              <a:r>
                <a:rPr lang="en-US" sz="1600" b="1" dirty="0" smtClean="0"/>
                <a:t>Potential Milestone Impact:  Phase 3 RTM, Phase 4 DAM/RUC, Phase 5 Full, Go-Live</a:t>
              </a:r>
              <a:endParaRPr lang="en-US" sz="1600" b="1" dirty="0"/>
            </a:p>
          </p:txBody>
        </p:sp>
      </p:gr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90" name="Title 1"/>
          <p:cNvSpPr>
            <a:spLocks noGrp="1"/>
          </p:cNvSpPr>
          <p:nvPr>
            <p:ph type="title"/>
          </p:nvPr>
        </p:nvSpPr>
        <p:spPr>
          <a:xfrm>
            <a:off x="0" y="0"/>
            <a:ext cx="9144000" cy="685800"/>
          </a:xfrm>
        </p:spPr>
        <p:txBody>
          <a:bodyPr/>
          <a:lstStyle/>
          <a:p>
            <a:pPr eaLnBrk="1" hangingPunct="1"/>
            <a:r>
              <a:rPr lang="en-US" dirty="0" smtClean="0"/>
              <a:t>Program Risk:</a:t>
            </a:r>
            <a:r>
              <a:rPr lang="en-US" sz="2400" dirty="0" smtClean="0"/>
              <a:t/>
            </a:r>
            <a:br>
              <a:rPr lang="en-US" sz="2400" dirty="0" smtClean="0"/>
            </a:br>
            <a:r>
              <a:rPr lang="en-US" dirty="0" smtClean="0"/>
              <a:t>Integration Testing</a:t>
            </a:r>
          </a:p>
        </p:txBody>
      </p:sp>
      <p:sp>
        <p:nvSpPr>
          <p:cNvPr id="23554" name="Rectangle 8"/>
          <p:cNvSpPr>
            <a:spLocks noGrp="1" noChangeArrowheads="1"/>
          </p:cNvSpPr>
          <p:nvPr>
            <p:ph type="ftr" sz="quarter" idx="10"/>
          </p:nvPr>
        </p:nvSpPr>
        <p:spPr>
          <a:noFill/>
        </p:spPr>
        <p:txBody>
          <a:bodyPr/>
          <a:lstStyle/>
          <a:p>
            <a:r>
              <a:rPr lang="en-US" smtClean="0">
                <a:latin typeface="Arial" charset="0"/>
              </a:rPr>
              <a:t>Technical Advisory Committee</a:t>
            </a:r>
            <a:endParaRPr lang="en-US" dirty="0" smtClean="0">
              <a:latin typeface="Arial" charset="0"/>
            </a:endParaRPr>
          </a:p>
        </p:txBody>
      </p:sp>
      <p:sp>
        <p:nvSpPr>
          <p:cNvPr id="23555" name="Rectangle 10"/>
          <p:cNvSpPr>
            <a:spLocks noGrp="1" noChangeArrowheads="1"/>
          </p:cNvSpPr>
          <p:nvPr>
            <p:ph type="dt" sz="half" idx="11"/>
          </p:nvPr>
        </p:nvSpPr>
        <p:spPr>
          <a:noFill/>
        </p:spPr>
        <p:txBody>
          <a:bodyPr/>
          <a:lstStyle/>
          <a:p>
            <a:r>
              <a:rPr lang="en-US" smtClean="0">
                <a:latin typeface="Arial" charset="0"/>
              </a:rPr>
              <a:t>4 February 2010</a:t>
            </a:r>
            <a:endParaRPr lang="en-US" dirty="0" smtClean="0">
              <a:latin typeface="Arial" charset="0"/>
            </a:endParaRPr>
          </a:p>
        </p:txBody>
      </p:sp>
      <p:graphicFrame>
        <p:nvGraphicFramePr>
          <p:cNvPr id="12340" name="Group 52"/>
          <p:cNvGraphicFramePr>
            <a:graphicFrameLocks noGrp="1"/>
          </p:cNvGraphicFramePr>
          <p:nvPr/>
        </p:nvGraphicFramePr>
        <p:xfrm>
          <a:off x="304800" y="1219200"/>
          <a:ext cx="8458200" cy="3962401"/>
        </p:xfrm>
        <a:graphic>
          <a:graphicData uri="http://schemas.openxmlformats.org/drawingml/2006/table">
            <a:tbl>
              <a:tblPr/>
              <a:tblGrid>
                <a:gridCol w="762000"/>
                <a:gridCol w="838200"/>
                <a:gridCol w="762000"/>
                <a:gridCol w="762000"/>
                <a:gridCol w="1219200"/>
                <a:gridCol w="1295400"/>
                <a:gridCol w="2819400"/>
              </a:tblGrid>
              <a:tr h="846667">
                <a:tc gridSpan="4">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Risk: Integration Testing</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25400" cap="flat" cmpd="sng" algn="ctr">
                      <a:solidFill>
                        <a:schemeClr val="accent2"/>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rowSpan="3" gridSpan="3">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Continued risk around technology delivery of business systems integration due to complexity and continuing maturing of application and data dependencies.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25400" cap="flat" cmpd="sng" algn="ctr">
                      <a:solidFill>
                        <a:schemeClr val="accent2"/>
                      </a:solidFill>
                      <a:prstDash val="solid"/>
                      <a:round/>
                      <a:headEnd type="none" w="med" len="med"/>
                      <a:tailEnd type="none" w="med" len="med"/>
                    </a:lnB>
                    <a:lnTlToBr>
                      <a:noFill/>
                    </a:lnTlToBr>
                    <a:lnBlToTr>
                      <a:noFill/>
                    </a:lnBlToTr>
                    <a:noFill/>
                  </a:tcPr>
                </a:tc>
                <a:tc rowSpan="3" hMerge="1">
                  <a:txBody>
                    <a:bodyPr/>
                    <a:lstStyle/>
                    <a:p>
                      <a:endParaRPr lang="en-US"/>
                    </a:p>
                  </a:txBody>
                  <a:tcPr/>
                </a:tc>
                <a:tc rowSpan="3" hMerge="1">
                  <a:txBody>
                    <a:bodyPr/>
                    <a:lstStyle/>
                    <a:p>
                      <a:endParaRPr lang="en-US"/>
                    </a:p>
                  </a:txBody>
                  <a:tcPr/>
                </a:tc>
              </a:tr>
              <a:tr h="338667">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rPr>
                        <a:t>Risk Life Cycle State</a:t>
                      </a:r>
                    </a:p>
                  </a:txBody>
                  <a:tcPr horzOverflow="overflow">
                    <a:lnL w="12700" cap="flat" cmpd="sng" algn="ctr">
                      <a:solidFill>
                        <a:schemeClr val="accent2"/>
                      </a:solidFill>
                      <a:prstDash val="solid"/>
                      <a:round/>
                      <a:headEnd type="none" w="med" len="med"/>
                      <a:tailEnd type="none" w="med" len="med"/>
                    </a:lnL>
                    <a:lnR w="25400" cap="flat" cmpd="sng" algn="ctr">
                      <a:solidFill>
                        <a:schemeClr val="accent2"/>
                      </a:solidFill>
                      <a:prstDash val="solid"/>
                      <a:round/>
                      <a:headEnd type="none" w="med" len="med"/>
                      <a:tailEnd type="none" w="med" len="med"/>
                    </a:lnR>
                    <a:lnT w="254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3" vMerge="1">
                  <a:txBody>
                    <a:bodyPr/>
                    <a:lstStyle/>
                    <a:p>
                      <a:endParaRPr lang="en-US"/>
                    </a:p>
                  </a:txBody>
                  <a:tcPr/>
                </a:tc>
                <a:tc hMerge="1" vMerge="1">
                  <a:txBody>
                    <a:bodyPr/>
                    <a:lstStyle/>
                    <a:p>
                      <a:endParaRPr lang="en-US"/>
                    </a:p>
                  </a:txBody>
                  <a:tcPr/>
                </a:tc>
                <a:tc hMerge="1" vMerge="1">
                  <a:txBody>
                    <a:bodyPr/>
                    <a:lstStyle/>
                    <a:p>
                      <a:endParaRPr lang="en-US"/>
                    </a:p>
                  </a:txBody>
                  <a:tcPr/>
                </a:tc>
              </a:tr>
              <a:tr h="3048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Define</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Plan</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Manage</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9C9CD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Watch</a:t>
                      </a:r>
                    </a:p>
                  </a:txBody>
                  <a:tcPr horzOverflow="overflow">
                    <a:lnL w="12700" cap="flat" cmpd="sng" algn="ctr">
                      <a:solidFill>
                        <a:schemeClr val="accent2"/>
                      </a:solidFill>
                      <a:prstDash val="solid"/>
                      <a:round/>
                      <a:headEnd type="none" w="med" len="med"/>
                      <a:tailEnd type="none" w="med" len="med"/>
                    </a:lnL>
                    <a:lnR w="254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gridSpan="3" vMerge="1">
                  <a:txBody>
                    <a:bodyPr/>
                    <a:lstStyle/>
                    <a:p>
                      <a:endParaRPr lang="en-US"/>
                    </a:p>
                  </a:txBody>
                  <a:tcPr/>
                </a:tc>
                <a:tc hMerge="1" vMerge="1">
                  <a:txBody>
                    <a:bodyPr/>
                    <a:lstStyle/>
                    <a:p>
                      <a:endParaRPr lang="en-US"/>
                    </a:p>
                  </a:txBody>
                  <a:tcPr/>
                </a:tc>
                <a:tc hMerge="1" vMerge="1">
                  <a:txBody>
                    <a:bodyPr/>
                    <a:lstStyle/>
                    <a:p>
                      <a:endParaRPr lang="en-US"/>
                    </a:p>
                  </a:txBody>
                  <a:tcPr/>
                </a:tc>
              </a:tr>
              <a:tr h="338667">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rPr>
                        <a:t>Mitigation Plans</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rPr>
                        <a:t>Who</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254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rPr>
                        <a:t>Target Date</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254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rPr>
                        <a:t>Current Status </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254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r>
              <a:tr h="2133600">
                <a:tc gridSpan="4">
                  <a:txBody>
                    <a:bodyPr/>
                    <a:lstStyle/>
                    <a:p>
                      <a:pPr marL="228600" marR="0" lvl="0" indent="-22860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200" b="0" i="0" u="none" strike="noStrike" cap="none" normalizeH="0" baseline="0" dirty="0" smtClean="0">
                          <a:ln>
                            <a:noFill/>
                          </a:ln>
                          <a:solidFill>
                            <a:schemeClr val="tx1"/>
                          </a:solidFill>
                          <a:effectLst/>
                          <a:latin typeface="Arial" charset="0"/>
                        </a:rPr>
                        <a:t>Planned Integration Test phases and associated functional and technology components.</a:t>
                      </a:r>
                    </a:p>
                    <a:p>
                      <a:pPr marL="228600" marR="0" lvl="0" indent="-22860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200" b="0" i="0" u="none" strike="noStrike" cap="none" normalizeH="0" baseline="0" dirty="0" smtClean="0">
                          <a:ln>
                            <a:noFill/>
                          </a:ln>
                          <a:solidFill>
                            <a:schemeClr val="tx1"/>
                          </a:solidFill>
                          <a:effectLst/>
                          <a:latin typeface="Arial" charset="0"/>
                        </a:rPr>
                        <a:t>Created effort-based testing delivery work plan to prioritize and align deliverables to key external milestones.</a:t>
                      </a:r>
                    </a:p>
                    <a:p>
                      <a:pPr marL="228600" marR="0" lvl="0" indent="-228600"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sz="1200" b="0" i="0" u="none" strike="noStrike" cap="none" normalizeH="0" baseline="0" dirty="0" smtClean="0">
                          <a:ln>
                            <a:noFill/>
                          </a:ln>
                          <a:solidFill>
                            <a:schemeClr val="tx1"/>
                          </a:solidFill>
                          <a:effectLst/>
                          <a:latin typeface="Arial" charset="0"/>
                        </a:rPr>
                        <a:t>Instituted daily PMO meetings to manage and mitigate day-to-day risks to scope and schedule deliverables.</a:t>
                      </a:r>
                    </a:p>
                    <a:p>
                      <a:pPr marL="228600" marR="0" lvl="0" indent="-228600" algn="l" defTabSz="914400" rtl="0" eaLnBrk="1" fontAlgn="base" latinLnBrk="0" hangingPunct="1">
                        <a:lnSpc>
                          <a:spcPct val="100000"/>
                        </a:lnSpc>
                        <a:spcBef>
                          <a:spcPct val="0"/>
                        </a:spcBef>
                        <a:spcAft>
                          <a:spcPct val="0"/>
                        </a:spcAft>
                        <a:buClrTx/>
                        <a:buSzTx/>
                        <a:buFontTx/>
                        <a:buAutoNum type="arabicPeriod"/>
                        <a:tabLst/>
                      </a:pPr>
                      <a:endParaRPr kumimoji="0" lang="en-US" sz="12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PMO</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Ongoing</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Nodal Program Release Scope and Schedule defined to ensure delivery. Program Status Report and Dashboard in place to track progress.</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r>
            </a:tbl>
          </a:graphicData>
        </a:graphic>
      </p:graphicFrame>
      <p:grpSp>
        <p:nvGrpSpPr>
          <p:cNvPr id="2" name="Group 48"/>
          <p:cNvGrpSpPr>
            <a:grpSpLocks/>
          </p:cNvGrpSpPr>
          <p:nvPr/>
        </p:nvGrpSpPr>
        <p:grpSpPr bwMode="auto">
          <a:xfrm>
            <a:off x="333375" y="762000"/>
            <a:ext cx="5762625" cy="381000"/>
            <a:chOff x="210" y="528"/>
            <a:chExt cx="3630" cy="240"/>
          </a:xfrm>
        </p:grpSpPr>
        <p:sp>
          <p:nvSpPr>
            <p:cNvPr id="23591" name="AutoShape 49"/>
            <p:cNvSpPr>
              <a:spLocks noChangeArrowheads="1"/>
            </p:cNvSpPr>
            <p:nvPr/>
          </p:nvSpPr>
          <p:spPr bwMode="auto">
            <a:xfrm>
              <a:off x="210" y="558"/>
              <a:ext cx="144" cy="144"/>
            </a:xfrm>
            <a:prstGeom prst="diamond">
              <a:avLst/>
            </a:prstGeom>
            <a:solidFill>
              <a:schemeClr val="bg1"/>
            </a:solidFill>
            <a:ln w="9525">
              <a:solidFill>
                <a:schemeClr val="tx1"/>
              </a:solidFill>
              <a:miter lim="800000"/>
              <a:headEnd/>
              <a:tailEnd/>
            </a:ln>
          </p:spPr>
          <p:txBody>
            <a:bodyPr wrap="none" anchor="ctr"/>
            <a:lstStyle/>
            <a:p>
              <a:endParaRPr lang="en-US"/>
            </a:p>
          </p:txBody>
        </p:sp>
        <p:sp>
          <p:nvSpPr>
            <p:cNvPr id="23592" name="Rectangle 50"/>
            <p:cNvSpPr>
              <a:spLocks noChangeArrowheads="1"/>
            </p:cNvSpPr>
            <p:nvPr/>
          </p:nvSpPr>
          <p:spPr bwMode="auto">
            <a:xfrm>
              <a:off x="384" y="528"/>
              <a:ext cx="3456" cy="240"/>
            </a:xfrm>
            <a:prstGeom prst="rect">
              <a:avLst/>
            </a:prstGeom>
            <a:noFill/>
            <a:ln w="9525">
              <a:noFill/>
              <a:miter lim="800000"/>
              <a:headEnd/>
              <a:tailEnd/>
            </a:ln>
          </p:spPr>
          <p:txBody>
            <a:bodyPr wrap="none"/>
            <a:lstStyle/>
            <a:p>
              <a:r>
                <a:rPr lang="en-US" sz="1600" b="1"/>
                <a:t>Potential Milestone Impact:  Market Trials</a:t>
              </a:r>
            </a:p>
          </p:txBody>
        </p:sp>
      </p:gr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1" name="Title 1"/>
          <p:cNvSpPr>
            <a:spLocks noGrp="1"/>
          </p:cNvSpPr>
          <p:nvPr>
            <p:ph type="title"/>
          </p:nvPr>
        </p:nvSpPr>
        <p:spPr>
          <a:xfrm>
            <a:off x="0" y="0"/>
            <a:ext cx="8686800" cy="685800"/>
          </a:xfrm>
        </p:spPr>
        <p:txBody>
          <a:bodyPr/>
          <a:lstStyle/>
          <a:p>
            <a:pPr eaLnBrk="1" hangingPunct="1"/>
            <a:r>
              <a:rPr lang="en-US" dirty="0" smtClean="0"/>
              <a:t>Program Issue:</a:t>
            </a:r>
            <a:r>
              <a:rPr lang="en-US" sz="2400" dirty="0" smtClean="0"/>
              <a:t/>
            </a:r>
            <a:br>
              <a:rPr lang="en-US" sz="2400" dirty="0" smtClean="0"/>
            </a:br>
            <a:r>
              <a:rPr lang="en-US" dirty="0" smtClean="0"/>
              <a:t>Network Model Load Frequency</a:t>
            </a:r>
          </a:p>
        </p:txBody>
      </p:sp>
      <p:sp>
        <p:nvSpPr>
          <p:cNvPr id="4098" name="Rectangle 8"/>
          <p:cNvSpPr>
            <a:spLocks noGrp="1" noChangeArrowheads="1"/>
          </p:cNvSpPr>
          <p:nvPr>
            <p:ph type="ftr" sz="quarter" idx="10"/>
          </p:nvPr>
        </p:nvSpPr>
        <p:spPr>
          <a:xfrm>
            <a:off x="6019800" y="6457950"/>
            <a:ext cx="2743200" cy="457200"/>
          </a:xfrm>
          <a:noFill/>
        </p:spPr>
        <p:txBody>
          <a:bodyPr/>
          <a:lstStyle/>
          <a:p>
            <a:r>
              <a:rPr lang="en-US" smtClean="0">
                <a:latin typeface="Arial" charset="0"/>
              </a:rPr>
              <a:t>Technical Advisory Committee</a:t>
            </a:r>
            <a:endParaRPr lang="en-US" dirty="0" smtClean="0">
              <a:latin typeface="Arial" charset="0"/>
            </a:endParaRPr>
          </a:p>
        </p:txBody>
      </p:sp>
      <p:sp>
        <p:nvSpPr>
          <p:cNvPr id="4099" name="Rectangle 10"/>
          <p:cNvSpPr>
            <a:spLocks noGrp="1" noChangeArrowheads="1"/>
          </p:cNvSpPr>
          <p:nvPr>
            <p:ph type="dt" sz="half" idx="11"/>
          </p:nvPr>
        </p:nvSpPr>
        <p:spPr>
          <a:noFill/>
        </p:spPr>
        <p:txBody>
          <a:bodyPr/>
          <a:lstStyle/>
          <a:p>
            <a:r>
              <a:rPr lang="en-US" smtClean="0">
                <a:latin typeface="Arial" charset="0"/>
              </a:rPr>
              <a:t>4 February 2010</a:t>
            </a:r>
            <a:endParaRPr lang="en-US" smtClean="0">
              <a:latin typeface="Arial" charset="0"/>
            </a:endParaRPr>
          </a:p>
        </p:txBody>
      </p:sp>
      <p:graphicFrame>
        <p:nvGraphicFramePr>
          <p:cNvPr id="12340" name="Group 52"/>
          <p:cNvGraphicFramePr>
            <a:graphicFrameLocks noGrp="1"/>
          </p:cNvGraphicFramePr>
          <p:nvPr/>
        </p:nvGraphicFramePr>
        <p:xfrm>
          <a:off x="304800" y="1174750"/>
          <a:ext cx="8458200" cy="3699025"/>
        </p:xfrm>
        <a:graphic>
          <a:graphicData uri="http://schemas.openxmlformats.org/drawingml/2006/table">
            <a:tbl>
              <a:tblPr/>
              <a:tblGrid>
                <a:gridCol w="762000"/>
                <a:gridCol w="1143000"/>
                <a:gridCol w="1066800"/>
                <a:gridCol w="1219200"/>
                <a:gridCol w="1143000"/>
                <a:gridCol w="3124200"/>
              </a:tblGrid>
              <a:tr h="692621">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ISSUE:</a:t>
                      </a:r>
                      <a:r>
                        <a:rPr kumimoji="0" lang="en-US" sz="1600" b="1" i="0" u="none" strike="noStrike" cap="none" normalizeH="0" baseline="0" dirty="0" smtClean="0">
                          <a:ln>
                            <a:noFill/>
                          </a:ln>
                          <a:solidFill>
                            <a:schemeClr val="tx1"/>
                          </a:solidFill>
                          <a:effectLst/>
                          <a:latin typeface="Arial" charset="0"/>
                        </a:rPr>
                        <a:t>  </a:t>
                      </a:r>
                      <a:r>
                        <a:rPr kumimoji="0" lang="en-US" sz="1200" b="1" i="0" u="none" strike="noStrike" cap="none" normalizeH="0" baseline="0" dirty="0" smtClean="0">
                          <a:ln>
                            <a:noFill/>
                          </a:ln>
                          <a:solidFill>
                            <a:schemeClr val="tx1"/>
                          </a:solidFill>
                          <a:effectLst/>
                          <a:latin typeface="Arial" charset="0"/>
                        </a:rPr>
                        <a:t>Network Model Load Frequency</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25400" cap="flat" cmpd="sng" algn="ctr">
                      <a:solidFill>
                        <a:schemeClr val="accent2"/>
                      </a:solidFill>
                      <a:prstDash val="solid"/>
                      <a:round/>
                      <a:headEnd type="none" w="med" len="med"/>
                      <a:tailEnd type="none" w="med" len="med"/>
                    </a:lnB>
                    <a:lnTlToBr>
                      <a:noFill/>
                    </a:lnTlToBr>
                    <a:lnBlToTr>
                      <a:noFill/>
                    </a:lnBlToTr>
                    <a:noFill/>
                  </a:tcPr>
                </a:tc>
                <a:tc hMerge="1">
                  <a:txBody>
                    <a:bodyPr/>
                    <a:lstStyle/>
                    <a:p>
                      <a:endParaRPr lang="en-US"/>
                    </a:p>
                  </a:txBody>
                  <a:tcPr/>
                </a:tc>
                <a:tc rowSpan="3"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cap="none" normalizeH="0" baseline="0" dirty="0" smtClean="0">
                          <a:ln>
                            <a:noFill/>
                          </a:ln>
                          <a:solidFill>
                            <a:schemeClr val="tx1"/>
                          </a:solidFill>
                          <a:effectLst/>
                          <a:latin typeface="Arial" charset="0"/>
                        </a:rPr>
                        <a:t>Model updates for Nodal will require more attention and coordination by both MPs and ERCOT to ensure alignment. ERCOT has determined that a bi-monthly Nodal database load represents the most manageable solution for updating the real-time environment when Nodal begins in December 2010.</a:t>
                      </a:r>
                      <a:endParaRPr lang="en-US" sz="1400" dirty="0">
                        <a:latin typeface="+mn-lt"/>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rowSpan="3" hMerge="1">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25400" cap="flat" cmpd="sng" algn="ctr">
                      <a:solidFill>
                        <a:schemeClr val="accent2"/>
                      </a:solidFill>
                      <a:prstDash val="solid"/>
                      <a:round/>
                      <a:headEnd type="none" w="med" len="med"/>
                      <a:tailEnd type="none" w="med" len="med"/>
                    </a:lnB>
                    <a:lnTlToBr>
                      <a:noFill/>
                    </a:lnTlToBr>
                    <a:lnBlToTr>
                      <a:noFill/>
                    </a:lnBlToTr>
                    <a:noFill/>
                  </a:tcPr>
                </a:tc>
                <a:tc rowSpan="3" hMerge="1">
                  <a:txBody>
                    <a:bodyPr/>
                    <a:lstStyle/>
                    <a:p>
                      <a:endParaRPr lang="en-US"/>
                    </a:p>
                  </a:txBody>
                  <a:tcPr/>
                </a:tc>
                <a:tc rowSpan="3" hMerge="1">
                  <a:txBody>
                    <a:bodyPr/>
                    <a:lstStyle/>
                    <a:p>
                      <a:endParaRPr lang="en-US"/>
                    </a:p>
                  </a:txBody>
                  <a:tcPr/>
                </a:tc>
              </a:tr>
              <a:tr h="271026">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Life Cycle State</a:t>
                      </a:r>
                    </a:p>
                  </a:txBody>
                  <a:tcPr horzOverflow="overflow">
                    <a:lnL w="12700" cap="flat" cmpd="sng" algn="ctr">
                      <a:solidFill>
                        <a:schemeClr val="accent2"/>
                      </a:solidFill>
                      <a:prstDash val="solid"/>
                      <a:round/>
                      <a:headEnd type="none" w="med" len="med"/>
                      <a:tailEnd type="none" w="med" len="med"/>
                    </a:lnL>
                    <a:lnR w="25400" cap="flat" cmpd="sng" algn="ctr">
                      <a:solidFill>
                        <a:schemeClr val="accent2"/>
                      </a:solidFill>
                      <a:prstDash val="solid"/>
                      <a:round/>
                      <a:headEnd type="none" w="med" len="med"/>
                      <a:tailEnd type="none" w="med" len="med"/>
                    </a:lnR>
                    <a:lnT w="254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c hMerge="1">
                  <a:txBody>
                    <a:bodyPr/>
                    <a:lstStyle/>
                    <a:p>
                      <a:endParaRPr lang="en-US"/>
                    </a:p>
                  </a:txBody>
                  <a:tcPr/>
                </a:tc>
                <a:tc gridSpan="4" v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Arial" charset="0"/>
                      </a:endParaRPr>
                    </a:p>
                  </a:txBody>
                  <a:tcPr horzOverflow="overflow">
                    <a:lnL w="25400" cap="flat" cmpd="sng" algn="ctr">
                      <a:solidFill>
                        <a:schemeClr val="accent2"/>
                      </a:solidFill>
                      <a:prstDash val="solid"/>
                      <a:round/>
                      <a:headEnd type="none" w="med" len="med"/>
                      <a:tailEnd type="none" w="med" len="med"/>
                    </a:lnL>
                    <a:lnR w="25400" cap="flat" cmpd="sng" algn="ctr">
                      <a:solidFill>
                        <a:schemeClr val="accent2"/>
                      </a:solidFill>
                      <a:prstDash val="solid"/>
                      <a:round/>
                      <a:headEnd type="none" w="med" len="med"/>
                      <a:tailEnd type="none" w="med" len="med"/>
                    </a:lnR>
                    <a:lnT w="254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r h="25596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charset="0"/>
                        </a:rPr>
                        <a:t>Plan</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charset="0"/>
                        </a:rPr>
                        <a:t>Manage</a:t>
                      </a:r>
                      <a:endParaRPr kumimoji="0" lang="en-US" sz="12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6">
                        <a:lumMod val="40000"/>
                        <a:lumOff val="60000"/>
                      </a:schemeClr>
                    </a:solidFill>
                  </a:tcPr>
                </a:tc>
                <a:tc gridSpan="4" v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accent2"/>
                      </a:solidFill>
                      <a:prstDash val="solid"/>
                      <a:round/>
                      <a:headEnd type="none" w="med" len="med"/>
                      <a:tailEnd type="none" w="med" len="med"/>
                    </a:lnL>
                    <a:lnR w="254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6">
                        <a:lumMod val="40000"/>
                        <a:lumOff val="60000"/>
                      </a:schemeClr>
                    </a:solidFill>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r h="301139">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Mitigation Plans</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c hMerge="1">
                  <a:txBody>
                    <a:bodyPr/>
                    <a:lstStyle/>
                    <a:p>
                      <a:endParaRPr lang="en-US"/>
                    </a:p>
                  </a:txBody>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rPr>
                        <a:t>Who</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254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Target Date</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254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Current Status </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254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r>
              <a:tr h="993760">
                <a:tc gridSpan="3">
                  <a:txBody>
                    <a:bodyPr/>
                    <a:lstStyle/>
                    <a:p>
                      <a:pPr marL="228600" marR="0" lvl="0" indent="-228600" algn="l" defTabSz="914400" rtl="0" eaLnBrk="1" fontAlgn="base" latinLnBrk="0" hangingPunct="1">
                        <a:lnSpc>
                          <a:spcPct val="100000"/>
                        </a:lnSpc>
                        <a:spcBef>
                          <a:spcPct val="0"/>
                        </a:spcBef>
                        <a:spcAft>
                          <a:spcPct val="0"/>
                        </a:spcAft>
                        <a:buClrTx/>
                        <a:buSzTx/>
                        <a:buFontTx/>
                        <a:buAutoNum type="arabicPeriod"/>
                        <a:tabLst/>
                      </a:pPr>
                      <a:r>
                        <a:rPr kumimoji="0" lang="en-US" sz="1200" b="0" i="0" u="none" strike="noStrike" cap="none" normalizeH="0" baseline="0" dirty="0" smtClean="0">
                          <a:ln>
                            <a:noFill/>
                          </a:ln>
                          <a:solidFill>
                            <a:schemeClr val="tx1"/>
                          </a:solidFill>
                          <a:effectLst/>
                          <a:latin typeface="Arial" charset="0"/>
                        </a:rPr>
                        <a:t>Define and document Initial Model Load Process.</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ERT</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Complete</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Initial Process Documented, to be updated based on feedback from Testing and Operations teams.</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r>
              <a:tr h="1174444">
                <a:tc gridSpan="3">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Arial" charset="0"/>
                        </a:rPr>
                        <a:t>2. Validate and improve the Model Load Process over the next several months based on a Zonal Bi-Weekly load timeframe.</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Arial" charset="0"/>
                        </a:rPr>
                        <a:t>INT, INF</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January - March</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Initial loads completed, targeting mid January Model load to align with Zonal schedule.</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r>
            </a:tbl>
          </a:graphicData>
        </a:graphic>
      </p:graphicFrame>
      <p:grpSp>
        <p:nvGrpSpPr>
          <p:cNvPr id="2" name="Group 48"/>
          <p:cNvGrpSpPr>
            <a:grpSpLocks/>
          </p:cNvGrpSpPr>
          <p:nvPr/>
        </p:nvGrpSpPr>
        <p:grpSpPr bwMode="auto">
          <a:xfrm>
            <a:off x="333375" y="762000"/>
            <a:ext cx="5762625" cy="381000"/>
            <a:chOff x="210" y="528"/>
            <a:chExt cx="3630" cy="240"/>
          </a:xfrm>
        </p:grpSpPr>
        <p:sp>
          <p:nvSpPr>
            <p:cNvPr id="10" name="AutoShape 49"/>
            <p:cNvSpPr>
              <a:spLocks noChangeArrowheads="1"/>
            </p:cNvSpPr>
            <p:nvPr/>
          </p:nvSpPr>
          <p:spPr bwMode="auto">
            <a:xfrm>
              <a:off x="210" y="558"/>
              <a:ext cx="144" cy="144"/>
            </a:xfrm>
            <a:prstGeom prst="diamond">
              <a:avLst/>
            </a:prstGeom>
            <a:solidFill>
              <a:schemeClr val="bg1"/>
            </a:solidFill>
            <a:ln w="9525">
              <a:solidFill>
                <a:schemeClr val="tx1"/>
              </a:solidFill>
              <a:miter lim="800000"/>
              <a:headEnd/>
              <a:tailEnd/>
            </a:ln>
          </p:spPr>
          <p:txBody>
            <a:bodyPr wrap="none" anchor="ctr"/>
            <a:lstStyle/>
            <a:p>
              <a:endParaRPr lang="en-US"/>
            </a:p>
          </p:txBody>
        </p:sp>
        <p:sp>
          <p:nvSpPr>
            <p:cNvPr id="11" name="Rectangle 50"/>
            <p:cNvSpPr>
              <a:spLocks noChangeArrowheads="1"/>
            </p:cNvSpPr>
            <p:nvPr/>
          </p:nvSpPr>
          <p:spPr bwMode="auto">
            <a:xfrm>
              <a:off x="384" y="528"/>
              <a:ext cx="3456" cy="240"/>
            </a:xfrm>
            <a:prstGeom prst="rect">
              <a:avLst/>
            </a:prstGeom>
            <a:noFill/>
            <a:ln w="9525">
              <a:noFill/>
              <a:miter lim="800000"/>
              <a:headEnd/>
              <a:tailEnd/>
            </a:ln>
          </p:spPr>
          <p:txBody>
            <a:bodyPr wrap="none"/>
            <a:lstStyle/>
            <a:p>
              <a:r>
                <a:rPr lang="en-US" sz="1600" b="1" dirty="0" smtClean="0"/>
                <a:t>Potential Milestone Impact:  Overall Program</a:t>
              </a:r>
              <a:endParaRPr lang="en-US" sz="1600" b="1" dirty="0"/>
            </a:p>
          </p:txBody>
        </p:sp>
      </p:gr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Title 1"/>
          <p:cNvSpPr>
            <a:spLocks noGrp="1"/>
          </p:cNvSpPr>
          <p:nvPr>
            <p:ph type="title"/>
          </p:nvPr>
        </p:nvSpPr>
        <p:spPr>
          <a:xfrm>
            <a:off x="0" y="0"/>
            <a:ext cx="8839200" cy="685800"/>
          </a:xfrm>
        </p:spPr>
        <p:txBody>
          <a:bodyPr/>
          <a:lstStyle/>
          <a:p>
            <a:pPr eaLnBrk="1" hangingPunct="1"/>
            <a:r>
              <a:rPr lang="en-US" dirty="0" smtClean="0"/>
              <a:t>Program Risk:</a:t>
            </a:r>
            <a:r>
              <a:rPr lang="en-US" sz="2400" dirty="0" smtClean="0"/>
              <a:t/>
            </a:r>
            <a:br>
              <a:rPr lang="en-US" sz="2400" dirty="0" smtClean="0"/>
            </a:br>
            <a:r>
              <a:rPr lang="en-US" dirty="0" smtClean="0"/>
              <a:t>Reconciling Protocols, Systems, and Market Expectations</a:t>
            </a:r>
          </a:p>
        </p:txBody>
      </p:sp>
      <p:sp>
        <p:nvSpPr>
          <p:cNvPr id="95234" name="Rectangle 8"/>
          <p:cNvSpPr>
            <a:spLocks noGrp="1" noChangeArrowheads="1"/>
          </p:cNvSpPr>
          <p:nvPr>
            <p:ph type="ftr" sz="quarter" idx="10"/>
          </p:nvPr>
        </p:nvSpPr>
        <p:spPr>
          <a:xfrm>
            <a:off x="6019800" y="6457950"/>
            <a:ext cx="2743200" cy="457200"/>
          </a:xfrm>
          <a:noFill/>
        </p:spPr>
        <p:txBody>
          <a:bodyPr/>
          <a:lstStyle/>
          <a:p>
            <a:r>
              <a:rPr lang="en-US" smtClean="0"/>
              <a:t>Technical Advisory Committee</a:t>
            </a:r>
            <a:endParaRPr lang="en-US" dirty="0" smtClean="0"/>
          </a:p>
        </p:txBody>
      </p:sp>
      <p:sp>
        <p:nvSpPr>
          <p:cNvPr id="95235" name="Rectangle 10"/>
          <p:cNvSpPr>
            <a:spLocks noGrp="1" noChangeArrowheads="1"/>
          </p:cNvSpPr>
          <p:nvPr>
            <p:ph type="dt" sz="quarter" idx="11"/>
          </p:nvPr>
        </p:nvSpPr>
        <p:spPr>
          <a:noFill/>
        </p:spPr>
        <p:txBody>
          <a:bodyPr/>
          <a:lstStyle/>
          <a:p>
            <a:r>
              <a:rPr lang="en-US" smtClean="0"/>
              <a:t>4 February 2010</a:t>
            </a:r>
            <a:endParaRPr lang="en-US" dirty="0"/>
          </a:p>
        </p:txBody>
      </p:sp>
      <p:graphicFrame>
        <p:nvGraphicFramePr>
          <p:cNvPr id="95283" name="Group 51"/>
          <p:cNvGraphicFramePr>
            <a:graphicFrameLocks noGrp="1"/>
          </p:cNvGraphicFramePr>
          <p:nvPr/>
        </p:nvGraphicFramePr>
        <p:xfrm>
          <a:off x="304800" y="1143001"/>
          <a:ext cx="8458200" cy="4989321"/>
        </p:xfrm>
        <a:graphic>
          <a:graphicData uri="http://schemas.openxmlformats.org/drawingml/2006/table">
            <a:tbl>
              <a:tblPr/>
              <a:tblGrid>
                <a:gridCol w="762000"/>
                <a:gridCol w="838200"/>
                <a:gridCol w="762000"/>
                <a:gridCol w="685800"/>
                <a:gridCol w="1295400"/>
                <a:gridCol w="1295400"/>
                <a:gridCol w="2819400"/>
              </a:tblGrid>
              <a:tr h="703964">
                <a:tc gridSpan="4">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Risk: Reconciling Protocols, Systems and Market Expectations</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25400" cap="flat" cmpd="sng" algn="ctr">
                      <a:solidFill>
                        <a:schemeClr val="accent2"/>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rowSpan="3" gridSpan="3">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rPr>
                        <a:t>Experience with deploying nodal markets by other ISOs has shown that expectations of the market participants are often missed, despite best efforts at defining tariffs or protocol requirements.  ERCOT needs to assume such a risk exists for this nodal implementation as well.</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25400" cap="flat" cmpd="sng" algn="ctr">
                      <a:solidFill>
                        <a:schemeClr val="accent2"/>
                      </a:solidFill>
                      <a:prstDash val="solid"/>
                      <a:round/>
                      <a:headEnd type="none" w="med" len="med"/>
                      <a:tailEnd type="none" w="med" len="med"/>
                    </a:lnB>
                    <a:lnTlToBr>
                      <a:noFill/>
                    </a:lnTlToBr>
                    <a:lnBlToTr>
                      <a:noFill/>
                    </a:lnBlToTr>
                    <a:noFill/>
                  </a:tcPr>
                </a:tc>
                <a:tc rowSpan="3" hMerge="1">
                  <a:txBody>
                    <a:bodyPr/>
                    <a:lstStyle/>
                    <a:p>
                      <a:endParaRPr lang="en-US"/>
                    </a:p>
                  </a:txBody>
                  <a:tcPr/>
                </a:tc>
                <a:tc rowSpan="3" hMerge="1">
                  <a:txBody>
                    <a:bodyPr/>
                    <a:lstStyle/>
                    <a:p>
                      <a:endParaRPr lang="en-US"/>
                    </a:p>
                  </a:txBody>
                  <a:tcPr/>
                </a:tc>
              </a:tr>
              <a:tr h="293318">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rPr>
                        <a:t>Risk Life Cycle State</a:t>
                      </a:r>
                    </a:p>
                  </a:txBody>
                  <a:tcPr horzOverflow="overflow">
                    <a:lnL w="12700" cap="flat" cmpd="sng" algn="ctr">
                      <a:solidFill>
                        <a:schemeClr val="accent2"/>
                      </a:solidFill>
                      <a:prstDash val="solid"/>
                      <a:round/>
                      <a:headEnd type="none" w="med" len="med"/>
                      <a:tailEnd type="none" w="med" len="med"/>
                    </a:lnL>
                    <a:lnR w="25400" cap="flat" cmpd="sng" algn="ctr">
                      <a:solidFill>
                        <a:schemeClr val="accent2"/>
                      </a:solidFill>
                      <a:prstDash val="solid"/>
                      <a:round/>
                      <a:headEnd type="none" w="med" len="med"/>
                      <a:tailEnd type="none" w="med" len="med"/>
                    </a:lnR>
                    <a:lnT w="254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3" vMerge="1">
                  <a:txBody>
                    <a:bodyPr/>
                    <a:lstStyle/>
                    <a:p>
                      <a:endParaRPr lang="en-US"/>
                    </a:p>
                  </a:txBody>
                  <a:tcPr/>
                </a:tc>
                <a:tc hMerge="1" vMerge="1">
                  <a:txBody>
                    <a:bodyPr/>
                    <a:lstStyle/>
                    <a:p>
                      <a:endParaRPr lang="en-US"/>
                    </a:p>
                  </a:txBody>
                  <a:tcPr/>
                </a:tc>
                <a:tc hMerge="1" vMerge="1">
                  <a:txBody>
                    <a:bodyPr/>
                    <a:lstStyle/>
                    <a:p>
                      <a:endParaRPr lang="en-US"/>
                    </a:p>
                  </a:txBody>
                  <a:tcPr/>
                </a:tc>
              </a:tr>
              <a:tr h="26398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Define</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Plan</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Manage</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9C9CD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Watch</a:t>
                      </a:r>
                    </a:p>
                  </a:txBody>
                  <a:tcPr horzOverflow="overflow">
                    <a:lnL w="12700" cap="flat" cmpd="sng" algn="ctr">
                      <a:solidFill>
                        <a:schemeClr val="accent2"/>
                      </a:solidFill>
                      <a:prstDash val="solid"/>
                      <a:round/>
                      <a:headEnd type="none" w="med" len="med"/>
                      <a:tailEnd type="none" w="med" len="med"/>
                    </a:lnL>
                    <a:lnR w="254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gridSpan="3" vMerge="1">
                  <a:txBody>
                    <a:bodyPr/>
                    <a:lstStyle/>
                    <a:p>
                      <a:endParaRPr lang="en-US"/>
                    </a:p>
                  </a:txBody>
                  <a:tcPr/>
                </a:tc>
                <a:tc hMerge="1" vMerge="1">
                  <a:txBody>
                    <a:bodyPr/>
                    <a:lstStyle/>
                    <a:p>
                      <a:endParaRPr lang="en-US"/>
                    </a:p>
                  </a:txBody>
                  <a:tcPr/>
                </a:tc>
                <a:tc hMerge="1" vMerge="1">
                  <a:txBody>
                    <a:bodyPr/>
                    <a:lstStyle/>
                    <a:p>
                      <a:endParaRPr lang="en-US"/>
                    </a:p>
                  </a:txBody>
                  <a:tcPr/>
                </a:tc>
              </a:tr>
              <a:tr h="293318">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Mitigation Plans</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rPr>
                        <a:t>Who</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254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rPr>
                        <a:t>Target Date</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254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rPr>
                        <a:t>Current Status </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254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r>
              <a:tr h="1319932">
                <a:tc gridSpan="4">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1.  Assess maturity and readiness of software in the initial nodal release, focusing on new/tailored capability for Texas Nodal. </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B. Day</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K. Farley</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Complete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rgbClr val="FF0000"/>
                        </a:solidFill>
                        <a:effectLst/>
                        <a:latin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rgbClr val="FF0000"/>
                        </a:solidFill>
                        <a:effectLst/>
                        <a:latin typeface="Arial"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02/02/10 – Met with NATF on 1/29/10 to finalize reporting and traceability effort . Transitioned open items to ERT to track to completion.  </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r>
              <a:tr h="1319932">
                <a:tc gridSpan="4">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2. Add team members to the nodal program with Texas market experience to ensure readiness for Market Trials.  SMEs to discussion alignment issues with ERCOT business owners.  SMEs to report the results of the assessment to the ERCOT business owners for resolution. </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V. Gates</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Ongoing</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02/02/10 – Transitioned to ERT in order to track closure of alignment items</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r>
              <a:tr h="682349">
                <a:tc gridSpan="4">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3.  Keep the oversight groups apprised of progress.</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M. Cleary</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Ongoing</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02/02/10 – status reports provided to program, NATF, TAC, Special Nodal Committee monthly.</a:t>
                      </a: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r>
            </a:tbl>
          </a:graphicData>
        </a:graphic>
      </p:graphicFrame>
      <p:grpSp>
        <p:nvGrpSpPr>
          <p:cNvPr id="2" name="Group 48"/>
          <p:cNvGrpSpPr>
            <a:grpSpLocks/>
          </p:cNvGrpSpPr>
          <p:nvPr/>
        </p:nvGrpSpPr>
        <p:grpSpPr bwMode="auto">
          <a:xfrm>
            <a:off x="333375" y="762000"/>
            <a:ext cx="5762625" cy="381000"/>
            <a:chOff x="210" y="528"/>
            <a:chExt cx="3630" cy="240"/>
          </a:xfrm>
        </p:grpSpPr>
        <p:sp>
          <p:nvSpPr>
            <p:cNvPr id="95280" name="AutoShape 49"/>
            <p:cNvSpPr>
              <a:spLocks noChangeArrowheads="1"/>
            </p:cNvSpPr>
            <p:nvPr/>
          </p:nvSpPr>
          <p:spPr bwMode="auto">
            <a:xfrm>
              <a:off x="210" y="558"/>
              <a:ext cx="144" cy="144"/>
            </a:xfrm>
            <a:prstGeom prst="diamond">
              <a:avLst/>
            </a:prstGeom>
            <a:solidFill>
              <a:schemeClr val="bg1"/>
            </a:solidFill>
            <a:ln w="9525">
              <a:solidFill>
                <a:schemeClr val="tx1"/>
              </a:solidFill>
              <a:miter lim="800000"/>
              <a:headEnd/>
              <a:tailEnd/>
            </a:ln>
          </p:spPr>
          <p:txBody>
            <a:bodyPr wrap="none" anchor="ctr"/>
            <a:lstStyle/>
            <a:p>
              <a:endParaRPr lang="en-US"/>
            </a:p>
          </p:txBody>
        </p:sp>
        <p:sp>
          <p:nvSpPr>
            <p:cNvPr id="95281" name="Rectangle 50"/>
            <p:cNvSpPr>
              <a:spLocks noChangeArrowheads="1"/>
            </p:cNvSpPr>
            <p:nvPr/>
          </p:nvSpPr>
          <p:spPr bwMode="auto">
            <a:xfrm>
              <a:off x="384" y="528"/>
              <a:ext cx="3456" cy="240"/>
            </a:xfrm>
            <a:prstGeom prst="rect">
              <a:avLst/>
            </a:prstGeom>
            <a:noFill/>
            <a:ln w="9525">
              <a:noFill/>
              <a:miter lim="800000"/>
              <a:headEnd/>
              <a:tailEnd/>
            </a:ln>
          </p:spPr>
          <p:txBody>
            <a:bodyPr wrap="none"/>
            <a:lstStyle/>
            <a:p>
              <a:r>
                <a:rPr lang="en-US" sz="1600" b="1" dirty="0"/>
                <a:t>Potential Milestone Impact:  Market Trials</a:t>
              </a: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srcRect/>
          <a:stretch>
            <a:fillRect/>
          </a:stretch>
        </p:blipFill>
        <p:spPr bwMode="auto">
          <a:xfrm>
            <a:off x="5105400" y="1828800"/>
            <a:ext cx="3952016" cy="3505200"/>
          </a:xfrm>
          <a:prstGeom prst="rect">
            <a:avLst/>
          </a:prstGeom>
          <a:noFill/>
          <a:ln w="9525">
            <a:noFill/>
            <a:miter lim="800000"/>
            <a:headEnd/>
            <a:tailEnd/>
          </a:ln>
        </p:spPr>
      </p:pic>
      <p:sp>
        <p:nvSpPr>
          <p:cNvPr id="18433" name="Rectangle 2"/>
          <p:cNvSpPr>
            <a:spLocks noGrp="1" noChangeArrowheads="1"/>
          </p:cNvSpPr>
          <p:nvPr>
            <p:ph type="title"/>
          </p:nvPr>
        </p:nvSpPr>
        <p:spPr>
          <a:xfrm>
            <a:off x="0" y="0"/>
            <a:ext cx="8839200" cy="685800"/>
          </a:xfrm>
        </p:spPr>
        <p:txBody>
          <a:bodyPr/>
          <a:lstStyle/>
          <a:p>
            <a:pPr algn="ctr" eaLnBrk="1" hangingPunct="1"/>
            <a:r>
              <a:rPr lang="en-US" sz="3600" dirty="0" smtClean="0">
                <a:solidFill>
                  <a:srgbClr val="FF0000"/>
                </a:solidFill>
              </a:rPr>
              <a:t>300</a:t>
            </a:r>
            <a:r>
              <a:rPr lang="en-US" sz="3600" dirty="0" smtClean="0"/>
              <a:t> Days to Go-Live</a:t>
            </a:r>
          </a:p>
        </p:txBody>
      </p:sp>
      <p:sp>
        <p:nvSpPr>
          <p:cNvPr id="18434" name="Rectangle 3"/>
          <p:cNvSpPr>
            <a:spLocks noGrp="1" noChangeArrowheads="1"/>
          </p:cNvSpPr>
          <p:nvPr>
            <p:ph idx="1"/>
          </p:nvPr>
        </p:nvSpPr>
        <p:spPr>
          <a:xfrm>
            <a:off x="76200" y="685800"/>
            <a:ext cx="6629400" cy="6038576"/>
          </a:xfrm>
        </p:spPr>
        <p:txBody>
          <a:bodyPr>
            <a:spAutoFit/>
          </a:bodyPr>
          <a:lstStyle/>
          <a:p>
            <a:pPr algn="ctr" eaLnBrk="1" hangingPunct="1">
              <a:buNone/>
            </a:pPr>
            <a:r>
              <a:rPr lang="en-US" sz="1800" dirty="0" smtClean="0"/>
              <a:t>0 Items Impacting Go-Live Date</a:t>
            </a:r>
          </a:p>
          <a:p>
            <a:pPr eaLnBrk="1" hangingPunct="1"/>
            <a:endParaRPr lang="en-US" sz="500" dirty="0" smtClean="0"/>
          </a:p>
          <a:p>
            <a:pPr marL="274320" indent="-274320" eaLnBrk="1" hangingPunct="1"/>
            <a:r>
              <a:rPr lang="en-US" u="sng" dirty="0" smtClean="0"/>
              <a:t>Market Trials 3.0: </a:t>
            </a:r>
          </a:p>
          <a:p>
            <a:pPr marL="731520" lvl="2" eaLnBrk="1" hangingPunct="1"/>
            <a:r>
              <a:rPr lang="en-US" sz="1600" dirty="0" smtClean="0"/>
              <a:t>191 of 293 QSEs Qualified for MMS transaction submittal</a:t>
            </a:r>
          </a:p>
          <a:p>
            <a:pPr marL="1097280" lvl="3" eaLnBrk="1" hangingPunct="1"/>
            <a:r>
              <a:rPr lang="en-US" sz="1400" dirty="0" smtClean="0"/>
              <a:t>72 / 115 QSEs w/ Resources</a:t>
            </a:r>
          </a:p>
          <a:p>
            <a:pPr marL="731520" lvl="2" eaLnBrk="1" hangingPunct="1"/>
            <a:r>
              <a:rPr lang="en-US" sz="1600" dirty="0" smtClean="0"/>
              <a:t>92.5 % of Generation Qualified</a:t>
            </a:r>
            <a:endParaRPr lang="en-US" sz="1800" dirty="0" smtClean="0"/>
          </a:p>
          <a:p>
            <a:pPr marL="548640" lvl="1" eaLnBrk="1" hangingPunct="1"/>
            <a:r>
              <a:rPr lang="en-US" sz="1800" b="1" dirty="0" smtClean="0"/>
              <a:t>Congestion Revenue Rights (CRR)</a:t>
            </a:r>
          </a:p>
          <a:p>
            <a:pPr marL="731520" lvl="2" eaLnBrk="1" hangingPunct="1"/>
            <a:r>
              <a:rPr lang="en-US" sz="1600" dirty="0" smtClean="0"/>
              <a:t>48 of 80 CRRAH Qualified to date</a:t>
            </a:r>
          </a:p>
          <a:p>
            <a:pPr marL="731520" lvl="2" eaLnBrk="1" hangingPunct="1"/>
            <a:r>
              <a:rPr lang="en-US" sz="1600" dirty="0" smtClean="0"/>
              <a:t>1</a:t>
            </a:r>
            <a:r>
              <a:rPr lang="en-US" sz="1600" baseline="30000" dirty="0" smtClean="0"/>
              <a:t>st</a:t>
            </a:r>
            <a:r>
              <a:rPr lang="en-US" sz="1600" dirty="0" smtClean="0"/>
              <a:t> Monthly Auction for March begins February 12</a:t>
            </a:r>
            <a:r>
              <a:rPr lang="en-US" sz="1600" baseline="30000" dirty="0" smtClean="0"/>
              <a:t>th</a:t>
            </a:r>
            <a:r>
              <a:rPr lang="en-US" sz="1600" dirty="0" smtClean="0"/>
              <a:t> </a:t>
            </a:r>
          </a:p>
          <a:p>
            <a:pPr marL="1097280" lvl="3" eaLnBrk="1" hangingPunct="1"/>
            <a:r>
              <a:rPr lang="en-US" sz="1400" dirty="0" smtClean="0"/>
              <a:t>CRR allocation starts on Feb 1</a:t>
            </a:r>
            <a:r>
              <a:rPr lang="en-US" sz="1400" baseline="30000" dirty="0" smtClean="0"/>
              <a:t>st</a:t>
            </a:r>
            <a:r>
              <a:rPr lang="en-US" sz="1400" dirty="0" smtClean="0"/>
              <a:t> </a:t>
            </a:r>
          </a:p>
          <a:p>
            <a:pPr marL="548640" lvl="1" eaLnBrk="1" hangingPunct="1"/>
            <a:r>
              <a:rPr lang="en-US" sz="1800" b="1" dirty="0" smtClean="0"/>
              <a:t>Real Time Markets / Outage Scheduler</a:t>
            </a:r>
          </a:p>
          <a:p>
            <a:pPr marL="731520" lvl="2" eaLnBrk="1" hangingPunct="1"/>
            <a:r>
              <a:rPr lang="en-US" sz="1600" dirty="0" smtClean="0"/>
              <a:t>Started Feb 1</a:t>
            </a:r>
            <a:r>
              <a:rPr lang="en-US" sz="1600" baseline="30000" dirty="0" smtClean="0"/>
              <a:t>st</a:t>
            </a:r>
            <a:endParaRPr lang="en-US" sz="1200" dirty="0" smtClean="0"/>
          </a:p>
          <a:p>
            <a:pPr marL="1097280" lvl="3" eaLnBrk="1" hangingPunct="1"/>
            <a:r>
              <a:rPr lang="en-US" sz="1400" dirty="0" smtClean="0"/>
              <a:t>Window Closes for Qualification on Aug 13</a:t>
            </a:r>
            <a:r>
              <a:rPr lang="en-US" sz="1400" baseline="30000" dirty="0" smtClean="0"/>
              <a:t>th</a:t>
            </a:r>
            <a:r>
              <a:rPr lang="en-US" sz="1400" dirty="0" smtClean="0"/>
              <a:t> </a:t>
            </a:r>
          </a:p>
          <a:p>
            <a:pPr marL="1097280" lvl="3" eaLnBrk="1" hangingPunct="1"/>
            <a:r>
              <a:rPr lang="en-US" sz="1400" dirty="0" smtClean="0"/>
              <a:t>Real-Time LMPs posting every 5 minutes</a:t>
            </a:r>
          </a:p>
          <a:p>
            <a:pPr marL="1097280" lvl="3" eaLnBrk="1" hangingPunct="1"/>
            <a:r>
              <a:rPr lang="en-US" sz="1400" dirty="0" smtClean="0"/>
              <a:t>Reports available on Nodal MIS to all MPs</a:t>
            </a:r>
          </a:p>
          <a:p>
            <a:pPr marL="1097280" lvl="3" eaLnBrk="1" hangingPunct="1"/>
            <a:r>
              <a:rPr lang="en-US" sz="1400" dirty="0" smtClean="0"/>
              <a:t>Running on CIM model NMMS/EMS/MMS</a:t>
            </a:r>
          </a:p>
          <a:p>
            <a:pPr marL="1097280" lvl="3" eaLnBrk="1" hangingPunct="1"/>
            <a:r>
              <a:rPr lang="en-US" sz="1400" dirty="0" smtClean="0"/>
              <a:t>QSE dashboards posting Fridays to reflect </a:t>
            </a:r>
          </a:p>
          <a:p>
            <a:pPr marL="1097280" lvl="3" eaLnBrk="1" hangingPunct="1">
              <a:buNone/>
            </a:pPr>
            <a:r>
              <a:rPr lang="en-US" sz="1400" dirty="0" smtClean="0"/>
              <a:t>     submission performance  (metrics Feb 11)</a:t>
            </a:r>
          </a:p>
          <a:p>
            <a:pPr marL="640080" lvl="2" eaLnBrk="1" hangingPunct="1"/>
            <a:r>
              <a:rPr lang="en-US" sz="1400" dirty="0" smtClean="0"/>
              <a:t>Outage Scheduler available to QSEs and TSPs</a:t>
            </a:r>
          </a:p>
          <a:p>
            <a:pPr marL="548640" lvl="1" eaLnBrk="1" hangingPunct="1"/>
            <a:r>
              <a:rPr lang="en-US" sz="2000" b="1" dirty="0" smtClean="0"/>
              <a:t>March </a:t>
            </a:r>
            <a:r>
              <a:rPr lang="en-US" sz="2000" b="1" dirty="0" smtClean="0"/>
              <a:t>1</a:t>
            </a:r>
            <a:r>
              <a:rPr lang="en-US" sz="2000" b="1" baseline="30000" dirty="0" smtClean="0"/>
              <a:t>st</a:t>
            </a:r>
            <a:r>
              <a:rPr lang="en-US" sz="2000" b="1" dirty="0" smtClean="0"/>
              <a:t> starts Six month LMP analysis</a:t>
            </a:r>
          </a:p>
          <a:p>
            <a:pPr eaLnBrk="1" hangingPunct="1">
              <a:buNone/>
            </a:pPr>
            <a:endParaRPr lang="en-US" dirty="0" smtClean="0"/>
          </a:p>
        </p:txBody>
      </p:sp>
      <p:sp>
        <p:nvSpPr>
          <p:cNvPr id="18435" name="Footer Placeholder 5"/>
          <p:cNvSpPr>
            <a:spLocks noGrp="1"/>
          </p:cNvSpPr>
          <p:nvPr>
            <p:ph type="ftr" sz="quarter" idx="11"/>
          </p:nvPr>
        </p:nvSpPr>
        <p:spPr>
          <a:xfrm>
            <a:off x="5867400" y="6457950"/>
            <a:ext cx="2895600" cy="457200"/>
          </a:xfrm>
          <a:noFill/>
        </p:spPr>
        <p:txBody>
          <a:bodyPr/>
          <a:lstStyle/>
          <a:p>
            <a:r>
              <a:rPr lang="en-US" dirty="0" smtClean="0"/>
              <a:t>Technical Advisory Committee</a:t>
            </a:r>
          </a:p>
        </p:txBody>
      </p:sp>
      <p:sp>
        <p:nvSpPr>
          <p:cNvPr id="18436" name="Rectangle 4"/>
          <p:cNvSpPr>
            <a:spLocks noGrp="1" noChangeArrowheads="1"/>
          </p:cNvSpPr>
          <p:nvPr>
            <p:ph type="dt" sz="quarter" idx="12"/>
          </p:nvPr>
        </p:nvSpPr>
        <p:spPr>
          <a:noFill/>
        </p:spPr>
        <p:txBody>
          <a:bodyPr/>
          <a:lstStyle/>
          <a:p>
            <a:r>
              <a:rPr lang="en-US" smtClean="0"/>
              <a:t>4 February 2010</a:t>
            </a:r>
            <a:endParaRPr lang="en-US"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8"/>
          <p:cNvSpPr>
            <a:spLocks noGrp="1"/>
          </p:cNvSpPr>
          <p:nvPr>
            <p:ph type="title"/>
          </p:nvPr>
        </p:nvSpPr>
        <p:spPr>
          <a:xfrm>
            <a:off x="0" y="0"/>
            <a:ext cx="8839200" cy="685800"/>
          </a:xfrm>
        </p:spPr>
        <p:txBody>
          <a:bodyPr/>
          <a:lstStyle/>
          <a:p>
            <a:r>
              <a:rPr lang="en-US" dirty="0" smtClean="0"/>
              <a:t>Nodal Defect Reporting  </a:t>
            </a:r>
          </a:p>
        </p:txBody>
      </p:sp>
      <p:sp>
        <p:nvSpPr>
          <p:cNvPr id="34818" name="Footer Placeholder 3"/>
          <p:cNvSpPr>
            <a:spLocks noGrp="1"/>
          </p:cNvSpPr>
          <p:nvPr>
            <p:ph type="ftr" sz="quarter" idx="11"/>
          </p:nvPr>
        </p:nvSpPr>
        <p:spPr>
          <a:xfrm>
            <a:off x="6019800" y="6457950"/>
            <a:ext cx="2743200" cy="457200"/>
          </a:xfrm>
          <a:noFill/>
        </p:spPr>
        <p:txBody>
          <a:bodyPr/>
          <a:lstStyle/>
          <a:p>
            <a:r>
              <a:rPr lang="en-US" smtClean="0"/>
              <a:t>Technical Advisory Committee</a:t>
            </a:r>
          </a:p>
        </p:txBody>
      </p:sp>
      <p:sp>
        <p:nvSpPr>
          <p:cNvPr id="34819" name="Date Placeholder 4"/>
          <p:cNvSpPr>
            <a:spLocks noGrp="1"/>
          </p:cNvSpPr>
          <p:nvPr>
            <p:ph type="dt" sz="quarter" idx="12"/>
          </p:nvPr>
        </p:nvSpPr>
        <p:spPr>
          <a:noFill/>
        </p:spPr>
        <p:txBody>
          <a:bodyPr/>
          <a:lstStyle/>
          <a:p>
            <a:r>
              <a:rPr lang="en-US" smtClean="0"/>
              <a:t>4 February 2010</a:t>
            </a:r>
            <a:endParaRPr lang="en-US" smtClean="0"/>
          </a:p>
        </p:txBody>
      </p:sp>
      <p:sp>
        <p:nvSpPr>
          <p:cNvPr id="34821" name="TextBox 9"/>
          <p:cNvSpPr txBox="1">
            <a:spLocks noChangeArrowheads="1"/>
          </p:cNvSpPr>
          <p:nvPr/>
        </p:nvSpPr>
        <p:spPr bwMode="auto">
          <a:xfrm>
            <a:off x="4724400" y="1143000"/>
            <a:ext cx="4114800" cy="2862322"/>
          </a:xfrm>
          <a:prstGeom prst="rect">
            <a:avLst/>
          </a:prstGeom>
          <a:noFill/>
          <a:ln w="9525">
            <a:noFill/>
            <a:miter lim="800000"/>
            <a:headEnd/>
            <a:tailEnd/>
          </a:ln>
        </p:spPr>
        <p:txBody>
          <a:bodyPr wrap="square">
            <a:spAutoFit/>
          </a:bodyPr>
          <a:lstStyle/>
          <a:p>
            <a:r>
              <a:rPr lang="en-US" i="1" u="sng" dirty="0"/>
              <a:t>Severity 1 – High Level Description  </a:t>
            </a:r>
          </a:p>
          <a:p>
            <a:endParaRPr lang="en-US" sz="1600" i="1" u="sng" dirty="0"/>
          </a:p>
          <a:p>
            <a:r>
              <a:rPr lang="en-US" sz="1600" i="1" u="sng" dirty="0"/>
              <a:t>Phase 3:</a:t>
            </a:r>
          </a:p>
          <a:p>
            <a:r>
              <a:rPr lang="en-US" sz="1600" dirty="0" smtClean="0"/>
              <a:t>None</a:t>
            </a:r>
            <a:endParaRPr lang="en-US" sz="1600" dirty="0"/>
          </a:p>
          <a:p>
            <a:endParaRPr lang="en-US" sz="1600" i="1" dirty="0"/>
          </a:p>
          <a:p>
            <a:r>
              <a:rPr lang="en-US" sz="1600" i="1" u="sng" dirty="0"/>
              <a:t>Phase 4</a:t>
            </a:r>
            <a:r>
              <a:rPr lang="en-US" sz="1600" i="1" u="sng" dirty="0" smtClean="0"/>
              <a:t>: </a:t>
            </a:r>
            <a:endParaRPr lang="en-US" sz="1600" i="1" u="sng" dirty="0"/>
          </a:p>
          <a:p>
            <a:r>
              <a:rPr lang="en-US" sz="1600" dirty="0" smtClean="0"/>
              <a:t>Configuration Error (1) – New</a:t>
            </a:r>
          </a:p>
          <a:p>
            <a:r>
              <a:rPr lang="en-US" sz="1600" dirty="0" smtClean="0"/>
              <a:t>Data Error (1) – Test</a:t>
            </a:r>
          </a:p>
          <a:p>
            <a:endParaRPr lang="en-US" sz="1600" i="1" dirty="0" smtClean="0">
              <a:solidFill>
                <a:srgbClr val="C00000"/>
              </a:solidFill>
            </a:endParaRPr>
          </a:p>
          <a:p>
            <a:r>
              <a:rPr lang="en-US" sz="1600" i="1" u="sng" dirty="0" smtClean="0"/>
              <a:t>Phase </a:t>
            </a:r>
            <a:r>
              <a:rPr lang="en-US" sz="1600" i="1" u="sng" dirty="0"/>
              <a:t>5</a:t>
            </a:r>
            <a:r>
              <a:rPr lang="en-US" sz="1600" i="1" u="sng" dirty="0" smtClean="0"/>
              <a:t>:</a:t>
            </a:r>
          </a:p>
          <a:p>
            <a:r>
              <a:rPr lang="en-US" sz="1600" dirty="0" smtClean="0"/>
              <a:t>None</a:t>
            </a:r>
            <a:endParaRPr lang="en-US" sz="1600" dirty="0"/>
          </a:p>
        </p:txBody>
      </p:sp>
      <p:pic>
        <p:nvPicPr>
          <p:cNvPr id="2050" name="Picture 2"/>
          <p:cNvPicPr>
            <a:picLocks noChangeAspect="1" noChangeArrowheads="1"/>
          </p:cNvPicPr>
          <p:nvPr/>
        </p:nvPicPr>
        <p:blipFill>
          <a:blip r:embed="rId3" cstate="print"/>
          <a:srcRect/>
          <a:stretch>
            <a:fillRect/>
          </a:stretch>
        </p:blipFill>
        <p:spPr bwMode="auto">
          <a:xfrm>
            <a:off x="228600" y="1143000"/>
            <a:ext cx="4362450" cy="3933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8"/>
          <p:cNvSpPr>
            <a:spLocks noGrp="1"/>
          </p:cNvSpPr>
          <p:nvPr>
            <p:ph type="title"/>
          </p:nvPr>
        </p:nvSpPr>
        <p:spPr>
          <a:xfrm>
            <a:off x="0" y="0"/>
            <a:ext cx="8839200" cy="685800"/>
          </a:xfrm>
        </p:spPr>
        <p:txBody>
          <a:bodyPr/>
          <a:lstStyle/>
          <a:p>
            <a:r>
              <a:rPr lang="en-US" dirty="0" smtClean="0"/>
              <a:t>Nodal Defect Reporting  </a:t>
            </a:r>
          </a:p>
        </p:txBody>
      </p:sp>
      <p:sp>
        <p:nvSpPr>
          <p:cNvPr id="36866" name="Footer Placeholder 3"/>
          <p:cNvSpPr>
            <a:spLocks noGrp="1"/>
          </p:cNvSpPr>
          <p:nvPr>
            <p:ph type="ftr" sz="quarter" idx="11"/>
          </p:nvPr>
        </p:nvSpPr>
        <p:spPr>
          <a:xfrm>
            <a:off x="6019800" y="6457950"/>
            <a:ext cx="2743200" cy="457200"/>
          </a:xfrm>
          <a:noFill/>
        </p:spPr>
        <p:txBody>
          <a:bodyPr/>
          <a:lstStyle/>
          <a:p>
            <a:r>
              <a:rPr lang="en-US" smtClean="0"/>
              <a:t>Technical Advisory Committee</a:t>
            </a:r>
          </a:p>
        </p:txBody>
      </p:sp>
      <p:sp>
        <p:nvSpPr>
          <p:cNvPr id="36867" name="Date Placeholder 4"/>
          <p:cNvSpPr>
            <a:spLocks noGrp="1"/>
          </p:cNvSpPr>
          <p:nvPr>
            <p:ph type="dt" sz="quarter" idx="12"/>
          </p:nvPr>
        </p:nvSpPr>
        <p:spPr>
          <a:noFill/>
        </p:spPr>
        <p:txBody>
          <a:bodyPr/>
          <a:lstStyle/>
          <a:p>
            <a:r>
              <a:rPr lang="en-US" smtClean="0"/>
              <a:t>4 February 2010</a:t>
            </a:r>
            <a:endParaRPr lang="en-US" smtClean="0"/>
          </a:p>
        </p:txBody>
      </p:sp>
      <p:sp>
        <p:nvSpPr>
          <p:cNvPr id="36870" name="TextBox 10"/>
          <p:cNvSpPr txBox="1">
            <a:spLocks noChangeArrowheads="1"/>
          </p:cNvSpPr>
          <p:nvPr/>
        </p:nvSpPr>
        <p:spPr bwMode="auto">
          <a:xfrm>
            <a:off x="4876800" y="1143000"/>
            <a:ext cx="4114800" cy="3323987"/>
          </a:xfrm>
          <a:prstGeom prst="rect">
            <a:avLst/>
          </a:prstGeom>
          <a:noFill/>
          <a:ln w="9525">
            <a:noFill/>
            <a:miter lim="800000"/>
            <a:headEnd/>
            <a:tailEnd/>
          </a:ln>
        </p:spPr>
        <p:txBody>
          <a:bodyPr>
            <a:spAutoFit/>
          </a:bodyPr>
          <a:lstStyle/>
          <a:p>
            <a:r>
              <a:rPr lang="en-US" i="1" u="sng" dirty="0"/>
              <a:t>Severity 1 – High Level Description  </a:t>
            </a:r>
          </a:p>
          <a:p>
            <a:endParaRPr lang="en-US" sz="1600" i="1" u="sng" dirty="0"/>
          </a:p>
          <a:p>
            <a:r>
              <a:rPr lang="en-US" sz="1600" i="1" u="sng" dirty="0" smtClean="0"/>
              <a:t>Market Trials Phase 3:</a:t>
            </a:r>
          </a:p>
          <a:p>
            <a:r>
              <a:rPr lang="en-US" sz="1600" i="1" dirty="0" smtClean="0"/>
              <a:t>None</a:t>
            </a:r>
          </a:p>
          <a:p>
            <a:endParaRPr lang="en-US" sz="1600" i="1" u="sng" dirty="0" smtClean="0"/>
          </a:p>
          <a:p>
            <a:r>
              <a:rPr lang="en-US" sz="1600" i="1" u="sng" dirty="0" smtClean="0"/>
              <a:t>Market Trials Phase 4 by Project:</a:t>
            </a:r>
          </a:p>
          <a:p>
            <a:r>
              <a:rPr lang="en-US" sz="1600" dirty="0" smtClean="0"/>
              <a:t>COMS-Data </a:t>
            </a:r>
            <a:r>
              <a:rPr lang="en-US" sz="1600" dirty="0" err="1" smtClean="0"/>
              <a:t>Agg</a:t>
            </a:r>
            <a:r>
              <a:rPr lang="en-US" sz="1600" dirty="0" smtClean="0"/>
              <a:t>: </a:t>
            </a:r>
          </a:p>
          <a:p>
            <a:r>
              <a:rPr lang="en-US" sz="1600" dirty="0" smtClean="0"/>
              <a:t>   Data Error (1) – Test</a:t>
            </a:r>
          </a:p>
          <a:p>
            <a:endParaRPr lang="en-US" sz="1600" dirty="0" smtClean="0"/>
          </a:p>
          <a:p>
            <a:r>
              <a:rPr lang="en-US" sz="1600" dirty="0" smtClean="0"/>
              <a:t>COMS – S&amp;B: </a:t>
            </a:r>
          </a:p>
          <a:p>
            <a:r>
              <a:rPr lang="en-US" sz="1600" dirty="0" smtClean="0"/>
              <a:t>   Configuration Error (1) – New</a:t>
            </a:r>
          </a:p>
          <a:p>
            <a:endParaRPr lang="en-US" sz="1600" i="1" dirty="0" smtClean="0"/>
          </a:p>
          <a:p>
            <a:endParaRPr lang="en-US" sz="1600" i="1" dirty="0" smtClean="0"/>
          </a:p>
        </p:txBody>
      </p:sp>
      <p:pic>
        <p:nvPicPr>
          <p:cNvPr id="3074" name="Picture 2"/>
          <p:cNvPicPr>
            <a:picLocks noChangeAspect="1" noChangeArrowheads="1"/>
          </p:cNvPicPr>
          <p:nvPr/>
        </p:nvPicPr>
        <p:blipFill>
          <a:blip r:embed="rId3" cstate="print"/>
          <a:srcRect/>
          <a:stretch>
            <a:fillRect/>
          </a:stretch>
        </p:blipFill>
        <p:spPr bwMode="auto">
          <a:xfrm>
            <a:off x="95250" y="1066800"/>
            <a:ext cx="4629150" cy="4352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p:nvPr>
        </p:nvSpPr>
        <p:spPr>
          <a:xfrm>
            <a:off x="0" y="0"/>
            <a:ext cx="8839200" cy="685800"/>
          </a:xfrm>
        </p:spPr>
        <p:txBody>
          <a:bodyPr/>
          <a:lstStyle/>
          <a:p>
            <a:pPr algn="ctr" eaLnBrk="1" hangingPunct="1"/>
            <a:r>
              <a:rPr lang="en-US" sz="3600" dirty="0" smtClean="0">
                <a:solidFill>
                  <a:srgbClr val="FF0000"/>
                </a:solidFill>
              </a:rPr>
              <a:t>300</a:t>
            </a:r>
            <a:r>
              <a:rPr lang="en-US" sz="3600" dirty="0" smtClean="0"/>
              <a:t> Days to Go-Live</a:t>
            </a:r>
          </a:p>
        </p:txBody>
      </p:sp>
      <p:sp>
        <p:nvSpPr>
          <p:cNvPr id="18434" name="Rectangle 3"/>
          <p:cNvSpPr>
            <a:spLocks noGrp="1" noChangeArrowheads="1"/>
          </p:cNvSpPr>
          <p:nvPr>
            <p:ph idx="1"/>
          </p:nvPr>
        </p:nvSpPr>
        <p:spPr>
          <a:xfrm>
            <a:off x="76200" y="685800"/>
            <a:ext cx="5486400" cy="5410200"/>
          </a:xfrm>
        </p:spPr>
        <p:txBody>
          <a:bodyPr/>
          <a:lstStyle/>
          <a:p>
            <a:pPr algn="ctr" eaLnBrk="1" hangingPunct="1">
              <a:buNone/>
            </a:pPr>
            <a:r>
              <a:rPr lang="en-US" sz="1800" dirty="0" smtClean="0"/>
              <a:t>0 Items Impacting Go-Live Date</a:t>
            </a:r>
          </a:p>
          <a:p>
            <a:pPr eaLnBrk="1" hangingPunct="1"/>
            <a:endParaRPr lang="en-US" sz="500" dirty="0" smtClean="0"/>
          </a:p>
          <a:p>
            <a:pPr marL="274320" eaLnBrk="1" hangingPunct="1"/>
            <a:r>
              <a:rPr lang="en-US" dirty="0" smtClean="0"/>
              <a:t>Market Trials 4.0: DAM/RUC</a:t>
            </a:r>
          </a:p>
          <a:p>
            <a:pPr marL="548640" lvl="1" eaLnBrk="1" hangingPunct="1"/>
            <a:r>
              <a:rPr lang="en-US" sz="1800" dirty="0" smtClean="0"/>
              <a:t>Starting Thursday Apr 1</a:t>
            </a:r>
            <a:r>
              <a:rPr lang="en-US" sz="1800" baseline="30000" dirty="0" smtClean="0"/>
              <a:t>st</a:t>
            </a:r>
            <a:r>
              <a:rPr lang="en-US" sz="1800" dirty="0" smtClean="0"/>
              <a:t>, for Operating Day Friday April 2</a:t>
            </a:r>
            <a:r>
              <a:rPr lang="en-US" sz="1800" baseline="30000" dirty="0" smtClean="0"/>
              <a:t>nd</a:t>
            </a:r>
            <a:r>
              <a:rPr lang="en-US" sz="1800" dirty="0" smtClean="0"/>
              <a:t> </a:t>
            </a:r>
          </a:p>
          <a:p>
            <a:pPr marL="822960" lvl="2" eaLnBrk="1" hangingPunct="1"/>
            <a:r>
              <a:rPr lang="en-US" sz="1600" dirty="0" smtClean="0"/>
              <a:t>On Schedule</a:t>
            </a:r>
          </a:p>
          <a:p>
            <a:pPr marL="1188720" lvl="3" eaLnBrk="1" hangingPunct="1"/>
            <a:r>
              <a:rPr lang="en-US" sz="1600" dirty="0" smtClean="0"/>
              <a:t>Submission Qualifications underway in Market Trials 2.1</a:t>
            </a:r>
            <a:endParaRPr lang="en-US" sz="1800" dirty="0" smtClean="0"/>
          </a:p>
          <a:p>
            <a:pPr marL="274320" eaLnBrk="1" hangingPunct="1"/>
            <a:r>
              <a:rPr lang="en-US" dirty="0" smtClean="0"/>
              <a:t>Market Trials 5.0: Full Functionality</a:t>
            </a:r>
          </a:p>
          <a:p>
            <a:pPr marL="548640" lvl="1" eaLnBrk="1" hangingPunct="1"/>
            <a:r>
              <a:rPr lang="en-US" sz="1800" dirty="0" smtClean="0"/>
              <a:t>Starting May 17</a:t>
            </a:r>
            <a:r>
              <a:rPr lang="en-US" sz="1800" baseline="30000" dirty="0" smtClean="0"/>
              <a:t>th</a:t>
            </a:r>
            <a:endParaRPr lang="en-US" sz="1800" dirty="0" smtClean="0"/>
          </a:p>
          <a:p>
            <a:pPr marL="822960" lvl="2" eaLnBrk="1" hangingPunct="1"/>
            <a:r>
              <a:rPr lang="en-US" sz="1600" dirty="0" smtClean="0"/>
              <a:t>2 Week Slippage</a:t>
            </a:r>
          </a:p>
          <a:p>
            <a:pPr marL="1188720" lvl="3" eaLnBrk="1" hangingPunct="1"/>
            <a:r>
              <a:rPr lang="en-US" sz="1600" dirty="0" smtClean="0"/>
              <a:t>Mitigation plan in place to pull back on track</a:t>
            </a:r>
          </a:p>
          <a:p>
            <a:pPr lvl="4" eaLnBrk="1" hangingPunct="1"/>
            <a:r>
              <a:rPr lang="en-US" sz="1600" dirty="0" smtClean="0"/>
              <a:t>Overtime and budget monitoring</a:t>
            </a:r>
            <a:endParaRPr lang="en-US" sz="1800" dirty="0" smtClean="0"/>
          </a:p>
          <a:p>
            <a:pPr marL="274320" eaLnBrk="1" hangingPunct="1"/>
            <a:r>
              <a:rPr lang="en-US" dirty="0" smtClean="0"/>
              <a:t>Market Readiness</a:t>
            </a:r>
          </a:p>
          <a:p>
            <a:pPr marL="548640" lvl="3" eaLnBrk="1" hangingPunct="1"/>
            <a:r>
              <a:rPr lang="en-US" dirty="0" smtClean="0"/>
              <a:t>25 of 34 outreach sessions completed</a:t>
            </a:r>
          </a:p>
          <a:p>
            <a:pPr marL="548640" lvl="3" eaLnBrk="1" hangingPunct="1"/>
            <a:r>
              <a:rPr lang="en-US" dirty="0" smtClean="0"/>
              <a:t>Market Trials Kickoff</a:t>
            </a:r>
          </a:p>
          <a:p>
            <a:pPr marL="548640" lvl="3" eaLnBrk="1" hangingPunct="1"/>
            <a:r>
              <a:rPr lang="en-US" dirty="0" smtClean="0"/>
              <a:t>Executive Briefing</a:t>
            </a:r>
          </a:p>
          <a:p>
            <a:pPr eaLnBrk="1" hangingPunct="1"/>
            <a:endParaRPr lang="en-US" dirty="0" smtClean="0"/>
          </a:p>
        </p:txBody>
      </p:sp>
      <p:sp>
        <p:nvSpPr>
          <p:cNvPr id="18435" name="Footer Placeholder 5"/>
          <p:cNvSpPr>
            <a:spLocks noGrp="1"/>
          </p:cNvSpPr>
          <p:nvPr>
            <p:ph type="ftr" sz="quarter" idx="11"/>
          </p:nvPr>
        </p:nvSpPr>
        <p:spPr>
          <a:xfrm>
            <a:off x="5867400" y="6457950"/>
            <a:ext cx="2895600" cy="457200"/>
          </a:xfrm>
          <a:noFill/>
        </p:spPr>
        <p:txBody>
          <a:bodyPr/>
          <a:lstStyle/>
          <a:p>
            <a:r>
              <a:rPr lang="en-US" smtClean="0"/>
              <a:t>Technical Advisory Committee</a:t>
            </a:r>
            <a:endParaRPr lang="en-US" dirty="0" smtClean="0"/>
          </a:p>
        </p:txBody>
      </p:sp>
      <p:sp>
        <p:nvSpPr>
          <p:cNvPr id="18436" name="Rectangle 4"/>
          <p:cNvSpPr>
            <a:spLocks noGrp="1" noChangeArrowheads="1"/>
          </p:cNvSpPr>
          <p:nvPr>
            <p:ph type="dt" sz="quarter" idx="12"/>
          </p:nvPr>
        </p:nvSpPr>
        <p:spPr>
          <a:noFill/>
        </p:spPr>
        <p:txBody>
          <a:bodyPr/>
          <a:lstStyle/>
          <a:p>
            <a:r>
              <a:rPr lang="en-US" smtClean="0"/>
              <a:t>4 February 2010</a:t>
            </a:r>
            <a:endParaRPr lang="en-US" dirty="0" smtClean="0"/>
          </a:p>
        </p:txBody>
      </p:sp>
      <p:sp>
        <p:nvSpPr>
          <p:cNvPr id="6" name="TextBox 5"/>
          <p:cNvSpPr txBox="1"/>
          <p:nvPr/>
        </p:nvSpPr>
        <p:spPr>
          <a:xfrm>
            <a:off x="5486400" y="990601"/>
            <a:ext cx="3429000" cy="5078313"/>
          </a:xfrm>
          <a:prstGeom prst="rect">
            <a:avLst/>
          </a:prstGeom>
          <a:noFill/>
          <a:ln>
            <a:solidFill>
              <a:srgbClr val="0070C0"/>
            </a:solidFill>
          </a:ln>
        </p:spPr>
        <p:txBody>
          <a:bodyPr wrap="square" rtlCol="0">
            <a:spAutoFit/>
          </a:bodyPr>
          <a:lstStyle/>
          <a:p>
            <a:pPr algn="ctr"/>
            <a:r>
              <a:rPr lang="en-US" u="sng" dirty="0" smtClean="0"/>
              <a:t>Key Takeaways from Phase 3:</a:t>
            </a:r>
          </a:p>
          <a:p>
            <a:endParaRPr lang="en-US" dirty="0" smtClean="0"/>
          </a:p>
          <a:p>
            <a:pPr>
              <a:buFont typeface="Arial" pitchFamily="34" charset="0"/>
              <a:buChar char="•"/>
            </a:pPr>
            <a:r>
              <a:rPr lang="en-US" dirty="0" smtClean="0"/>
              <a:t> </a:t>
            </a:r>
            <a:r>
              <a:rPr lang="en-US" dirty="0" smtClean="0"/>
              <a:t> Progression </a:t>
            </a:r>
            <a:r>
              <a:rPr lang="en-US" dirty="0" smtClean="0"/>
              <a:t>from connectivity to market execution is key for Real-Time Market and CRR Auction</a:t>
            </a:r>
          </a:p>
          <a:p>
            <a:pPr>
              <a:buFont typeface="Arial" pitchFamily="34" charset="0"/>
              <a:buChar char="•"/>
            </a:pPr>
            <a:endParaRPr lang="en-US" dirty="0" smtClean="0"/>
          </a:p>
          <a:p>
            <a:pPr>
              <a:buFont typeface="Arial" pitchFamily="34" charset="0"/>
              <a:buChar char="•"/>
            </a:pPr>
            <a:r>
              <a:rPr lang="en-US" dirty="0" smtClean="0"/>
              <a:t>  Realistic </a:t>
            </a:r>
            <a:r>
              <a:rPr lang="en-US" dirty="0" smtClean="0"/>
              <a:t>RTM LMPs depend on consistent QSE resource offers across all hours of the week</a:t>
            </a:r>
          </a:p>
          <a:p>
            <a:pPr>
              <a:buFont typeface="Arial" pitchFamily="34" charset="0"/>
              <a:buChar char="•"/>
            </a:pPr>
            <a:endParaRPr lang="en-US" dirty="0" smtClean="0"/>
          </a:p>
          <a:p>
            <a:pPr>
              <a:buFont typeface="Arial" pitchFamily="34" charset="0"/>
              <a:buChar char="•"/>
            </a:pPr>
            <a:r>
              <a:rPr lang="en-US" dirty="0" smtClean="0"/>
              <a:t>  CRR </a:t>
            </a:r>
            <a:r>
              <a:rPr lang="en-US" dirty="0" smtClean="0"/>
              <a:t>Auction activities and Outage Schedule testing </a:t>
            </a:r>
            <a:r>
              <a:rPr lang="en-US" dirty="0" smtClean="0"/>
              <a:t>encouraged</a:t>
            </a:r>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srcRect/>
          <a:stretch>
            <a:fillRect/>
          </a:stretch>
        </p:blipFill>
        <p:spPr bwMode="auto">
          <a:xfrm>
            <a:off x="0" y="685800"/>
            <a:ext cx="9144000" cy="5583776"/>
          </a:xfrm>
          <a:prstGeom prst="rect">
            <a:avLst/>
          </a:prstGeom>
          <a:noFill/>
          <a:ln w="9525">
            <a:noFill/>
            <a:miter lim="800000"/>
            <a:headEnd/>
            <a:tailEnd/>
          </a:ln>
        </p:spPr>
      </p:pic>
      <p:sp>
        <p:nvSpPr>
          <p:cNvPr id="624643" name="Footer Placeholder 1"/>
          <p:cNvSpPr>
            <a:spLocks noGrp="1"/>
          </p:cNvSpPr>
          <p:nvPr>
            <p:ph type="ftr" sz="quarter" idx="11"/>
          </p:nvPr>
        </p:nvSpPr>
        <p:spPr>
          <a:xfrm>
            <a:off x="6096000" y="6457950"/>
            <a:ext cx="2667000" cy="457200"/>
          </a:xfrm>
          <a:noFill/>
        </p:spPr>
        <p:txBody>
          <a:bodyPr/>
          <a:lstStyle/>
          <a:p>
            <a:r>
              <a:rPr lang="en-US" smtClean="0"/>
              <a:t>Technical Advisory Committee</a:t>
            </a:r>
          </a:p>
        </p:txBody>
      </p:sp>
      <p:sp>
        <p:nvSpPr>
          <p:cNvPr id="624644" name="Date Placeholder 2"/>
          <p:cNvSpPr>
            <a:spLocks noGrp="1"/>
          </p:cNvSpPr>
          <p:nvPr>
            <p:ph type="dt" sz="half" idx="12"/>
          </p:nvPr>
        </p:nvSpPr>
        <p:spPr>
          <a:noFill/>
        </p:spPr>
        <p:txBody>
          <a:bodyPr/>
          <a:lstStyle/>
          <a:p>
            <a:r>
              <a:rPr lang="en-US" smtClean="0"/>
              <a:t>4 February 2010</a:t>
            </a:r>
            <a:endParaRPr lang="en-US"/>
          </a:p>
        </p:txBody>
      </p:sp>
      <p:sp>
        <p:nvSpPr>
          <p:cNvPr id="7" name="Rectangle 6"/>
          <p:cNvSpPr txBox="1">
            <a:spLocks noChangeArrowheads="1"/>
          </p:cNvSpPr>
          <p:nvPr/>
        </p:nvSpPr>
        <p:spPr>
          <a:xfrm>
            <a:off x="0" y="152400"/>
            <a:ext cx="9144000" cy="533400"/>
          </a:xfrm>
          <a:prstGeom prst="rect">
            <a:avLst/>
          </a:prstGeom>
        </p:spPr>
        <p:txBody>
          <a:bodyPr/>
          <a:lstStyle/>
          <a:p>
            <a:pPr eaLnBrk="0" hangingPunct="0">
              <a:defRPr/>
            </a:pPr>
            <a:r>
              <a:rPr lang="en-US" sz="2000" kern="0" dirty="0">
                <a:solidFill>
                  <a:schemeClr val="bg1"/>
                </a:solidFill>
                <a:latin typeface="+mj-lt"/>
                <a:ea typeface="+mj-ea"/>
                <a:cs typeface="+mj-cs"/>
              </a:rPr>
              <a:t>Nodal Systems </a:t>
            </a:r>
            <a:r>
              <a:rPr lang="en-US" sz="2000" kern="0" dirty="0" smtClean="0">
                <a:solidFill>
                  <a:schemeClr val="bg1"/>
                </a:solidFill>
                <a:latin typeface="+mj-lt"/>
                <a:ea typeface="+mj-ea"/>
                <a:cs typeface="+mj-cs"/>
              </a:rPr>
              <a:t>Blueprint - Market Trials Phase 3</a:t>
            </a:r>
            <a:endParaRPr lang="en-US" sz="2000" kern="0" dirty="0">
              <a:solidFill>
                <a:schemeClr val="bg1"/>
              </a:solidFill>
              <a:latin typeface="+mj-lt"/>
              <a:ea typeface="+mj-ea"/>
              <a:cs typeface="+mj-cs"/>
            </a:endParaRPr>
          </a:p>
        </p:txBody>
      </p:sp>
      <p:pic>
        <p:nvPicPr>
          <p:cNvPr id="8" name="Picture 9" descr="skyscraper.png"/>
          <p:cNvPicPr>
            <a:picLocks noChangeAspect="1"/>
          </p:cNvPicPr>
          <p:nvPr/>
        </p:nvPicPr>
        <p:blipFill>
          <a:blip r:embed="rId4" cstate="print"/>
          <a:srcRect r="28030" b="50455"/>
          <a:stretch>
            <a:fillRect/>
          </a:stretch>
        </p:blipFill>
        <p:spPr bwMode="auto">
          <a:xfrm>
            <a:off x="6858000" y="914401"/>
            <a:ext cx="2286000" cy="53230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0" y="0"/>
            <a:ext cx="8839200" cy="685800"/>
          </a:xfrm>
        </p:spPr>
        <p:txBody>
          <a:bodyPr/>
          <a:lstStyle/>
          <a:p>
            <a:r>
              <a:rPr lang="en-US" smtClean="0"/>
              <a:t>Integrated Nodal Timeline</a:t>
            </a:r>
          </a:p>
        </p:txBody>
      </p:sp>
      <p:sp>
        <p:nvSpPr>
          <p:cNvPr id="8195" name="Footer Placeholder 2"/>
          <p:cNvSpPr>
            <a:spLocks noGrp="1"/>
          </p:cNvSpPr>
          <p:nvPr>
            <p:ph type="ftr" sz="quarter" idx="11"/>
          </p:nvPr>
        </p:nvSpPr>
        <p:spPr>
          <a:xfrm>
            <a:off x="6172200" y="6457950"/>
            <a:ext cx="2590800" cy="457200"/>
          </a:xfrm>
          <a:noFill/>
        </p:spPr>
        <p:txBody>
          <a:bodyPr/>
          <a:lstStyle/>
          <a:p>
            <a:r>
              <a:rPr lang="en-US" smtClean="0">
                <a:latin typeface="Arial" charset="0"/>
              </a:rPr>
              <a:t>Technical Advisory Committee</a:t>
            </a:r>
            <a:endParaRPr lang="en-US">
              <a:latin typeface="Arial" charset="0"/>
            </a:endParaRPr>
          </a:p>
        </p:txBody>
      </p:sp>
      <p:sp>
        <p:nvSpPr>
          <p:cNvPr id="8196" name="Date Placeholder 3"/>
          <p:cNvSpPr>
            <a:spLocks noGrp="1"/>
          </p:cNvSpPr>
          <p:nvPr>
            <p:ph type="dt" sz="quarter" idx="12"/>
          </p:nvPr>
        </p:nvSpPr>
        <p:spPr>
          <a:noFill/>
        </p:spPr>
        <p:txBody>
          <a:bodyPr/>
          <a:lstStyle/>
          <a:p>
            <a:r>
              <a:rPr lang="en-US" smtClean="0">
                <a:latin typeface="Arial" charset="0"/>
              </a:rPr>
              <a:t>4 February 2010</a:t>
            </a:r>
            <a:endParaRPr lang="en-US">
              <a:latin typeface="Arial" charset="0"/>
            </a:endParaRPr>
          </a:p>
        </p:txBody>
      </p:sp>
      <p:pic>
        <p:nvPicPr>
          <p:cNvPr id="1026" name="Picture 2"/>
          <p:cNvPicPr>
            <a:picLocks noChangeAspect="1" noChangeArrowheads="1"/>
          </p:cNvPicPr>
          <p:nvPr/>
        </p:nvPicPr>
        <p:blipFill>
          <a:blip r:embed="rId3" cstate="print"/>
          <a:srcRect/>
          <a:stretch>
            <a:fillRect/>
          </a:stretch>
        </p:blipFill>
        <p:spPr bwMode="auto">
          <a:xfrm>
            <a:off x="-1" y="685800"/>
            <a:ext cx="9144001" cy="5562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839200" cy="685800"/>
          </a:xfrm>
        </p:spPr>
        <p:txBody>
          <a:bodyPr/>
          <a:lstStyle/>
          <a:p>
            <a:r>
              <a:rPr lang="en-US" dirty="0" smtClean="0"/>
              <a:t>2010 Market Trials Timeline</a:t>
            </a:r>
            <a:endParaRPr lang="en-US" dirty="0"/>
          </a:p>
        </p:txBody>
      </p:sp>
      <p:sp>
        <p:nvSpPr>
          <p:cNvPr id="3" name="Footer Placeholder 2"/>
          <p:cNvSpPr>
            <a:spLocks noGrp="1"/>
          </p:cNvSpPr>
          <p:nvPr>
            <p:ph type="ftr" sz="quarter" idx="11"/>
          </p:nvPr>
        </p:nvSpPr>
        <p:spPr>
          <a:xfrm>
            <a:off x="6096000" y="6457950"/>
            <a:ext cx="2667000" cy="457200"/>
          </a:xfrm>
        </p:spPr>
        <p:txBody>
          <a:bodyPr/>
          <a:lstStyle/>
          <a:p>
            <a:pPr>
              <a:defRPr/>
            </a:pPr>
            <a:r>
              <a:rPr lang="en-US" smtClean="0"/>
              <a:t>Technical Advisory Committee</a:t>
            </a:r>
            <a:endParaRPr lang="en-US" dirty="0"/>
          </a:p>
        </p:txBody>
      </p:sp>
      <p:sp>
        <p:nvSpPr>
          <p:cNvPr id="4" name="Date Placeholder 3"/>
          <p:cNvSpPr>
            <a:spLocks noGrp="1"/>
          </p:cNvSpPr>
          <p:nvPr>
            <p:ph type="dt" sz="half" idx="12"/>
          </p:nvPr>
        </p:nvSpPr>
        <p:spPr/>
        <p:txBody>
          <a:bodyPr/>
          <a:lstStyle/>
          <a:p>
            <a:pPr>
              <a:defRPr/>
            </a:pPr>
            <a:r>
              <a:rPr lang="en-US" smtClean="0"/>
              <a:t>4 February 2010</a:t>
            </a:r>
            <a:endParaRPr lang="en-US" dirty="0"/>
          </a:p>
        </p:txBody>
      </p:sp>
      <p:pic>
        <p:nvPicPr>
          <p:cNvPr id="2050" name="Picture 2"/>
          <p:cNvPicPr>
            <a:picLocks noChangeAspect="1" noChangeArrowheads="1"/>
          </p:cNvPicPr>
          <p:nvPr/>
        </p:nvPicPr>
        <p:blipFill>
          <a:blip r:embed="rId3" cstate="print"/>
          <a:srcRect/>
          <a:stretch>
            <a:fillRect/>
          </a:stretch>
        </p:blipFill>
        <p:spPr bwMode="auto">
          <a:xfrm>
            <a:off x="0" y="685800"/>
            <a:ext cx="9144000" cy="5562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0" y="0"/>
            <a:ext cx="8839200" cy="685800"/>
          </a:xfrm>
        </p:spPr>
        <p:txBody>
          <a:bodyPr/>
          <a:lstStyle/>
          <a:p>
            <a:r>
              <a:rPr lang="en-US" dirty="0" smtClean="0"/>
              <a:t>Program Milestone Schedule Mitigation</a:t>
            </a:r>
          </a:p>
        </p:txBody>
      </p:sp>
      <p:sp>
        <p:nvSpPr>
          <p:cNvPr id="11267" name="Footer Placeholder 2"/>
          <p:cNvSpPr>
            <a:spLocks noGrp="1"/>
          </p:cNvSpPr>
          <p:nvPr>
            <p:ph type="ftr" sz="quarter" idx="11"/>
          </p:nvPr>
        </p:nvSpPr>
        <p:spPr>
          <a:xfrm>
            <a:off x="5486400" y="6457950"/>
            <a:ext cx="3276600" cy="457200"/>
          </a:xfrm>
          <a:noFill/>
        </p:spPr>
        <p:txBody>
          <a:bodyPr/>
          <a:lstStyle/>
          <a:p>
            <a:r>
              <a:rPr lang="en-US" dirty="0" smtClean="0">
                <a:latin typeface="Arial" charset="0"/>
              </a:rPr>
              <a:t>Technical Advisory Committee</a:t>
            </a:r>
          </a:p>
        </p:txBody>
      </p:sp>
      <p:sp>
        <p:nvSpPr>
          <p:cNvPr id="11268" name="Date Placeholder 3"/>
          <p:cNvSpPr>
            <a:spLocks noGrp="1"/>
          </p:cNvSpPr>
          <p:nvPr>
            <p:ph type="dt" sz="quarter" idx="12"/>
          </p:nvPr>
        </p:nvSpPr>
        <p:spPr>
          <a:xfrm>
            <a:off x="1143000" y="6457950"/>
            <a:ext cx="2133600" cy="476250"/>
          </a:xfrm>
          <a:noFill/>
        </p:spPr>
        <p:txBody>
          <a:bodyPr/>
          <a:lstStyle/>
          <a:p>
            <a:r>
              <a:rPr lang="en-US" smtClean="0">
                <a:latin typeface="Arial" charset="0"/>
              </a:rPr>
              <a:t>4 February 2010</a:t>
            </a:r>
            <a:endParaRPr lang="en-US" dirty="0" smtClean="0">
              <a:latin typeface="Arial" charset="0"/>
            </a:endParaRPr>
          </a:p>
        </p:txBody>
      </p:sp>
      <p:sp>
        <p:nvSpPr>
          <p:cNvPr id="5" name="Rectangle 3"/>
          <p:cNvSpPr>
            <a:spLocks noChangeArrowheads="1"/>
          </p:cNvSpPr>
          <p:nvPr/>
        </p:nvSpPr>
        <p:spPr bwMode="auto">
          <a:xfrm>
            <a:off x="228600" y="838200"/>
            <a:ext cx="8305800" cy="5334000"/>
          </a:xfrm>
          <a:prstGeom prst="rect">
            <a:avLst/>
          </a:prstGeom>
          <a:noFill/>
          <a:ln w="9525">
            <a:noFill/>
            <a:miter lim="800000"/>
            <a:headEnd/>
            <a:tailEnd/>
          </a:ln>
        </p:spPr>
        <p:txBody>
          <a:bodyPr/>
          <a:lstStyle/>
          <a:p>
            <a:pPr marL="342900" indent="-342900">
              <a:spcBef>
                <a:spcPct val="20000"/>
              </a:spcBef>
              <a:spcAft>
                <a:spcPct val="20000"/>
              </a:spcAft>
              <a:defRPr/>
            </a:pPr>
            <a:r>
              <a:rPr lang="en-US" sz="2000" b="1" dirty="0"/>
              <a:t>     Phase </a:t>
            </a:r>
            <a:r>
              <a:rPr lang="en-US" sz="2000" b="1" dirty="0" smtClean="0"/>
              <a:t>5: </a:t>
            </a:r>
            <a:r>
              <a:rPr lang="en-US" sz="2000" b="1" i="1" u="sng" kern="0" dirty="0" smtClean="0"/>
              <a:t>Full Functionality</a:t>
            </a:r>
          </a:p>
          <a:p>
            <a:pPr marL="342900" lvl="0" indent="-342900" algn="ctr">
              <a:spcBef>
                <a:spcPct val="20000"/>
              </a:spcBef>
              <a:spcAft>
                <a:spcPct val="20000"/>
              </a:spcAft>
              <a:defRPr/>
            </a:pPr>
            <a:r>
              <a:rPr lang="en-US" sz="1600" b="1" i="1" kern="0" dirty="0" smtClean="0"/>
              <a:t>Integration Testing Schedule is still two weeks behind: No Impact on Go-Live</a:t>
            </a:r>
            <a:endParaRPr lang="en-US" sz="2000" b="1" dirty="0">
              <a:solidFill>
                <a:srgbClr val="FF0000"/>
              </a:solidFill>
            </a:endParaRPr>
          </a:p>
          <a:p>
            <a:pPr marL="742950" lvl="1" indent="-285750" eaLnBrk="0" hangingPunct="0">
              <a:spcBef>
                <a:spcPct val="20000"/>
              </a:spcBef>
              <a:buFontTx/>
              <a:buChar char="–"/>
              <a:defRPr/>
            </a:pPr>
            <a:r>
              <a:rPr lang="en-US" b="1" dirty="0" smtClean="0"/>
              <a:t>Scope</a:t>
            </a:r>
          </a:p>
          <a:p>
            <a:pPr marL="1143000" lvl="2" indent="-228600" eaLnBrk="0" hangingPunct="0">
              <a:spcBef>
                <a:spcPct val="20000"/>
              </a:spcBef>
              <a:buFontTx/>
              <a:buChar char="•"/>
              <a:defRPr/>
            </a:pPr>
            <a:r>
              <a:rPr lang="en-US" dirty="0" smtClean="0"/>
              <a:t>End to end integration testing</a:t>
            </a:r>
          </a:p>
          <a:p>
            <a:pPr marL="1143000" lvl="2" indent="-228600" eaLnBrk="0" hangingPunct="0">
              <a:spcBef>
                <a:spcPct val="20000"/>
              </a:spcBef>
              <a:buFontTx/>
              <a:buChar char="•"/>
              <a:defRPr/>
            </a:pPr>
            <a:r>
              <a:rPr lang="en-US" dirty="0" smtClean="0"/>
              <a:t>Begin HRUC/SASM</a:t>
            </a:r>
          </a:p>
          <a:p>
            <a:pPr marL="1143000" lvl="2" indent="-228600" eaLnBrk="0" hangingPunct="0">
              <a:spcBef>
                <a:spcPct val="20000"/>
              </a:spcBef>
              <a:buFontTx/>
              <a:buChar char="•"/>
              <a:defRPr/>
            </a:pPr>
            <a:r>
              <a:rPr lang="en-US" dirty="0" smtClean="0"/>
              <a:t>Daylight Savings time change verification</a:t>
            </a:r>
          </a:p>
          <a:p>
            <a:pPr marL="1143000" lvl="2" indent="-228600" eaLnBrk="0" hangingPunct="0">
              <a:spcBef>
                <a:spcPct val="20000"/>
              </a:spcBef>
              <a:buFontTx/>
              <a:buChar char="•"/>
              <a:defRPr/>
            </a:pPr>
            <a:r>
              <a:rPr lang="en-US" dirty="0" smtClean="0"/>
              <a:t>Phase 5 performance verification</a:t>
            </a:r>
          </a:p>
          <a:p>
            <a:pPr marL="1200150" lvl="2" indent="-285750" eaLnBrk="0" hangingPunct="0">
              <a:spcBef>
                <a:spcPct val="20000"/>
              </a:spcBef>
              <a:defRPr/>
            </a:pPr>
            <a:endParaRPr lang="en-US" b="1" dirty="0" smtClean="0"/>
          </a:p>
          <a:p>
            <a:pPr marL="742950" lvl="1" indent="-285750" eaLnBrk="0" hangingPunct="0">
              <a:spcBef>
                <a:spcPct val="20000"/>
              </a:spcBef>
              <a:buFontTx/>
              <a:buChar char="–"/>
              <a:defRPr/>
            </a:pPr>
            <a:r>
              <a:rPr lang="en-US" b="1" dirty="0" smtClean="0"/>
              <a:t>Mitigation Strategy</a:t>
            </a:r>
          </a:p>
          <a:p>
            <a:pPr marL="1143000" lvl="2" indent="-228600" eaLnBrk="0" hangingPunct="0">
              <a:spcBef>
                <a:spcPct val="20000"/>
              </a:spcBef>
              <a:buFontTx/>
              <a:buChar char="•"/>
              <a:defRPr/>
            </a:pPr>
            <a:r>
              <a:rPr lang="en-US" kern="0" dirty="0" smtClean="0"/>
              <a:t>Continue to leverage weekend overtime for Phase 5 test</a:t>
            </a:r>
          </a:p>
          <a:p>
            <a:pPr marL="1143000" lvl="2" indent="-228600" eaLnBrk="0" hangingPunct="0">
              <a:spcBef>
                <a:spcPct val="20000"/>
              </a:spcBef>
              <a:buFontTx/>
              <a:buChar char="•"/>
              <a:defRPr/>
            </a:pPr>
            <a:r>
              <a:rPr lang="en-US" kern="0" dirty="0" smtClean="0"/>
              <a:t>Prioritize and phase in the delivery of reports during Market Trials</a:t>
            </a:r>
          </a:p>
          <a:p>
            <a:pPr marL="1143000" lvl="2" indent="-228600" eaLnBrk="0" hangingPunct="0">
              <a:spcBef>
                <a:spcPct val="20000"/>
              </a:spcBef>
              <a:buFontTx/>
              <a:buChar char="•"/>
              <a:defRPr/>
            </a:pPr>
            <a:r>
              <a:rPr lang="en-US" kern="0" dirty="0" smtClean="0"/>
              <a:t>Prioritize Testing to ensure the critical functionality and reports are completed first</a:t>
            </a:r>
          </a:p>
          <a:p>
            <a:pPr marL="1143000" lvl="2" indent="-228600" eaLnBrk="0" hangingPunct="0">
              <a:spcBef>
                <a:spcPct val="20000"/>
              </a:spcBef>
              <a:buFontTx/>
              <a:buChar char="•"/>
              <a:defRPr/>
            </a:pPr>
            <a:r>
              <a:rPr lang="en-US" kern="0" dirty="0" smtClean="0"/>
              <a:t>Prioritize must have End-to-End scenarios</a:t>
            </a:r>
          </a:p>
          <a:p>
            <a:pPr marL="1143000" lvl="2" indent="-228600" eaLnBrk="0" hangingPunct="0">
              <a:spcBef>
                <a:spcPct val="20000"/>
              </a:spcBef>
              <a:buFontTx/>
              <a:buChar char="•"/>
              <a:defRPr/>
            </a:pPr>
            <a:r>
              <a:rPr lang="en-US" kern="0" dirty="0" smtClean="0"/>
              <a:t>Continue to efficiently schedule testing and release management windows</a:t>
            </a:r>
          </a:p>
          <a:p>
            <a:pPr marL="1143000" lvl="2" indent="-228600" eaLnBrk="0" hangingPunct="0">
              <a:spcBef>
                <a:spcPct val="20000"/>
              </a:spcBef>
              <a:buFontTx/>
              <a:buChar char="•"/>
              <a:defRPr/>
            </a:pPr>
            <a:endParaRPr lang="en-US" kern="0" dirty="0" smtClean="0"/>
          </a:p>
          <a:p>
            <a:pPr marL="1143000" lvl="2" indent="-228600" eaLnBrk="0" hangingPunct="0">
              <a:spcBef>
                <a:spcPct val="20000"/>
              </a:spcBef>
              <a:buFontTx/>
              <a:buChar char="•"/>
              <a:defRPr/>
            </a:pPr>
            <a:endParaRPr lang="en-US" kern="0" dirty="0" smtClean="0"/>
          </a:p>
          <a:p>
            <a:pPr marL="1143000" lvl="2" indent="-228600" eaLnBrk="0" hangingPunct="0">
              <a:spcBef>
                <a:spcPct val="20000"/>
              </a:spcBef>
              <a:buFontTx/>
              <a:buChar char="•"/>
              <a:defRPr/>
            </a:pPr>
            <a:endParaRPr lang="en-US" dirty="0" smtClean="0"/>
          </a:p>
          <a:p>
            <a:pPr marL="685800" lvl="1" indent="-228600" eaLnBrk="0" hangingPunct="0">
              <a:spcBef>
                <a:spcPct val="20000"/>
              </a:spcBef>
              <a:defRPr/>
            </a:pPr>
            <a:endParaRPr lang="en-US" b="1" dirty="0" smtClean="0"/>
          </a:p>
          <a:p>
            <a:pPr marL="685800" lvl="1" indent="-228600" eaLnBrk="0" hangingPunct="0">
              <a:spcBef>
                <a:spcPct val="20000"/>
              </a:spcBef>
              <a:defRPr/>
            </a:pPr>
            <a:endParaRPr lang="en-US" dirty="0" smtClean="0">
              <a:latin typeface="+mn-lt"/>
            </a:endParaRPr>
          </a:p>
          <a:p>
            <a:pPr marL="1143000" lvl="2" indent="-228600" eaLnBrk="0" hangingPunct="0">
              <a:spcBef>
                <a:spcPct val="20000"/>
              </a:spcBef>
              <a:buFontTx/>
              <a:buChar char="•"/>
              <a:defRPr/>
            </a:pPr>
            <a:endParaRPr lang="en-US" dirty="0">
              <a:latin typeface="+mn-lt"/>
            </a:endParaRPr>
          </a:p>
        </p:txBody>
      </p:sp>
      <p:sp>
        <p:nvSpPr>
          <p:cNvPr id="9" name="Rounded Rectangle 8"/>
          <p:cNvSpPr/>
          <p:nvPr/>
        </p:nvSpPr>
        <p:spPr>
          <a:xfrm>
            <a:off x="304800" y="914400"/>
            <a:ext cx="228600" cy="228600"/>
          </a:xfrm>
          <a:prstGeom prst="roundRect">
            <a:avLst/>
          </a:prstGeom>
          <a:solidFill>
            <a:srgbClr val="FF0000"/>
          </a:solidFill>
          <a:ln>
            <a:solidFill>
              <a:srgbClr val="002060"/>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914400" y="685801"/>
            <a:ext cx="7999413" cy="5486399"/>
          </a:xfrm>
          <a:prstGeom prst="rect">
            <a:avLst/>
          </a:prstGeom>
          <a:noFill/>
          <a:ln w="9525">
            <a:noFill/>
            <a:miter lim="800000"/>
            <a:headEnd/>
            <a:tailEnd/>
          </a:ln>
        </p:spPr>
      </p:pic>
      <p:sp>
        <p:nvSpPr>
          <p:cNvPr id="33794" name="Title 1"/>
          <p:cNvSpPr>
            <a:spLocks noGrp="1"/>
          </p:cNvSpPr>
          <p:nvPr>
            <p:ph type="title"/>
          </p:nvPr>
        </p:nvSpPr>
        <p:spPr>
          <a:xfrm>
            <a:off x="0" y="0"/>
            <a:ext cx="8839200" cy="685800"/>
          </a:xfrm>
        </p:spPr>
        <p:txBody>
          <a:bodyPr/>
          <a:lstStyle/>
          <a:p>
            <a:r>
              <a:rPr lang="en-US" smtClean="0"/>
              <a:t>Nodal Defects Trends - High Priority </a:t>
            </a:r>
            <a:br>
              <a:rPr lang="en-US" smtClean="0"/>
            </a:br>
            <a:r>
              <a:rPr lang="en-US" smtClean="0"/>
              <a:t>(Must Fix Before Go-Live)</a:t>
            </a:r>
          </a:p>
        </p:txBody>
      </p:sp>
      <p:sp>
        <p:nvSpPr>
          <p:cNvPr id="33795" name="Footer Placeholder 3"/>
          <p:cNvSpPr>
            <a:spLocks noGrp="1"/>
          </p:cNvSpPr>
          <p:nvPr>
            <p:ph type="ftr" sz="quarter" idx="11"/>
          </p:nvPr>
        </p:nvSpPr>
        <p:spPr>
          <a:xfrm>
            <a:off x="6172200" y="6457950"/>
            <a:ext cx="2590800" cy="457200"/>
          </a:xfrm>
          <a:noFill/>
        </p:spPr>
        <p:txBody>
          <a:bodyPr/>
          <a:lstStyle/>
          <a:p>
            <a:r>
              <a:rPr lang="en-US" smtClean="0"/>
              <a:t>Technical Advisory Committee</a:t>
            </a:r>
            <a:endParaRPr lang="en-US" smtClean="0"/>
          </a:p>
        </p:txBody>
      </p:sp>
      <p:sp>
        <p:nvSpPr>
          <p:cNvPr id="33796" name="Date Placeholder 4"/>
          <p:cNvSpPr>
            <a:spLocks noGrp="1"/>
          </p:cNvSpPr>
          <p:nvPr>
            <p:ph type="dt" sz="quarter" idx="12"/>
          </p:nvPr>
        </p:nvSpPr>
        <p:spPr>
          <a:noFill/>
        </p:spPr>
        <p:txBody>
          <a:bodyPr/>
          <a:lstStyle/>
          <a:p>
            <a:pPr>
              <a:defRPr/>
            </a:pPr>
            <a:r>
              <a:rPr lang="en-US" smtClean="0"/>
              <a:t>4 February 2010</a:t>
            </a:r>
            <a:endParaRPr lang="en-US" dirty="0"/>
          </a:p>
        </p:txBody>
      </p:sp>
      <p:sp>
        <p:nvSpPr>
          <p:cNvPr id="33797" name="TextBox 5"/>
          <p:cNvSpPr txBox="1">
            <a:spLocks noChangeArrowheads="1"/>
          </p:cNvSpPr>
          <p:nvPr/>
        </p:nvSpPr>
        <p:spPr bwMode="auto">
          <a:xfrm>
            <a:off x="152400" y="1447800"/>
            <a:ext cx="2057400" cy="1815882"/>
          </a:xfrm>
          <a:prstGeom prst="rect">
            <a:avLst/>
          </a:prstGeom>
          <a:noFill/>
          <a:ln w="9525">
            <a:noFill/>
            <a:miter lim="800000"/>
            <a:headEnd/>
            <a:tailEnd/>
          </a:ln>
        </p:spPr>
        <p:txBody>
          <a:bodyPr>
            <a:spAutoFit/>
          </a:bodyPr>
          <a:lstStyle/>
          <a:p>
            <a:pPr>
              <a:buFont typeface="Arial" charset="0"/>
              <a:buChar char="•"/>
            </a:pPr>
            <a:r>
              <a:rPr lang="en-US" sz="1600" dirty="0">
                <a:latin typeface="Calibri" pitchFamily="34" charset="0"/>
              </a:rPr>
              <a:t>   Defect counts increased as expected due to planned software migrations into Nodal </a:t>
            </a:r>
            <a:r>
              <a:rPr lang="en-US" sz="1600" dirty="0" err="1">
                <a:latin typeface="Calibri" pitchFamily="34" charset="0"/>
              </a:rPr>
              <a:t>iTest</a:t>
            </a:r>
            <a:r>
              <a:rPr lang="en-US" sz="1600" dirty="0">
                <a:latin typeface="Calibri" pitchFamily="34" charset="0"/>
              </a:rPr>
              <a:t> and extensive integration testing efforts.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29147</TotalTime>
  <Words>3268</Words>
  <Application>Microsoft Office PowerPoint</Application>
  <PresentationFormat>On-screen Show (4:3)</PresentationFormat>
  <Paragraphs>856</Paragraphs>
  <Slides>31</Slides>
  <Notes>24</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Custom Design</vt:lpstr>
      <vt:lpstr>Nodal Program Update</vt:lpstr>
      <vt:lpstr>Agenda</vt:lpstr>
      <vt:lpstr>300 Days to Go-Live</vt:lpstr>
      <vt:lpstr>300 Days to Go-Live</vt:lpstr>
      <vt:lpstr>Slide 5</vt:lpstr>
      <vt:lpstr>Integrated Nodal Timeline</vt:lpstr>
      <vt:lpstr>2010 Market Trials Timeline</vt:lpstr>
      <vt:lpstr>Program Milestone Schedule Mitigation</vt:lpstr>
      <vt:lpstr>Nodal Defects Trends - High Priority  (Must Fix Before Go-Live)</vt:lpstr>
      <vt:lpstr>Nodal Program Risks &amp; Issues: Definitions</vt:lpstr>
      <vt:lpstr>Nodal Program Risks &amp; Issues</vt:lpstr>
      <vt:lpstr>Nodal Program Risks &amp; Issues</vt:lpstr>
      <vt:lpstr>Market Readiness </vt:lpstr>
      <vt:lpstr>Participant Readiness Touch Points</vt:lpstr>
      <vt:lpstr>Next 60-days of Classes and Settlement Workshops</vt:lpstr>
      <vt:lpstr>Readiness Workshops</vt:lpstr>
      <vt:lpstr>Market Participant Site Visits</vt:lpstr>
      <vt:lpstr>Active MP Metrics (as of 2/3/2010)</vt:lpstr>
      <vt:lpstr>Traceability</vt:lpstr>
      <vt:lpstr>Protocol Traceability Effort Update</vt:lpstr>
      <vt:lpstr>Alignment Item Categories</vt:lpstr>
      <vt:lpstr>Transition to ERT</vt:lpstr>
      <vt:lpstr>Protocol Traceability Effort Update</vt:lpstr>
      <vt:lpstr>Slide 24</vt:lpstr>
      <vt:lpstr>Slide 25</vt:lpstr>
      <vt:lpstr>Program Issue: Market Interaction Operating Level Agreements</vt:lpstr>
      <vt:lpstr>Program Risk: Integration Testing</vt:lpstr>
      <vt:lpstr>Program Issue: Network Model Load Frequency</vt:lpstr>
      <vt:lpstr>Program Risk: Reconciling Protocols, Systems, and Market Expectations</vt:lpstr>
      <vt:lpstr>Nodal Defect Reporting  </vt:lpstr>
      <vt:lpstr>Nodal Defect Reporting  </vt:lpstr>
    </vt:vector>
  </TitlesOfParts>
  <Company>ERCOT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Nodal Program Update</dc:title>
  <dc:subject>April Board Meeting</dc:subject>
  <dc:creator>Nodal Communications</dc:creator>
  <cp:lastModifiedBy>Jim Bohart</cp:lastModifiedBy>
  <cp:revision>1424</cp:revision>
  <dcterms:created xsi:type="dcterms:W3CDTF">2005-04-21T14:28:35Z</dcterms:created>
  <dcterms:modified xsi:type="dcterms:W3CDTF">2010-02-04T15:09:15Z</dcterms:modified>
</cp:coreProperties>
</file>