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473" r:id="rId2"/>
    <p:sldId id="471" r:id="rId3"/>
    <p:sldId id="480" r:id="rId4"/>
    <p:sldId id="481" r:id="rId5"/>
    <p:sldId id="482" r:id="rId6"/>
    <p:sldId id="483" r:id="rId7"/>
    <p:sldId id="484" r:id="rId8"/>
    <p:sldId id="485" r:id="rId9"/>
    <p:sldId id="474" r:id="rId10"/>
    <p:sldId id="476" r:id="rId11"/>
    <p:sldId id="477" r:id="rId12"/>
    <p:sldId id="478" r:id="rId13"/>
    <p:sldId id="479" r:id="rId14"/>
    <p:sldId id="486" r:id="rId15"/>
    <p:sldId id="487" r:id="rId16"/>
    <p:sldId id="488" r:id="rId17"/>
    <p:sldId id="489" r:id="rId18"/>
    <p:sldId id="490" r:id="rId19"/>
    <p:sldId id="491" r:id="rId20"/>
    <p:sldId id="492" r:id="rId21"/>
    <p:sldId id="493" r:id="rId2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EAEAEA"/>
    <a:srgbClr val="40949A"/>
    <a:srgbClr val="FF3300"/>
    <a:srgbClr val="FF9900"/>
    <a:srgbClr val="5469A2"/>
    <a:srgbClr val="CDCDDA"/>
    <a:srgbClr val="FF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2" autoAdjust="0"/>
    <p:restoredTop sz="96147" autoAdjust="0"/>
  </p:normalViewPr>
  <p:slideViewPr>
    <p:cSldViewPr>
      <p:cViewPr>
        <p:scale>
          <a:sx n="73" d="100"/>
          <a:sy n="73" d="100"/>
        </p:scale>
        <p:origin x="-462" y="-1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3" tIns="46577" rIns="93153" bIns="4657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3" tIns="46577" rIns="93153" bIns="465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3" tIns="46577" rIns="93153" bIns="4657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3" tIns="46577" rIns="93153" bIns="4657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4E30CBF-7C84-445E-8932-3C3C40F19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3" tIns="46577" rIns="93153" bIns="4657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3" tIns="46577" rIns="93153" bIns="465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3" tIns="46577" rIns="93153" bIns="465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3" tIns="46577" rIns="93153" bIns="4657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3" tIns="46577" rIns="93153" bIns="4657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6617843F-5802-4134-81BC-EBE846FE1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charset="0"/>
              </a:rPr>
              <a:t>Next MT meeting July</a:t>
            </a:r>
            <a:r>
              <a:rPr lang="en-US" baseline="0" dirty="0" smtClean="0">
                <a:latin typeface="Arial" charset="0"/>
              </a:rPr>
              <a:t> 24</a:t>
            </a:r>
          </a:p>
          <a:p>
            <a:r>
              <a:rPr lang="en-US" baseline="0" dirty="0" smtClean="0">
                <a:latin typeface="Arial" charset="0"/>
              </a:rPr>
              <a:t>Technical Communications Workshop –Fall 2009</a:t>
            </a:r>
          </a:p>
          <a:p>
            <a:r>
              <a:rPr lang="en-US" baseline="0" dirty="0" smtClean="0">
                <a:latin typeface="Arial" charset="0"/>
              </a:rPr>
              <a:t>Settlement Workshops – 3 locations 2x year</a:t>
            </a:r>
          </a:p>
          <a:p>
            <a:r>
              <a:rPr lang="en-US" baseline="0" dirty="0" smtClean="0">
                <a:latin typeface="Arial" charset="0"/>
              </a:rPr>
              <a:t>Current Market Training </a:t>
            </a:r>
            <a:r>
              <a:rPr lang="en-US" baseline="0" dirty="0" err="1" smtClean="0">
                <a:latin typeface="Arial" charset="0"/>
              </a:rPr>
              <a:t>classess</a:t>
            </a:r>
            <a:r>
              <a:rPr lang="en-US" baseline="0" dirty="0" smtClean="0">
                <a:latin typeface="Arial" charset="0"/>
              </a:rPr>
              <a:t> currently Nodal 101 and LSE 201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8E6D17-3D47-4AC2-943B-9AA1A1F1D459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01208"/>
            <a:ext cx="1066800" cy="427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C9A2B-5CDD-4B4E-B1FF-F0767A124D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7AC78-3EE2-432E-9205-E510FC9F2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AE66C-9112-4566-A441-952EC8EC3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E27B32B7-C5CD-40C7-A724-40D0925BA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21F6453F-ED50-4B89-B5AC-A192D3C9293E}" type="slidenum">
              <a:rPr lang="en-US" sz="1200">
                <a:latin typeface="Arial" pitchFamily="34" charset="0"/>
              </a:rPr>
              <a:pPr algn="ctr">
                <a:defRPr/>
              </a:pPr>
              <a:t>‹#›</a:t>
            </a:fld>
            <a:endParaRPr lang="en-US" sz="120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9" r:id="rId1"/>
    <p:sldLayoutId id="2147484598" r:id="rId2"/>
    <p:sldLayoutId id="2147484599" r:id="rId3"/>
    <p:sldLayoutId id="2147484600" r:id="rId4"/>
    <p:sldLayoutId id="2147484601" r:id="rId5"/>
    <p:sldLayoutId id="2147484602" r:id="rId6"/>
    <p:sldLayoutId id="2147484603" r:id="rId7"/>
    <p:sldLayoutId id="2147484604" r:id="rId8"/>
    <p:sldLayoutId id="2147484605" r:id="rId9"/>
    <p:sldLayoutId id="2147484606" r:id="rId10"/>
    <p:sldLayoutId id="2147484607" r:id="rId11"/>
    <p:sldLayoutId id="2147484608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mcarter@ercot.co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odal.ercot.com/readiness/index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corecard.ercot.com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p.ercot.com/npt/BTP%20Graphics/calendar.P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odal.ercot.com/training/courses/index.html" TargetMode="External"/><Relationship Id="rId2" Type="http://schemas.openxmlformats.org/officeDocument/2006/relationships/hyperlink" Target="http://nodal.ercot.com/training/readiness/index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Vikki Gates</a:t>
            </a:r>
          </a:p>
          <a:p>
            <a:r>
              <a:rPr lang="en-US" dirty="0" smtClean="0"/>
              <a:t>Readiness and Transformation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Participant Readiness Approach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Program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Tentative Outreach Scheduled Site Visits</a:t>
            </a:r>
            <a:endParaRPr lang="en-US" dirty="0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4876800" y="1524000"/>
          <a:ext cx="4038600" cy="4458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7999"/>
                <a:gridCol w="990601"/>
              </a:tblGrid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Entity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Date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BP ENERGY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COMPANY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10-Dec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DIRECT ENERGY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5-Jan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CPS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ENERGY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6-Jan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BRAZOS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ELECTRIC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12-Jan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BTU (Bryan Texas Utilities)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SERVICES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13-Jan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GDF SUEZ ENERGY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MARKETING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19-Jan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OCCIDENTAL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20-Jan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SHELL ENERGY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21-Jan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TENASKA POWER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SERVICES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26-Jan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OPTIM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ENERGY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27-Jan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3-Feb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NEXTERA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ENERGY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11-Feb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WIND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PANEL (Houston)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16-Feb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RETAIL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PANEL (Houston)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17-Feb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TRI-EAGLE ENERGY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18-Feb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XTEND ENERGY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2-Mar</a:t>
                      </a:r>
                    </a:p>
                  </a:txBody>
                  <a:tcPr marL="0" marR="0" marT="0" marB="0" anchor="ctr"/>
                </a:tc>
              </a:tr>
              <a:tr h="2477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EC AND 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9-Mar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1523999"/>
          <a:ext cx="4038600" cy="4495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599"/>
                <a:gridCol w="762001"/>
              </a:tblGrid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Entity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Date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LOWER COLORADO RIVER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AUTHORITY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9-Oct</a:t>
                      </a: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CALPINE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CORP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14-Oct</a:t>
                      </a: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AUSTIN ENERGY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20-Oct</a:t>
                      </a: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CITY OF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GARLAND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21-Oct</a:t>
                      </a: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TOPAZ POWER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MANAGEMENT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29-Oct</a:t>
                      </a: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nn-NO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ANP </a:t>
                      </a:r>
                      <a:r>
                        <a:rPr lang="nn-NO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FUNDING</a:t>
                      </a:r>
                      <a:endParaRPr lang="nn-NO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3-Nov</a:t>
                      </a: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LUMINANT ENERGY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5-Nov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INVENERGY WIND DEVELOPMENT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10-Nov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AMERICAN ELECTRIC POWER SERVICE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12-Nov</a:t>
                      </a: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CONSTELLATION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ENERGY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17-Nov</a:t>
                      </a: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EXELON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18-Nov</a:t>
                      </a: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PSEG ENERGY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RESOURCES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19-Nov</a:t>
                      </a: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NRG TEXAS POWER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1-Dec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FULCRUM POWER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2-Dec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932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EAGLE ENERGY PARTNERS I LP (QSE, RE, SQ1)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3-Dec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564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STEC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9-Dec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1026" name="Picture 2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123825" cy="123825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57375"/>
            <a:ext cx="123825" cy="123825"/>
          </a:xfrm>
          <a:prstGeom prst="rect">
            <a:avLst/>
          </a:prstGeom>
          <a:noFill/>
        </p:spPr>
      </p:pic>
      <p:pic>
        <p:nvPicPr>
          <p:cNvPr id="11" name="Picture 3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619375"/>
            <a:ext cx="123825" cy="123825"/>
          </a:xfrm>
          <a:prstGeom prst="rect">
            <a:avLst/>
          </a:prstGeom>
          <a:noFill/>
        </p:spPr>
      </p:pic>
      <p:pic>
        <p:nvPicPr>
          <p:cNvPr id="12" name="Picture 3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381375"/>
            <a:ext cx="123825" cy="123825"/>
          </a:xfrm>
          <a:prstGeom prst="rect">
            <a:avLst/>
          </a:prstGeom>
          <a:noFill/>
        </p:spPr>
      </p:pic>
      <p:pic>
        <p:nvPicPr>
          <p:cNvPr id="13" name="Picture 3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85975"/>
            <a:ext cx="123825" cy="123825"/>
          </a:xfrm>
          <a:prstGeom prst="rect">
            <a:avLst/>
          </a:prstGeom>
          <a:noFill/>
        </p:spPr>
      </p:pic>
      <p:pic>
        <p:nvPicPr>
          <p:cNvPr id="14" name="Picture 3" descr="C:\Program Files\Microsoft Office\MEDIA\OFFICE12\Bullets\BD21301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914775"/>
            <a:ext cx="123825" cy="123825"/>
          </a:xfrm>
          <a:prstGeom prst="rect">
            <a:avLst/>
          </a:prstGeom>
          <a:noFill/>
        </p:spPr>
      </p:pic>
      <p:sp>
        <p:nvSpPr>
          <p:cNvPr id="15" name="Rectangle 5"/>
          <p:cNvSpPr txBox="1">
            <a:spLocks noChangeArrowheads="1"/>
          </p:cNvSpPr>
          <p:nvPr/>
        </p:nvSpPr>
        <p:spPr bwMode="auto">
          <a:xfrm>
            <a:off x="5867400" y="64579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MRS 1: Market Trials Kickoff</a:t>
            </a: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8 October 2009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Program Overview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"/>
          </p:nvPr>
        </p:nvSpPr>
        <p:spPr>
          <a:xfrm>
            <a:off x="304800" y="990600"/>
            <a:ext cx="8458200" cy="48006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 smtClean="0"/>
              <a:t>Market Participant “Menu” Topics 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Nodal Program Update (mandatory) – (75 min)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Readiness Center and Readiness Scorecard – (45 min)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Day-Ahead Market Implementation – (60 min)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Congestion Revenue Rights (CRR) Auction Implementation – (60 min)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Reliability Unit Commitment Implementation – (60 min)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Telemetry &amp; Load Frequency Control (LFC) – (30 min)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Real Time Market Processes &amp; Systems – (60 min)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Nodal Settlement and Billing Processes – (60 min)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Reports and Data Extracts – (30 min)</a:t>
            </a:r>
          </a:p>
          <a:p>
            <a:endParaRPr lang="en-US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5867400" y="64579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MRS 1: Market Trials Kickoff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8 October 2009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Program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054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Who is represented by ERCOT?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The program consists of subject matter experts, client services representatives, and an offsite coordinator.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Each onsite visit has four members including at least one representative from each of the following areas based on selected topics: 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Client Services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Market Operations Support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Information Technology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Settlements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Readiness project team members</a:t>
            </a:r>
          </a:p>
          <a:p>
            <a:pPr lvl="1"/>
            <a:endParaRPr lang="en-US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5867400" y="64579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MRS 1: Market Trials Kickoff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8 October 2009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Program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Readiness Outreach Contact Information: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400" dirty="0" smtClean="0"/>
              <a:t>Malcolm Carter</a:t>
            </a:r>
          </a:p>
          <a:p>
            <a:pPr algn="ctr">
              <a:buNone/>
            </a:pPr>
            <a:r>
              <a:rPr lang="en-US" sz="2400" dirty="0" smtClean="0"/>
              <a:t>Market Participant Readiness Outreach Coordinator</a:t>
            </a:r>
          </a:p>
          <a:p>
            <a:pPr algn="ctr">
              <a:buNone/>
            </a:pPr>
            <a:r>
              <a:rPr lang="en-US" sz="2400" dirty="0" smtClean="0">
                <a:hlinkClick r:id="rId2"/>
              </a:rPr>
              <a:t>mcarter@ercot.com</a:t>
            </a: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(914) 434-4404 mobile</a:t>
            </a:r>
            <a:endParaRPr lang="en-US" sz="2400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5867400" y="64579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MRS 1: Market Trials Kickoff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8 October 2009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Readiness Center Approach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5216084" y="380275"/>
            <a:ext cx="1823574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Registration and Qualification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216083" y="1186972"/>
            <a:ext cx="1823575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Sandbox Web Services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205577" y="1996235"/>
            <a:ext cx="1834081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Outreach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189811" y="2792388"/>
            <a:ext cx="1849847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Market Trials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174045" y="3588482"/>
            <a:ext cx="1865613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Readiness Scorecard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174599" y="5191043"/>
            <a:ext cx="1881379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Nodal Reports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187408" y="5979348"/>
            <a:ext cx="1897145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Readiness Contacts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693622" y="3194463"/>
            <a:ext cx="1807786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Readiness Center Home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8" name="Elbow Connector 27"/>
          <p:cNvCxnSpPr>
            <a:stCxn id="26" idx="0"/>
            <a:endCxn id="12" idx="1"/>
          </p:cNvCxnSpPr>
          <p:nvPr/>
        </p:nvCxnSpPr>
        <p:spPr>
          <a:xfrm rot="5400000" flipH="1" flipV="1">
            <a:off x="3177074" y="1155454"/>
            <a:ext cx="2459450" cy="161856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27"/>
          <p:cNvCxnSpPr>
            <a:stCxn id="26" idx="0"/>
            <a:endCxn id="20" idx="1"/>
          </p:cNvCxnSpPr>
          <p:nvPr/>
        </p:nvCxnSpPr>
        <p:spPr>
          <a:xfrm rot="5400000" flipH="1" flipV="1">
            <a:off x="3580423" y="1558803"/>
            <a:ext cx="1652753" cy="161856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27"/>
          <p:cNvCxnSpPr>
            <a:stCxn id="26" idx="0"/>
            <a:endCxn id="21" idx="1"/>
          </p:cNvCxnSpPr>
          <p:nvPr/>
        </p:nvCxnSpPr>
        <p:spPr>
          <a:xfrm rot="5400000" flipH="1" flipV="1">
            <a:off x="3979801" y="1968687"/>
            <a:ext cx="843490" cy="160806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27"/>
          <p:cNvCxnSpPr>
            <a:stCxn id="26" idx="3"/>
            <a:endCxn id="22" idx="1"/>
          </p:cNvCxnSpPr>
          <p:nvPr/>
        </p:nvCxnSpPr>
        <p:spPr>
          <a:xfrm flipV="1">
            <a:off x="4501408" y="3147126"/>
            <a:ext cx="688403" cy="40207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27"/>
          <p:cNvCxnSpPr>
            <a:stCxn id="26" idx="3"/>
            <a:endCxn id="23" idx="1"/>
          </p:cNvCxnSpPr>
          <p:nvPr/>
        </p:nvCxnSpPr>
        <p:spPr>
          <a:xfrm>
            <a:off x="4501408" y="3549201"/>
            <a:ext cx="672637" cy="39401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27"/>
          <p:cNvCxnSpPr>
            <a:stCxn id="26" idx="2"/>
            <a:endCxn id="24" idx="1"/>
          </p:cNvCxnSpPr>
          <p:nvPr/>
        </p:nvCxnSpPr>
        <p:spPr>
          <a:xfrm rot="16200000" flipH="1">
            <a:off x="3565136" y="3936317"/>
            <a:ext cx="1641843" cy="157708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27"/>
          <p:cNvCxnSpPr>
            <a:stCxn id="26" idx="2"/>
            <a:endCxn id="25" idx="1"/>
          </p:cNvCxnSpPr>
          <p:nvPr/>
        </p:nvCxnSpPr>
        <p:spPr>
          <a:xfrm rot="16200000" flipH="1">
            <a:off x="3177387" y="4324065"/>
            <a:ext cx="2430148" cy="158989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213193" y="3194461"/>
            <a:ext cx="1834041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Nodal.ercot.com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51" name="Elbow Connector 27"/>
          <p:cNvCxnSpPr>
            <a:stCxn id="50" idx="3"/>
            <a:endCxn id="26" idx="1"/>
          </p:cNvCxnSpPr>
          <p:nvPr/>
        </p:nvCxnSpPr>
        <p:spPr>
          <a:xfrm>
            <a:off x="2047234" y="3549199"/>
            <a:ext cx="646388" cy="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7"/>
          <p:cNvCxnSpPr>
            <a:stCxn id="22" idx="3"/>
            <a:endCxn id="53" idx="1"/>
          </p:cNvCxnSpPr>
          <p:nvPr/>
        </p:nvCxnSpPr>
        <p:spPr>
          <a:xfrm flipV="1">
            <a:off x="7039658" y="2810030"/>
            <a:ext cx="213111" cy="33709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27"/>
          <p:cNvCxnSpPr>
            <a:stCxn id="22" idx="3"/>
            <a:endCxn id="39" idx="1"/>
          </p:cNvCxnSpPr>
          <p:nvPr/>
        </p:nvCxnSpPr>
        <p:spPr>
          <a:xfrm>
            <a:off x="7039658" y="3147126"/>
            <a:ext cx="213111" cy="34233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2047234" y="1790700"/>
            <a:ext cx="1238891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Landing Pages</a:t>
            </a:r>
            <a:endParaRPr lang="en-US" sz="1600" dirty="0"/>
          </a:p>
        </p:txBody>
      </p:sp>
      <p:sp>
        <p:nvSpPr>
          <p:cNvPr id="100" name="Rectangle 99"/>
          <p:cNvSpPr/>
          <p:nvPr/>
        </p:nvSpPr>
        <p:spPr>
          <a:xfrm>
            <a:off x="7543159" y="4176768"/>
            <a:ext cx="1238891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Drill down Pages</a:t>
            </a:r>
            <a:endParaRPr lang="en-US" sz="1600" dirty="0"/>
          </a:p>
        </p:txBody>
      </p:sp>
      <p:cxnSp>
        <p:nvCxnSpPr>
          <p:cNvPr id="102" name="Straight Arrow Connector 101"/>
          <p:cNvCxnSpPr>
            <a:stCxn id="100" idx="0"/>
            <a:endCxn id="39" idx="2"/>
          </p:cNvCxnSpPr>
          <p:nvPr/>
        </p:nvCxnSpPr>
        <p:spPr>
          <a:xfrm rot="5400000" flipH="1" flipV="1">
            <a:off x="7958945" y="3965904"/>
            <a:ext cx="414524" cy="72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Elbow Connector 105"/>
          <p:cNvCxnSpPr>
            <a:stCxn id="99" idx="2"/>
            <a:endCxn id="26" idx="0"/>
          </p:cNvCxnSpPr>
          <p:nvPr/>
        </p:nvCxnSpPr>
        <p:spPr>
          <a:xfrm rot="16200000" flipH="1">
            <a:off x="2887416" y="2484363"/>
            <a:ext cx="489363" cy="93083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cture 4" descr="C:\Documents and Settings\bmcelfresh\My Documents\My Pictures\Microsoft Clip Organizer\j04400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5722" y="1997650"/>
            <a:ext cx="431681" cy="305375"/>
          </a:xfrm>
          <a:prstGeom prst="rect">
            <a:avLst/>
          </a:prstGeom>
          <a:noFill/>
        </p:spPr>
      </p:pic>
      <p:pic>
        <p:nvPicPr>
          <p:cNvPr id="108" name="Picture 4" descr="C:\Documents and Settings\bmcelfresh\My Documents\My Pictures\Microsoft Clip Organizer\j04400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7977" y="2792386"/>
            <a:ext cx="431681" cy="305375"/>
          </a:xfrm>
          <a:prstGeom prst="rect">
            <a:avLst/>
          </a:prstGeom>
          <a:noFill/>
        </p:spPr>
      </p:pic>
      <p:pic>
        <p:nvPicPr>
          <p:cNvPr id="110" name="Picture 4" descr="C:\Documents and Settings\bmcelfresh\My Documents\My Pictures\Microsoft Clip Organizer\j04400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5722" y="5979348"/>
            <a:ext cx="431681" cy="305375"/>
          </a:xfrm>
          <a:prstGeom prst="rect">
            <a:avLst/>
          </a:prstGeom>
          <a:noFill/>
        </p:spPr>
      </p:pic>
      <p:pic>
        <p:nvPicPr>
          <p:cNvPr id="111" name="Picture 4" descr="C:\Documents and Settings\bmcelfresh\My Documents\My Pictures\Microsoft Clip Organizer\j04400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97994" y="4148193"/>
            <a:ext cx="431681" cy="305375"/>
          </a:xfrm>
          <a:prstGeom prst="rect">
            <a:avLst/>
          </a:prstGeom>
          <a:noFill/>
        </p:spPr>
      </p:pic>
      <p:pic>
        <p:nvPicPr>
          <p:cNvPr id="1026" name="Picture 2" descr="C:\Documents and Settings\bmcelfresh\My Documents\My Pictures\Microsoft Clip Organizer\j042482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1625" y="3124200"/>
            <a:ext cx="460375" cy="407987"/>
          </a:xfrm>
          <a:prstGeom prst="rect">
            <a:avLst/>
          </a:prstGeom>
          <a:noFill/>
        </p:spPr>
      </p:pic>
      <p:pic>
        <p:nvPicPr>
          <p:cNvPr id="38" name="Picture 2" descr="C:\Documents and Settings\bmcelfresh\My Documents\My Pictures\Microsoft Clip Organizer\j042482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5722" y="3588482"/>
            <a:ext cx="460375" cy="407987"/>
          </a:xfrm>
          <a:prstGeom prst="rect">
            <a:avLst/>
          </a:prstGeom>
          <a:noFill/>
        </p:spPr>
      </p:pic>
      <p:sp>
        <p:nvSpPr>
          <p:cNvPr id="39" name="Rounded Rectangle 38"/>
          <p:cNvSpPr/>
          <p:nvPr/>
        </p:nvSpPr>
        <p:spPr>
          <a:xfrm>
            <a:off x="7252769" y="3216681"/>
            <a:ext cx="1834081" cy="54556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Readiness Dashboards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7252769" y="2537248"/>
            <a:ext cx="1834081" cy="54556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Functional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Areas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5174599" y="4381693"/>
            <a:ext cx="1881379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Nodal Go-Live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67" name="Elbow Connector 27"/>
          <p:cNvCxnSpPr>
            <a:stCxn id="26" idx="2"/>
            <a:endCxn id="65" idx="1"/>
          </p:cNvCxnSpPr>
          <p:nvPr/>
        </p:nvCxnSpPr>
        <p:spPr>
          <a:xfrm rot="16200000" flipH="1">
            <a:off x="3969811" y="3531642"/>
            <a:ext cx="832493" cy="157708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42875" y="5346520"/>
            <a:ext cx="3377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Readiness Center URL</a:t>
            </a:r>
          </a:p>
          <a:p>
            <a:pPr marL="0" lvl="2"/>
            <a:r>
              <a:rPr lang="en-US" sz="1600" b="1" dirty="0" smtClean="0">
                <a:latin typeface="+mn-lt"/>
                <a:hlinkClick r:id="rId4"/>
              </a:rPr>
              <a:t>http://nodal.ercot.com/readiness/index.html</a:t>
            </a:r>
            <a:endParaRPr lang="en-US" sz="1600" b="1" dirty="0" smtClean="0">
              <a:latin typeface="+mn-lt"/>
            </a:endParaRP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40" name="Date Placeholder 3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Readiness Center Home Page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8047" t="13999" r="19691" b="3037"/>
          <a:stretch>
            <a:fillRect/>
          </a:stretch>
        </p:blipFill>
        <p:spPr bwMode="auto">
          <a:xfrm>
            <a:off x="3585577" y="1369079"/>
            <a:ext cx="547959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2857" y="1279525"/>
            <a:ext cx="3568543" cy="4756150"/>
          </a:xfrm>
        </p:spPr>
        <p:txBody>
          <a:bodyPr/>
          <a:lstStyle/>
          <a:p>
            <a:pPr marL="457200" lvl="1" indent="-222250">
              <a:buFont typeface="Arial" pitchFamily="34" charset="0"/>
              <a:buChar char="•"/>
            </a:pPr>
            <a:r>
              <a:rPr lang="en-US" sz="2000" dirty="0" smtClean="0"/>
              <a:t>Calendar with Market Calls, Training Classes, Outreach Visits, and Seminars.</a:t>
            </a:r>
            <a:endParaRPr lang="en-US" sz="1800" dirty="0" smtClean="0"/>
          </a:p>
          <a:p>
            <a:pPr marL="457200" lvl="1" indent="-222250">
              <a:buFont typeface="Arial" pitchFamily="34" charset="0"/>
              <a:buChar char="•"/>
            </a:pPr>
            <a:r>
              <a:rPr lang="en-US" sz="2000" dirty="0" smtClean="0"/>
              <a:t>ERCOT will release a graphical, downloadable calendar.</a:t>
            </a:r>
            <a:endParaRPr lang="en-US" sz="1800" dirty="0" smtClean="0"/>
          </a:p>
          <a:p>
            <a:pPr marL="457200" lvl="1" indent="-222250">
              <a:buFont typeface="Arial" pitchFamily="34" charset="0"/>
              <a:buChar char="•"/>
            </a:pPr>
            <a:r>
              <a:rPr lang="en-US" sz="2000" dirty="0" smtClean="0"/>
              <a:t>Key documents:  2010 Market Trials Road Map, and the Nodal Integrated Program Schedule.</a:t>
            </a:r>
          </a:p>
          <a:p>
            <a:pPr lvl="2">
              <a:buNone/>
            </a:pPr>
            <a:endParaRPr lang="en-US" sz="1800" dirty="0" smtClean="0"/>
          </a:p>
        </p:txBody>
      </p:sp>
      <p:sp>
        <p:nvSpPr>
          <p:cNvPr id="39" name="Rectangle 38"/>
          <p:cNvSpPr/>
          <p:nvPr/>
        </p:nvSpPr>
        <p:spPr>
          <a:xfrm>
            <a:off x="7829550" y="2952750"/>
            <a:ext cx="1066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00" dirty="0" smtClean="0">
                <a:solidFill>
                  <a:schemeClr val="tx2"/>
                </a:solidFill>
              </a:rPr>
              <a:t>2010 Market Trials Roadmap</a:t>
            </a:r>
          </a:p>
          <a:p>
            <a:endParaRPr lang="en-US" sz="700" dirty="0" smtClean="0">
              <a:solidFill>
                <a:schemeClr val="tx2"/>
              </a:solidFill>
            </a:endParaRPr>
          </a:p>
          <a:p>
            <a:r>
              <a:rPr lang="en-US" sz="700" dirty="0" smtClean="0">
                <a:solidFill>
                  <a:schemeClr val="tx2"/>
                </a:solidFill>
              </a:rPr>
              <a:t>Nodal Integrated Program Schedule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839075" y="3752850"/>
            <a:ext cx="1028700" cy="3524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00" dirty="0" smtClean="0">
                <a:solidFill>
                  <a:schemeClr val="tx2"/>
                </a:solidFill>
              </a:rPr>
              <a:t>Readiness Mailbox</a:t>
            </a:r>
            <a:endParaRPr lang="en-US" sz="700" dirty="0">
              <a:solidFill>
                <a:schemeClr val="tx2"/>
              </a:solidFill>
            </a:endParaRPr>
          </a:p>
        </p:txBody>
      </p:sp>
      <p:pic>
        <p:nvPicPr>
          <p:cNvPr id="9" name="Picture 2" descr="C:\Documents and Settings\bmcelfresh\My Documents\My Pictures\Microsoft Clip Organizer\j042482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04795" y="2952750"/>
            <a:ext cx="460375" cy="407987"/>
          </a:xfrm>
          <a:prstGeom prst="rect">
            <a:avLst/>
          </a:prstGeom>
          <a:noFill/>
        </p:spPr>
      </p:pic>
      <p:pic>
        <p:nvPicPr>
          <p:cNvPr id="10" name="Picture 2" descr="C:\Documents and Settings\bmcelfresh\My Documents\My Pictures\Microsoft Clip Organizer\j042482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1950" y="4621213"/>
            <a:ext cx="460375" cy="407987"/>
          </a:xfrm>
          <a:prstGeom prst="rect">
            <a:avLst/>
          </a:prstGeom>
          <a:noFill/>
        </p:spPr>
      </p:pic>
      <p:sp>
        <p:nvSpPr>
          <p:cNvPr id="11" name="Date Placeholder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18976" t="15450" r="20822" b="33668"/>
          <a:stretch>
            <a:fillRect/>
          </a:stretch>
        </p:blipFill>
        <p:spPr bwMode="auto">
          <a:xfrm>
            <a:off x="3640166" y="1352550"/>
            <a:ext cx="5351433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Readiness Contacts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3733800" cy="4724400"/>
          </a:xfrm>
        </p:spPr>
        <p:txBody>
          <a:bodyPr/>
          <a:lstStyle/>
          <a:p>
            <a:r>
              <a:rPr lang="en-US" sz="2400" dirty="0" smtClean="0"/>
              <a:t>ERCOT contact information for the following specific areas:</a:t>
            </a:r>
          </a:p>
          <a:p>
            <a:pPr lvl="1"/>
            <a:r>
              <a:rPr lang="en-US" sz="2000" dirty="0" smtClean="0"/>
              <a:t>Market Readiness</a:t>
            </a:r>
          </a:p>
          <a:p>
            <a:pPr lvl="1"/>
            <a:r>
              <a:rPr lang="en-US" sz="2000" dirty="0" smtClean="0"/>
              <a:t>ERCOT Readiness</a:t>
            </a:r>
          </a:p>
          <a:p>
            <a:pPr lvl="1"/>
            <a:r>
              <a:rPr lang="en-US" sz="2000" dirty="0" smtClean="0"/>
              <a:t>Readiness Center</a:t>
            </a:r>
          </a:p>
          <a:p>
            <a:pPr lvl="1"/>
            <a:r>
              <a:rPr lang="en-US" sz="2000" dirty="0" smtClean="0"/>
              <a:t>Readiness Scorecard</a:t>
            </a:r>
          </a:p>
          <a:p>
            <a:pPr lvl="1"/>
            <a:r>
              <a:rPr lang="en-US" sz="2000" dirty="0" smtClean="0"/>
              <a:t>Market Training</a:t>
            </a:r>
          </a:p>
          <a:p>
            <a:pPr lvl="1"/>
            <a:r>
              <a:rPr lang="en-US" sz="2000" dirty="0" smtClean="0"/>
              <a:t>Outreach</a:t>
            </a:r>
          </a:p>
          <a:p>
            <a:pPr lvl="3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8 October 2009</a:t>
            </a:r>
            <a:endParaRPr lang="en-US"/>
          </a:p>
        </p:txBody>
      </p:sp>
      <p:sp>
        <p:nvSpPr>
          <p:cNvPr id="12" name="Slide Number Placeholder 3"/>
          <p:cNvSpPr txBox="1">
            <a:spLocks/>
          </p:cNvSpPr>
          <p:nvPr/>
        </p:nvSpPr>
        <p:spPr>
          <a:xfrm>
            <a:off x="8679180" y="6538595"/>
            <a:ext cx="46482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62F29D-3D77-4117-8A70-E8829ED73E1D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4" descr="C:\Documents and Settings\bmcelfresh\My Documents\My Pictures\Microsoft Clip Organizer\j044003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0733" y="2269061"/>
            <a:ext cx="788447" cy="557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18925" t="15423" r="20794" b="10448"/>
          <a:stretch>
            <a:fillRect/>
          </a:stretch>
        </p:blipFill>
        <p:spPr bwMode="auto">
          <a:xfrm>
            <a:off x="3259863" y="1298575"/>
            <a:ext cx="5419317" cy="417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0" y="1279525"/>
            <a:ext cx="3368675" cy="4756150"/>
          </a:xfrm>
        </p:spPr>
        <p:txBody>
          <a:bodyPr/>
          <a:lstStyle/>
          <a:p>
            <a:r>
              <a:rPr lang="en-US" dirty="0" smtClean="0"/>
              <a:t>Calendar of Site Visits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Presentations of </a:t>
            </a:r>
            <a:br>
              <a:rPr lang="en-US" dirty="0" smtClean="0"/>
            </a:br>
            <a:r>
              <a:rPr lang="en-US" dirty="0" smtClean="0"/>
              <a:t>Outreach Topics</a:t>
            </a:r>
          </a:p>
          <a:p>
            <a:endParaRPr lang="en-US" dirty="0" smtClean="0"/>
          </a:p>
          <a:p>
            <a:r>
              <a:rPr lang="en-US" dirty="0" smtClean="0"/>
              <a:t>Repository of Market Readiness Series information</a:t>
            </a:r>
          </a:p>
        </p:txBody>
      </p:sp>
      <p:sp>
        <p:nvSpPr>
          <p:cNvPr id="12" name="Slide Number Placeholder 3"/>
          <p:cNvSpPr txBox="1">
            <a:spLocks/>
          </p:cNvSpPr>
          <p:nvPr/>
        </p:nvSpPr>
        <p:spPr>
          <a:xfrm>
            <a:off x="8679180" y="6538595"/>
            <a:ext cx="46482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62F29D-3D77-4117-8A70-E8829ED73E1D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 descr="C:\Documents and Settings\bmcelfresh\My Documents\My Pictures\Microsoft Clip Organizer\j044003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0101" y="4326461"/>
            <a:ext cx="788447" cy="557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31014" t="15299" r="20639" b="4567"/>
          <a:stretch>
            <a:fillRect/>
          </a:stretch>
        </p:blipFill>
        <p:spPr bwMode="auto">
          <a:xfrm>
            <a:off x="228600" y="1822256"/>
            <a:ext cx="4131319" cy="428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Trials</a:t>
            </a:r>
            <a:endParaRPr lang="en-US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89056" y="914400"/>
            <a:ext cx="4330544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117475" lvl="2">
              <a:spcBef>
                <a:spcPct val="20000"/>
              </a:spcBef>
            </a:pPr>
            <a:r>
              <a:rPr lang="en-US" b="1" dirty="0" smtClean="0">
                <a:latin typeface="+mn-lt"/>
              </a:rPr>
              <a:t>Organized by functional areas and readiness instead of  Market Trials phases.</a:t>
            </a:r>
          </a:p>
          <a:p>
            <a:pPr marL="576263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576263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576263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576263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78376" y="3957321"/>
            <a:ext cx="1331323" cy="22148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4271162" y="914400"/>
            <a:ext cx="4408018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576263" lvl="2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+mn-lt"/>
              </a:rPr>
              <a:t>Market Trials functional areas</a:t>
            </a:r>
          </a:p>
          <a:p>
            <a:pPr marL="1033463" lvl="3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Real-Time Market</a:t>
            </a:r>
          </a:p>
          <a:p>
            <a:pPr marL="1033463" lvl="3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Congestion Revenue Rights</a:t>
            </a:r>
          </a:p>
          <a:p>
            <a:pPr marL="1033463" lvl="3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Day-Ahead Market</a:t>
            </a:r>
          </a:p>
          <a:p>
            <a:pPr marL="1033463" lvl="3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Reliability Unit Commitment</a:t>
            </a:r>
          </a:p>
          <a:p>
            <a:pPr marL="1033463" lvl="3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Outage Scheduler</a:t>
            </a:r>
          </a:p>
          <a:p>
            <a:pPr marL="1033463" lvl="3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COMS/Settlements</a:t>
            </a:r>
          </a:p>
          <a:p>
            <a:pPr marL="1033463" lvl="3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Network Modeling</a:t>
            </a:r>
          </a:p>
          <a:p>
            <a:pPr marL="576263" lvl="2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+mn-lt"/>
              </a:rPr>
              <a:t>Readiness</a:t>
            </a:r>
          </a:p>
          <a:p>
            <a:pPr marL="1033463" lvl="3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ERCOT Readiness</a:t>
            </a:r>
          </a:p>
          <a:p>
            <a:pPr marL="1033463" lvl="3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MP Readiness</a:t>
            </a:r>
          </a:p>
          <a:p>
            <a:pPr marL="576263" lvl="2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b="1" dirty="0" smtClean="0">
                <a:latin typeface="+mn-lt"/>
              </a:rPr>
              <a:t>Each drill-down page will areas for key documents, dashboards, recent presentations, and status reports.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81800" y="5943600"/>
            <a:ext cx="2206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* Examples subject to change</a:t>
            </a:r>
            <a:endParaRPr lang="en-US" sz="1200" i="1" dirty="0"/>
          </a:p>
        </p:txBody>
      </p:sp>
      <p:pic>
        <p:nvPicPr>
          <p:cNvPr id="33" name="Picture 4" descr="C:\Documents and Settings\bmcelfresh\My Documents\My Pictures\Microsoft Clip Organizer\j044003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2732" y="5487446"/>
            <a:ext cx="788447" cy="557754"/>
          </a:xfrm>
          <a:prstGeom prst="rect">
            <a:avLst/>
          </a:prstGeom>
          <a:noFill/>
        </p:spPr>
      </p:pic>
      <p:cxnSp>
        <p:nvCxnSpPr>
          <p:cNvPr id="29" name="Straight Arrow Connector 28"/>
          <p:cNvCxnSpPr>
            <a:stCxn id="27" idx="6"/>
          </p:cNvCxnSpPr>
          <p:nvPr/>
        </p:nvCxnSpPr>
        <p:spPr>
          <a:xfrm flipV="1">
            <a:off x="1409699" y="2743201"/>
            <a:ext cx="3374381" cy="232156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 l="35527" t="62455" r="45327" b="25016"/>
          <a:stretch>
            <a:fillRect/>
          </a:stretch>
        </p:blipFill>
        <p:spPr bwMode="auto">
          <a:xfrm>
            <a:off x="3200400" y="713955"/>
            <a:ext cx="2341563" cy="1191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Readiness Scorecard Approach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idx="1"/>
          </p:nvPr>
        </p:nvSpPr>
        <p:spPr>
          <a:xfrm>
            <a:off x="70672" y="2133600"/>
            <a:ext cx="9682928" cy="3907330"/>
          </a:xfrm>
        </p:spPr>
        <p:txBody>
          <a:bodyPr/>
          <a:lstStyle/>
          <a:p>
            <a:pPr lvl="0">
              <a:buNone/>
              <a:defRPr/>
            </a:pPr>
            <a:r>
              <a:rPr lang="en-US" sz="2000" dirty="0" smtClean="0"/>
              <a:t>Market Readiness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Measures MP’s responsibilities through Market </a:t>
            </a:r>
            <a:br>
              <a:rPr lang="en-US" sz="2000" dirty="0" smtClean="0"/>
            </a:br>
            <a:r>
              <a:rPr lang="en-US" sz="2000" dirty="0" smtClean="0"/>
              <a:t>Trials and Go-Live.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Rollup by MP type.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Measurements weighted by Load Ratio Share </a:t>
            </a:r>
            <a:br>
              <a:rPr lang="en-US" sz="2000" dirty="0" smtClean="0"/>
            </a:br>
            <a:r>
              <a:rPr lang="en-US" sz="2000" dirty="0" smtClean="0"/>
              <a:t>where applicable.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Secure view of individual MP’s progress.</a:t>
            </a:r>
          </a:p>
          <a:p>
            <a:pPr>
              <a:buNone/>
            </a:pPr>
            <a:r>
              <a:rPr lang="en-US" sz="2000" dirty="0" smtClean="0"/>
              <a:t>ERCOT Readiness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Measures ERCOT’s responsibilities through Market Trials and Go-Live.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Measures internal areas outside of Market Trials like procedures and </a:t>
            </a:r>
          </a:p>
          <a:p>
            <a:pPr lvl="1">
              <a:buNone/>
            </a:pPr>
            <a:r>
              <a:rPr lang="en-US" sz="2000" dirty="0" smtClean="0"/>
              <a:t>	training.</a:t>
            </a:r>
          </a:p>
        </p:txBody>
      </p:sp>
      <p:sp>
        <p:nvSpPr>
          <p:cNvPr id="12" name="Slide Number Placeholder 3"/>
          <p:cNvSpPr txBox="1">
            <a:spLocks/>
          </p:cNvSpPr>
          <p:nvPr/>
        </p:nvSpPr>
        <p:spPr>
          <a:xfrm>
            <a:off x="8679180" y="6538595"/>
            <a:ext cx="46482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62F29D-3D77-4117-8A70-E8829ED73E1D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4435084" y="1353095"/>
            <a:ext cx="4212294" cy="383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576263" lvl="2" indent="-228600">
              <a:spcBef>
                <a:spcPct val="20000"/>
              </a:spcBef>
              <a:buFont typeface="Arial" pitchFamily="34" charset="0"/>
              <a:buChar char="•"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576263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7680" y="5715000"/>
            <a:ext cx="3416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hlinkClick r:id="rId3"/>
              </a:rPr>
              <a:t>http://scorecard.ercot.com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733800" y="1828800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(example)</a:t>
            </a:r>
            <a:endParaRPr lang="en-US" sz="1600" i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6535" y="3457978"/>
            <a:ext cx="461665" cy="1951383"/>
          </a:xfrm>
          <a:prstGeom prst="rect">
            <a:avLst/>
          </a:prstGeom>
          <a:solidFill>
            <a:schemeClr val="accent5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 smtClean="0"/>
              <a:t>Outreach</a:t>
            </a:r>
            <a:endParaRPr lang="en-US" b="1" dirty="0"/>
          </a:p>
        </p:txBody>
      </p:sp>
      <p:sp>
        <p:nvSpPr>
          <p:cNvPr id="614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MRS 1: Market Trials Kickoff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8 October 2009</a:t>
            </a:r>
            <a:endParaRPr lang="en-US" dirty="0" smtClean="0">
              <a:latin typeface="Arial" charset="0"/>
            </a:endParaRPr>
          </a:p>
        </p:txBody>
      </p:sp>
      <p:sp>
        <p:nvSpPr>
          <p:cNvPr id="614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Readiness Touch points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762000" y="761999"/>
          <a:ext cx="8153399" cy="5439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8377"/>
                <a:gridCol w="2153728"/>
                <a:gridCol w="4461294"/>
              </a:tblGrid>
              <a:tr h="351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Timing</a:t>
                      </a:r>
                      <a:endParaRPr lang="en-US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Method</a:t>
                      </a:r>
                      <a:endParaRPr lang="en-US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10250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Stakeholder</a:t>
                      </a:r>
                      <a:r>
                        <a:rPr lang="en-US" b="1" baseline="0" dirty="0" smtClean="0"/>
                        <a:t> meetings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Scheduled meetings</a:t>
                      </a:r>
                    </a:p>
                    <a:p>
                      <a:pPr marL="228600" indent="-2286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Topic based workshops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TAC</a:t>
                      </a:r>
                    </a:p>
                    <a:p>
                      <a:pPr marL="228600" indent="-2286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NATF</a:t>
                      </a:r>
                    </a:p>
                    <a:p>
                      <a:pPr marL="228600" indent="-2286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Multiple</a:t>
                      </a:r>
                      <a:r>
                        <a:rPr lang="en-US" sz="1600" baseline="0" dirty="0" smtClean="0"/>
                        <a:t> working groups</a:t>
                      </a:r>
                    </a:p>
                  </a:txBody>
                  <a:tcPr/>
                </a:tc>
              </a:tr>
              <a:tr h="125934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Market training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Ongoing</a:t>
                      </a:r>
                      <a:r>
                        <a:rPr lang="en-US" sz="1600" baseline="0" dirty="0" smtClean="0"/>
                        <a:t> – November 2010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Curriculum courses cycle every 6-8 weeks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Several as</a:t>
                      </a:r>
                      <a:r>
                        <a:rPr lang="en-US" sz="1600" baseline="0" dirty="0" smtClean="0"/>
                        <a:t> needed workshops in development</a:t>
                      </a:r>
                      <a:endParaRPr lang="en-US" sz="1600" dirty="0" smtClean="0"/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Many courses available through online Learning</a:t>
                      </a:r>
                      <a:r>
                        <a:rPr lang="en-US" sz="1600" baseline="0" dirty="0" smtClean="0"/>
                        <a:t> Management System</a:t>
                      </a:r>
                      <a:endParaRPr lang="en-US" sz="1600" dirty="0"/>
                    </a:p>
                  </a:txBody>
                  <a:tcPr/>
                </a:tc>
              </a:tr>
              <a:tr h="79075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Scheduled</a:t>
                      </a:r>
                      <a:r>
                        <a:rPr lang="en-US" b="1" baseline="0" dirty="0" smtClean="0"/>
                        <a:t> site visits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September</a:t>
                      </a:r>
                      <a:r>
                        <a:rPr lang="en-US" sz="1600" baseline="0" dirty="0" smtClean="0"/>
                        <a:t> 2009 – March 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MP-selected content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Technical and Functional expertise delivered to site visits</a:t>
                      </a:r>
                    </a:p>
                  </a:txBody>
                  <a:tcPr/>
                </a:tc>
              </a:tr>
              <a:tr h="10250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Standby site visits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March</a:t>
                      </a:r>
                      <a:r>
                        <a:rPr lang="en-US" sz="1600" baseline="0" dirty="0" smtClean="0"/>
                        <a:t> 2010 – November 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Triggered by metric</a:t>
                      </a:r>
                      <a:r>
                        <a:rPr lang="en-US" sz="1600" baseline="0" dirty="0" smtClean="0"/>
                        <a:t> change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Pre-emptive site visit prior to formal reporting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Jointly-developed mitigation plan to improve readiness metric</a:t>
                      </a:r>
                      <a:endParaRPr lang="en-US" sz="1600" dirty="0" smtClean="0"/>
                    </a:p>
                  </a:txBody>
                  <a:tcPr/>
                </a:tc>
              </a:tr>
              <a:tr h="80615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Readiness Center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Now</a:t>
                      </a:r>
                      <a:r>
                        <a:rPr lang="en-US" sz="1600" baseline="0" dirty="0" smtClean="0"/>
                        <a:t> – Go-Live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Nodal.ercot.com</a:t>
                      </a:r>
                    </a:p>
                    <a:p>
                      <a:pPr marL="228600" indent="-2286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Scorecard.ercot.com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81000" y="3457977"/>
            <a:ext cx="1905000" cy="1952223"/>
          </a:xfrm>
          <a:prstGeom prst="rect">
            <a:avLst/>
          </a:pr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Readiness Scorecard Sitemap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/>
        </p:nvSpPr>
        <p:spPr>
          <a:xfrm>
            <a:off x="8707755" y="6538595"/>
            <a:ext cx="46482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62F29D-3D77-4117-8A70-E8829ED73E1D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12713" y="3408578"/>
            <a:ext cx="1865613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Readiness Scorecard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293813" y="2136233"/>
            <a:ext cx="1865613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ERCOT Readiness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322388" y="4636408"/>
            <a:ext cx="1865613" cy="7094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MP Readiness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5" name="Elbow Connector 27"/>
          <p:cNvCxnSpPr>
            <a:stCxn id="20" idx="0"/>
            <a:endCxn id="33" idx="1"/>
          </p:cNvCxnSpPr>
          <p:nvPr/>
        </p:nvCxnSpPr>
        <p:spPr>
          <a:xfrm rot="5400000" flipH="1" flipV="1">
            <a:off x="710863" y="2825629"/>
            <a:ext cx="917607" cy="24829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27"/>
          <p:cNvCxnSpPr>
            <a:stCxn id="20" idx="2"/>
            <a:endCxn id="34" idx="1"/>
          </p:cNvCxnSpPr>
          <p:nvPr/>
        </p:nvCxnSpPr>
        <p:spPr>
          <a:xfrm rot="16200000" flipH="1">
            <a:off x="747408" y="4416165"/>
            <a:ext cx="873093" cy="27686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3339353" y="1743074"/>
            <a:ext cx="2289922" cy="1504951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 smtClean="0"/>
              <a:t>ERCOT Scorecard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By Overall Readiness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Training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Procedures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By Market Trials </a:t>
            </a:r>
          </a:p>
          <a:p>
            <a:r>
              <a:rPr lang="en-US" sz="1400" dirty="0" smtClean="0"/>
              <a:t>   Functional  Area</a:t>
            </a:r>
            <a:endParaRPr lang="en-US" sz="1400" dirty="0"/>
          </a:p>
        </p:txBody>
      </p:sp>
      <p:sp>
        <p:nvSpPr>
          <p:cNvPr id="43" name="Rounded Rectangle 42"/>
          <p:cNvSpPr/>
          <p:nvPr/>
        </p:nvSpPr>
        <p:spPr>
          <a:xfrm>
            <a:off x="3358403" y="4267200"/>
            <a:ext cx="2289922" cy="14478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 smtClean="0"/>
              <a:t>MP Scorecard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By MP Type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By Market Trials   </a:t>
            </a:r>
          </a:p>
          <a:p>
            <a:r>
              <a:rPr lang="en-US" sz="1400" dirty="0" smtClean="0"/>
              <a:t>   Functional Area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5895975" y="4276725"/>
            <a:ext cx="2289922" cy="143474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 smtClean="0"/>
              <a:t>SECURE SECTION</a:t>
            </a:r>
          </a:p>
          <a:p>
            <a:pPr marL="117475" indent="-117475">
              <a:buFont typeface="Arial" pitchFamily="34" charset="0"/>
              <a:buChar char="•"/>
            </a:pPr>
            <a:r>
              <a:rPr lang="en-US" sz="1400" dirty="0" smtClean="0"/>
              <a:t> MP’s individual metrics  by Market Trials Functional Area</a:t>
            </a:r>
          </a:p>
          <a:p>
            <a:pPr marL="117475" indent="-117475">
              <a:buFont typeface="Arial" pitchFamily="34" charset="0"/>
              <a:buChar char="•"/>
            </a:pPr>
            <a:r>
              <a:rPr lang="en-US" sz="1400" dirty="0" smtClean="0"/>
              <a:t> MP’s Summary Page of all metrics</a:t>
            </a:r>
          </a:p>
        </p:txBody>
      </p:sp>
      <p:cxnSp>
        <p:nvCxnSpPr>
          <p:cNvPr id="49" name="Elbow Connector 27"/>
          <p:cNvCxnSpPr>
            <a:stCxn id="33" idx="3"/>
            <a:endCxn id="42" idx="1"/>
          </p:cNvCxnSpPr>
          <p:nvPr/>
        </p:nvCxnSpPr>
        <p:spPr>
          <a:xfrm>
            <a:off x="3159426" y="2490971"/>
            <a:ext cx="179927" cy="457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27"/>
          <p:cNvCxnSpPr>
            <a:stCxn id="34" idx="3"/>
            <a:endCxn id="43" idx="1"/>
          </p:cNvCxnSpPr>
          <p:nvPr/>
        </p:nvCxnSpPr>
        <p:spPr>
          <a:xfrm flipV="1">
            <a:off x="3188001" y="4991100"/>
            <a:ext cx="170402" cy="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27"/>
          <p:cNvCxnSpPr>
            <a:stCxn id="43" idx="3"/>
            <a:endCxn id="46" idx="1"/>
          </p:cNvCxnSpPr>
          <p:nvPr/>
        </p:nvCxnSpPr>
        <p:spPr>
          <a:xfrm>
            <a:off x="5648325" y="4991100"/>
            <a:ext cx="247650" cy="299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Readiness Scorecard Rollout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8452" y="5943600"/>
            <a:ext cx="4466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* Criteria for the metrics will be in the Market Trials Handbooks.</a:t>
            </a:r>
            <a:endParaRPr lang="en-US" sz="1200" i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16910" y="2040493"/>
          <a:ext cx="8133695" cy="2917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6739"/>
                <a:gridCol w="1626739"/>
                <a:gridCol w="1626739"/>
                <a:gridCol w="1626739"/>
                <a:gridCol w="1626739"/>
              </a:tblGrid>
              <a:tr h="901021">
                <a:tc>
                  <a:txBody>
                    <a:bodyPr/>
                    <a:lstStyle/>
                    <a:p>
                      <a:r>
                        <a:rPr lang="en-US" dirty="0" smtClean="0"/>
                        <a:t>Scorecard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’09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 ’09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’09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January ‘10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901021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600" dirty="0" smtClean="0"/>
                        <a:t>MP Readiness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None/>
                      </a:pPr>
                      <a:r>
                        <a:rPr lang="en-US" sz="1600" dirty="0" smtClean="0"/>
                        <a:t>Telemetry</a:t>
                      </a:r>
                    </a:p>
                    <a:p>
                      <a:pPr lvl="0">
                        <a:buFont typeface="Arial" pitchFamily="34" charset="0"/>
                        <a:buNone/>
                      </a:pPr>
                      <a:r>
                        <a:rPr lang="en-US" sz="1600" baseline="0" dirty="0" smtClean="0"/>
                        <a:t>T</a:t>
                      </a:r>
                      <a:r>
                        <a:rPr lang="en-US" sz="1600" dirty="0" smtClean="0"/>
                        <a:t>raining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DAM/RT      Submissions &amp;    Qualification</a:t>
                      </a:r>
                      <a:endParaRPr lang="en-US" sz="1600" dirty="0" smtClean="0"/>
                    </a:p>
                  </a:txBody>
                  <a:tcPr/>
                </a:tc>
              </a:tr>
              <a:tr h="901021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600" dirty="0" smtClean="0"/>
                        <a:t>ERCOT Readiness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lvl="1" indent="-228600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itchFamily="34" charset="0"/>
                        </a:rPr>
                        <a:t>Procedure</a:t>
                      </a:r>
                    </a:p>
                    <a:p>
                      <a:pPr marL="119063" lvl="1" indent="-228600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r>
                        <a:rPr lang="en-US" sz="1600" dirty="0" smtClean="0">
                          <a:latin typeface="+mn-lt"/>
                          <a:cs typeface="Arial" pitchFamily="34" charset="0"/>
                        </a:rPr>
                        <a:t>Training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r>
                        <a:rPr lang="en-US" sz="1600" dirty="0" smtClean="0">
                          <a:latin typeface="+mn-lt"/>
                          <a:cs typeface="Arial" pitchFamily="34" charset="0"/>
                        </a:rPr>
                        <a:t>NERC</a:t>
                      </a:r>
                      <a:r>
                        <a:rPr lang="en-US" sz="1600" baseline="0" dirty="0" smtClean="0"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+mn-lt"/>
                          <a:cs typeface="Arial" pitchFamily="34" charset="0"/>
                        </a:rPr>
                        <a:t>Compliance</a:t>
                      </a:r>
                    </a:p>
                    <a:p>
                      <a:pPr marL="0" lvl="1" indent="0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r>
                        <a:rPr lang="en-US" sz="1600" dirty="0" smtClean="0">
                          <a:latin typeface="+mn-lt"/>
                          <a:cs typeface="Arial" pitchFamily="34" charset="0"/>
                        </a:rPr>
                        <a:t>Traceability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5008991" y="4964668"/>
            <a:ext cx="3621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Displays month of metric initiation</a:t>
            </a:r>
            <a:endParaRPr lang="en-US" dirty="0"/>
          </a:p>
        </p:txBody>
      </p:sp>
      <p:sp>
        <p:nvSpPr>
          <p:cNvPr id="11" name="Slide Number Placeholder 3"/>
          <p:cNvSpPr txBox="1">
            <a:spLocks/>
          </p:cNvSpPr>
          <p:nvPr/>
        </p:nvSpPr>
        <p:spPr>
          <a:xfrm>
            <a:off x="8707755" y="6538595"/>
            <a:ext cx="46482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62F29D-3D77-4117-8A70-E8829ED73E1D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33400" y="9906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Metrics will be initiated on the Readiness Scorecard when the metric is being used to measure a relevant market trials phase…only those that are active are visible.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8300" y="4267200"/>
            <a:ext cx="2233613" cy="19342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Nodal Training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Texas Nodal training courses </a:t>
            </a:r>
          </a:p>
          <a:p>
            <a:r>
              <a:rPr lang="en-US" smtClean="0"/>
              <a:t>Designed to facilitate entry into the nodal market</a:t>
            </a:r>
          </a:p>
          <a:p>
            <a:r>
              <a:rPr lang="en-US" smtClean="0"/>
              <a:t>Focus on Nodal Readiness topics</a:t>
            </a:r>
          </a:p>
          <a:p>
            <a:pPr lvl="3"/>
            <a:r>
              <a:rPr lang="en-US" smtClean="0"/>
              <a:t>Nodal terms and processes</a:t>
            </a:r>
          </a:p>
          <a:p>
            <a:pPr lvl="3"/>
            <a:r>
              <a:rPr lang="en-US" smtClean="0"/>
              <a:t>Relationships between Nodal processes</a:t>
            </a:r>
          </a:p>
          <a:p>
            <a:pPr lvl="3"/>
            <a:r>
              <a:rPr lang="en-US" smtClean="0"/>
              <a:t>Market impacts on business and operations</a:t>
            </a:r>
          </a:p>
          <a:p>
            <a:endParaRPr lang="en-US" smtClean="0"/>
          </a:p>
          <a:p>
            <a:r>
              <a:rPr lang="en-US" smtClean="0"/>
              <a:t>Course Schedule</a:t>
            </a:r>
          </a:p>
          <a:p>
            <a:r>
              <a:rPr lang="en-US" smtClean="0"/>
              <a:t>Most courses offered on 6-week cycle</a:t>
            </a:r>
          </a:p>
          <a:p>
            <a:pPr lvl="1"/>
            <a:r>
              <a:rPr lang="en-US" smtClean="0"/>
              <a:t>Typically offered in Austin, Houston &amp; Dallas</a:t>
            </a:r>
          </a:p>
          <a:p>
            <a:r>
              <a:rPr lang="en-US" smtClean="0"/>
              <a:t>Web-based training available on demand</a:t>
            </a:r>
          </a:p>
          <a:p>
            <a:pPr lvl="2"/>
            <a:endParaRPr lang="en-US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Nodal Training Curriculum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825300"/>
          <a:ext cx="8915400" cy="485140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57192"/>
                <a:gridCol w="1361280"/>
                <a:gridCol w="759175"/>
                <a:gridCol w="1858670"/>
                <a:gridCol w="1479083"/>
              </a:tblGrid>
              <a:tr h="3731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Cours</a:t>
                      </a:r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Classroom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Days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Availability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Web-Based*</a:t>
                      </a:r>
                      <a:endParaRPr lang="en-US" sz="1600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Nodal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Scheduled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ingdings 2"/>
                        </a:rPr>
                        <a:t></a:t>
                      </a:r>
                      <a:endParaRPr lang="en-US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Load Serving Entity</a:t>
                      </a:r>
                      <a:r>
                        <a:rPr lang="en-US" sz="1600" baseline="0" dirty="0" smtClean="0"/>
                        <a:t> 201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Scheduled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Wingdings 2"/>
                        </a:rPr>
                        <a:t></a:t>
                      </a:r>
                      <a:endParaRPr lang="en-US" dirty="0" smtClean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Basic Training</a:t>
                      </a:r>
                      <a:r>
                        <a:rPr lang="en-US" sz="1600" baseline="0" dirty="0" smtClean="0"/>
                        <a:t> 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Scheduled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ingdings 2"/>
                        </a:rPr>
                        <a:t></a:t>
                      </a:r>
                      <a:endParaRPr lang="en-US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Congestion Revenue Rights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January 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ingdings 2"/>
                        </a:rPr>
                        <a:t></a:t>
                      </a:r>
                      <a:endParaRPr lang="en-US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Economics of LMP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Scheduled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101 for Wind Generation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January 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ingdings 2"/>
                        </a:rPr>
                        <a:t></a:t>
                      </a:r>
                      <a:endParaRPr lang="en-US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Generation</a:t>
                      </a:r>
                      <a:r>
                        <a:rPr lang="en-US" sz="1600" baseline="0" dirty="0" smtClean="0"/>
                        <a:t> 101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Scheduled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Generation 201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Scheduled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Transmission 101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Scheduled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Network Model Management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January 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ingdings 2"/>
                        </a:rPr>
                        <a:t></a:t>
                      </a:r>
                      <a:endParaRPr lang="en-US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NOIE QSE Operations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Settlements 301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ebdings"/>
                        </a:rPr>
                        <a:t>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March 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136900" y="5791200"/>
            <a:ext cx="600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* All Web-Based courses are currently available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Nodal Training Curriculum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Who should attend?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b="0" dirty="0" smtClean="0"/>
              <a:t>Target audience varies by course  </a:t>
            </a:r>
          </a:p>
          <a:p>
            <a:pPr marL="228600" lvl="3">
              <a:buNone/>
            </a:pPr>
            <a:r>
              <a:rPr lang="en-US" b="0" dirty="0" smtClean="0"/>
              <a:t>	For details:  	</a:t>
            </a:r>
            <a:r>
              <a:rPr lang="en-US" dirty="0" smtClean="0">
                <a:latin typeface="Arial" charset="0"/>
                <a:cs typeface="Arial" charset="0"/>
                <a:hlinkClick r:id="rId2"/>
              </a:rPr>
              <a:t>http://nodal.ercot.com/training/readiness/index.html</a:t>
            </a:r>
            <a:endParaRPr lang="en-US" dirty="0" smtClean="0"/>
          </a:p>
          <a:p>
            <a:pPr marL="0" indent="0"/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Course Content and Prerequisites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b="0" dirty="0" smtClean="0"/>
              <a:t>Detailed course descriptions available at:</a:t>
            </a:r>
          </a:p>
          <a:p>
            <a:pPr marL="228600" indent="-228600">
              <a:buNone/>
            </a:pPr>
            <a:r>
              <a:rPr lang="en-US" b="0" dirty="0" smtClean="0"/>
              <a:t>		</a:t>
            </a:r>
            <a:r>
              <a:rPr lang="en-US" b="0" dirty="0" smtClean="0">
                <a:latin typeface="Arial" charset="0"/>
                <a:cs typeface="Arial" charset="0"/>
                <a:hlinkClick r:id="rId2"/>
              </a:rPr>
              <a:t>http</a:t>
            </a:r>
            <a:r>
              <a:rPr lang="en-US" b="0" dirty="0" smtClean="0">
                <a:latin typeface="Arial" charset="0"/>
                <a:cs typeface="Arial" charset="0"/>
                <a:hlinkClick r:id="rId3"/>
              </a:rPr>
              <a:t>://nodal.ercot.com/training/courses/index.html</a:t>
            </a:r>
            <a:endParaRPr lang="en-US" b="0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Nodal Training Courses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4300" y="1320801"/>
          <a:ext cx="8915399" cy="323791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84280"/>
                <a:gridCol w="3002220"/>
                <a:gridCol w="1293799"/>
                <a:gridCol w="1335100"/>
              </a:tblGrid>
              <a:tr h="3731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Course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Availability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Classroom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Web-Based</a:t>
                      </a:r>
                      <a:endParaRPr lang="en-US" sz="1600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Settlement Workshops</a:t>
                      </a:r>
                    </a:p>
                    <a:p>
                      <a:pPr marL="406400" lvl="1" indent="-22860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Congestion</a:t>
                      </a:r>
                      <a:r>
                        <a:rPr lang="en-US" sz="1600" baseline="0" dirty="0" smtClean="0"/>
                        <a:t> Revenue Rights</a:t>
                      </a:r>
                      <a:endParaRPr lang="en-US" sz="1600" dirty="0" smtClean="0"/>
                    </a:p>
                    <a:p>
                      <a:pPr marL="406400" lvl="1" indent="-22860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Day-Ahead Market</a:t>
                      </a:r>
                    </a:p>
                    <a:p>
                      <a:pPr marL="406400" lvl="1" indent="-22860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Real-Time,</a:t>
                      </a:r>
                      <a:r>
                        <a:rPr lang="en-US" sz="1600" baseline="0" dirty="0" smtClean="0"/>
                        <a:t> including </a:t>
                      </a:r>
                      <a:r>
                        <a:rPr lang="en-US" sz="1600" dirty="0" smtClean="0"/>
                        <a:t>Reliability Unit Commitment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600" dirty="0" smtClean="0"/>
                        <a:t>November 2009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November 2009</a:t>
                      </a: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600" dirty="0" smtClean="0"/>
                        <a:t>January 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1600" dirty="0" smtClean="0">
                          <a:sym typeface="Webdings"/>
                        </a:rPr>
                        <a:t>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Verifiable Cost Workshops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Offered several times in</a:t>
                      </a:r>
                      <a:r>
                        <a:rPr lang="en-US" sz="1600" baseline="0" dirty="0" smtClean="0"/>
                        <a:t> 2009.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Available again as needed.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ebdings"/>
                        </a:rPr>
                        <a:t>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MMS</a:t>
                      </a:r>
                      <a:r>
                        <a:rPr lang="en-US" sz="1600" baseline="0" dirty="0" smtClean="0"/>
                        <a:t> User Interface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Q2</a:t>
                      </a:r>
                      <a:r>
                        <a:rPr lang="en-US" sz="1600" baseline="0" dirty="0" smtClean="0"/>
                        <a:t> 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ebdings"/>
                        </a:rPr>
                        <a:t>TBD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ingdings 2"/>
                        </a:rPr>
                        <a:t>TBD</a:t>
                      </a:r>
                      <a:endParaRPr lang="en-US" sz="1600" dirty="0"/>
                    </a:p>
                  </a:txBody>
                  <a:tcPr/>
                </a:tc>
              </a:tr>
              <a:tr h="373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Outage</a:t>
                      </a:r>
                      <a:r>
                        <a:rPr lang="en-US" sz="1600" baseline="0" dirty="0" smtClean="0"/>
                        <a:t> Scheduler User Interface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Q2 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ebdings"/>
                        </a:rPr>
                        <a:t>TBD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ingdings 2"/>
                        </a:rPr>
                        <a:t>TBD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Training Opportunities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1" y="1021080"/>
          <a:ext cx="8915399" cy="4693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920534"/>
                <a:gridCol w="1924116"/>
                <a:gridCol w="4070749"/>
              </a:tblGrid>
              <a:tr h="3203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Course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Start Date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Location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Basic Training</a:t>
                      </a:r>
                      <a:r>
                        <a:rPr lang="en-US" sz="1600" baseline="0" dirty="0" smtClean="0"/>
                        <a:t> 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1600" dirty="0" smtClean="0"/>
                        <a:t>October 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Wyndham Garden Hotel (Austin)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Nodal 101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October 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Garland Fire Admin Building</a:t>
                      </a:r>
                      <a:r>
                        <a:rPr lang="en-US" sz="1600" baseline="0" dirty="0" smtClean="0"/>
                        <a:t> (Dallas)</a:t>
                      </a:r>
                      <a:endParaRPr lang="en-US" sz="1600" dirty="0" smtClean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Generation</a:t>
                      </a:r>
                      <a:r>
                        <a:rPr lang="en-US" sz="1600" baseline="0" dirty="0" smtClean="0"/>
                        <a:t> 101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October 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ERCOT Met Center (Austin)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Load Serving Entity</a:t>
                      </a:r>
                      <a:r>
                        <a:rPr lang="en-US" sz="1600" baseline="0" dirty="0" smtClean="0"/>
                        <a:t> 201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October 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Garland Fire Admin Building</a:t>
                      </a:r>
                      <a:r>
                        <a:rPr lang="en-US" sz="1600" baseline="0" dirty="0" smtClean="0"/>
                        <a:t> (Dallas)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Generation 101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November</a:t>
                      </a:r>
                      <a:r>
                        <a:rPr lang="en-US" sz="1600" baseline="0" dirty="0" smtClean="0"/>
                        <a:t>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PSEG (Newark, NJ)</a:t>
                      </a:r>
                      <a:endParaRPr lang="en-US" sz="1600" dirty="0"/>
                    </a:p>
                  </a:txBody>
                  <a:tcPr/>
                </a:tc>
              </a:tr>
              <a:tr h="20573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Nodal 101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November</a:t>
                      </a:r>
                      <a:r>
                        <a:rPr lang="en-US" sz="1600" baseline="0" dirty="0" smtClean="0"/>
                        <a:t>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ERCOT Met Center (Austin)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CRR Settlement Workshop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November</a:t>
                      </a:r>
                      <a:r>
                        <a:rPr lang="en-US" sz="1600" baseline="0" dirty="0" smtClean="0"/>
                        <a:t>  2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ERCOT Met</a:t>
                      </a:r>
                      <a:r>
                        <a:rPr lang="en-US" sz="1600" baseline="0" dirty="0" smtClean="0"/>
                        <a:t> Center (Austin)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Load Serving Entity</a:t>
                      </a:r>
                      <a:r>
                        <a:rPr lang="en-US" sz="1600" baseline="0" dirty="0" smtClean="0"/>
                        <a:t> 201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November</a:t>
                      </a:r>
                      <a:r>
                        <a:rPr lang="en-US" sz="1600" baseline="0" dirty="0" smtClean="0"/>
                        <a:t> 9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ERCOT Met Center (Austin)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CRR Settlement Workshop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November</a:t>
                      </a:r>
                      <a:r>
                        <a:rPr lang="en-US" sz="1600" baseline="0" dirty="0" smtClean="0"/>
                        <a:t>  10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Calpine (Houston)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Generation 201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November 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ERCOT Met Center (Austin)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Generation</a:t>
                      </a:r>
                      <a:r>
                        <a:rPr lang="en-US" sz="1600" baseline="0" dirty="0" smtClean="0"/>
                        <a:t> 101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November 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Calpine (Houston)</a:t>
                      </a:r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 Settlement Workshop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November 17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Wyndham</a:t>
                      </a:r>
                      <a:r>
                        <a:rPr lang="en-US" sz="1600" baseline="0" dirty="0" smtClean="0"/>
                        <a:t> Garden Hotel (Austin)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Economics</a:t>
                      </a:r>
                      <a:r>
                        <a:rPr lang="en-US" sz="1600" baseline="0" dirty="0" smtClean="0"/>
                        <a:t> of LMP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November 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ERCOT Met Center (Austin)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Training Opportunities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" y="1143000"/>
          <a:ext cx="8915399" cy="3017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920534"/>
                <a:gridCol w="1924116"/>
                <a:gridCol w="4070749"/>
              </a:tblGrid>
              <a:tr h="3203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Course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Start Date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Location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CRR Settlement Workshop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December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Garland Fire Admin Building (Dallas)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Nodal 101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December 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Calpine (Houston)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Generation</a:t>
                      </a:r>
                      <a:r>
                        <a:rPr lang="en-US" sz="1600" baseline="0" dirty="0" smtClean="0"/>
                        <a:t> 101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December 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Tenaska (Dallas)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Load Serving Entity</a:t>
                      </a:r>
                      <a:r>
                        <a:rPr lang="en-US" sz="1600" baseline="0" dirty="0" smtClean="0"/>
                        <a:t> 201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December</a:t>
                      </a:r>
                      <a:r>
                        <a:rPr lang="en-US" sz="1600" baseline="0" dirty="0" smtClean="0"/>
                        <a:t>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Calpine (Houston)</a:t>
                      </a:r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Generation 201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December 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PSEG (Newark, NJ)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Transmission 101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December 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Centerpoint ECDC (Houston)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CRR Settlement Workshop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December 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PSEG (Newark, NJ)</a:t>
                      </a:r>
                      <a:endParaRPr lang="en-US" sz="1600" dirty="0"/>
                    </a:p>
                  </a:txBody>
                  <a:tcPr/>
                </a:tc>
              </a:tr>
              <a:tr h="3203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 Settlement Workshop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December 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PSEG (Newark,</a:t>
                      </a:r>
                      <a:r>
                        <a:rPr lang="en-US" sz="1600" baseline="0" dirty="0" smtClean="0"/>
                        <a:t> NJ)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Program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7244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There are two components to the Outreach Program:</a:t>
            </a:r>
          </a:p>
          <a:p>
            <a:endParaRPr lang="en-US" sz="2400" dirty="0" smtClean="0"/>
          </a:p>
          <a:p>
            <a:pPr lvl="1"/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1447800"/>
          <a:ext cx="76200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3810000"/>
              </a:tblGrid>
              <a:tr h="443452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accent2"/>
                          </a:solidFill>
                        </a:rPr>
                        <a:t>Scheduled Site Visits</a:t>
                      </a:r>
                      <a:endParaRPr lang="en-US" sz="18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accent2"/>
                          </a:solidFill>
                        </a:rPr>
                        <a:t>Standby</a:t>
                      </a:r>
                      <a:r>
                        <a:rPr lang="en-US" sz="1800" baseline="0" dirty="0" smtClean="0">
                          <a:solidFill>
                            <a:schemeClr val="accent2"/>
                          </a:solidFill>
                        </a:rPr>
                        <a:t> Site Visits</a:t>
                      </a:r>
                      <a:endParaRPr lang="en-US" sz="18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899948">
                <a:tc>
                  <a:txBody>
                    <a:bodyPr/>
                    <a:lstStyle/>
                    <a:p>
                      <a:pPr marL="225425" lvl="1" indent="-219075">
                        <a:spcAft>
                          <a:spcPts val="1200"/>
                        </a:spcAft>
                        <a:buClr>
                          <a:schemeClr val="accent6"/>
                        </a:buClr>
                        <a:buSzPct val="150000"/>
                        <a:buFont typeface="Wingdings" pitchFamily="2" charset="2"/>
                        <a:buChar char="§"/>
                      </a:pPr>
                      <a:r>
                        <a:rPr lang="en-US" sz="1600" b="0" dirty="0" smtClean="0"/>
                        <a:t>A Market Participant will receive a “menu” with a number of offerings available to the Market Participant and duration of the offering. </a:t>
                      </a:r>
                    </a:p>
                    <a:p>
                      <a:pPr marL="225425" lvl="1" indent="-219075">
                        <a:spcAft>
                          <a:spcPts val="1200"/>
                        </a:spcAft>
                        <a:buClr>
                          <a:schemeClr val="accent6"/>
                        </a:buClr>
                        <a:buSzPct val="150000"/>
                        <a:buFont typeface="Wingdings" pitchFamily="2" charset="2"/>
                        <a:buChar char="§"/>
                      </a:pPr>
                      <a:r>
                        <a:rPr lang="en-US" sz="1600" b="0" dirty="0" smtClean="0"/>
                        <a:t>The Market Participant will be able to prioritize and select up to 6 hours of the available offerings to build what its scheduled site visit will entail.</a:t>
                      </a:r>
                    </a:p>
                    <a:p>
                      <a:pPr marL="225425" lvl="1" indent="-219075">
                        <a:spcAft>
                          <a:spcPts val="1200"/>
                        </a:spcAft>
                        <a:buClr>
                          <a:schemeClr val="accent6"/>
                        </a:buClr>
                        <a:buSzPct val="150000"/>
                        <a:buFont typeface="Wingdings" pitchFamily="2" charset="2"/>
                        <a:buChar char="§"/>
                      </a:pPr>
                      <a:r>
                        <a:rPr lang="en-US" sz="1600" b="0" dirty="0" smtClean="0"/>
                        <a:t>The Scheduled Outreach site visits will occur between October 2009 and March 2010</a:t>
                      </a:r>
                    </a:p>
                    <a:p>
                      <a:pPr marL="225425" lvl="1" indent="-219075">
                        <a:spcAft>
                          <a:spcPts val="1200"/>
                        </a:spcAft>
                        <a:buClr>
                          <a:schemeClr val="accent6"/>
                        </a:buClr>
                        <a:buSzPct val="150000"/>
                        <a:buFont typeface="Wingdings" pitchFamily="2" charset="2"/>
                        <a:buChar char="§"/>
                      </a:pPr>
                      <a:r>
                        <a:rPr lang="en-US" sz="1600" b="0" dirty="0" smtClean="0"/>
                        <a:t>34 site visits are tentatively planned.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5425" lvl="1" indent="-219075">
                        <a:spcAft>
                          <a:spcPts val="1200"/>
                        </a:spcAft>
                        <a:buClr>
                          <a:schemeClr val="accent6"/>
                        </a:buClr>
                        <a:buSzPct val="150000"/>
                        <a:buFont typeface="Wingdings" pitchFamily="2" charset="2"/>
                        <a:buChar char="§"/>
                      </a:pP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Triggered by Readiness Scorecard</a:t>
                      </a:r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metric change going Yellow or Green and unable to resolve without onsite evaluation.</a:t>
                      </a:r>
                      <a:endParaRPr lang="en-US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5425" lvl="1" indent="-219075">
                        <a:spcAft>
                          <a:spcPts val="1200"/>
                        </a:spcAft>
                        <a:buClr>
                          <a:schemeClr val="accent6"/>
                        </a:buClr>
                        <a:buSzPct val="150000"/>
                        <a:buFont typeface="Wingdings" pitchFamily="2" charset="2"/>
                        <a:buChar char="§"/>
                      </a:pP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Specifically being conducted to collaboratively develop a mitigation plan to the get market participant “back to green”. </a:t>
                      </a:r>
                    </a:p>
                    <a:p>
                      <a:pPr marL="225425" lvl="1" indent="-219075">
                        <a:spcAft>
                          <a:spcPts val="1200"/>
                        </a:spcAft>
                        <a:buClr>
                          <a:schemeClr val="accent6"/>
                        </a:buClr>
                        <a:buSzPct val="150000"/>
                        <a:buFont typeface="Wingdings" pitchFamily="2" charset="2"/>
                        <a:buChar char="§"/>
                      </a:pP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Mitigation plans will document the issue and the findings.</a:t>
                      </a:r>
                    </a:p>
                    <a:p>
                      <a:pPr marL="225425" lvl="1" indent="-219075">
                        <a:spcAft>
                          <a:spcPts val="1200"/>
                        </a:spcAft>
                        <a:buClr>
                          <a:schemeClr val="accent6"/>
                        </a:buClr>
                        <a:buSzPct val="150000"/>
                        <a:buFont typeface="Wingdings" pitchFamily="2" charset="2"/>
                        <a:buChar char="§"/>
                      </a:pP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Standby site visits may occur between March 2010 and September 2010.</a:t>
                      </a:r>
                      <a:endParaRPr lang="en-US" sz="1600" b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5867400" y="64579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MRS 1: Market Trials Kickoff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8 October 2009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October 2009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MRS 1: Market Trials Kickoff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14722</TotalTime>
  <Words>1600</Words>
  <Application>Microsoft Office PowerPoint</Application>
  <PresentationFormat>On-screen Show (4:3)</PresentationFormat>
  <Paragraphs>498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Custom Design</vt:lpstr>
      <vt:lpstr>Participant Readiness Approach</vt:lpstr>
      <vt:lpstr>Readiness Touch points</vt:lpstr>
      <vt:lpstr>Nodal Training Approach</vt:lpstr>
      <vt:lpstr>Nodal Training Curriculum</vt:lpstr>
      <vt:lpstr>Nodal Training Curriculum Details</vt:lpstr>
      <vt:lpstr>Other Nodal Training Courses</vt:lpstr>
      <vt:lpstr>Upcoming Training Opportunities</vt:lpstr>
      <vt:lpstr>Upcoming Training Opportunities</vt:lpstr>
      <vt:lpstr>Outreach Program Approach</vt:lpstr>
      <vt:lpstr>Outreach Program Overview</vt:lpstr>
      <vt:lpstr>Outreach Program Overview</vt:lpstr>
      <vt:lpstr>Outreach Program Overview</vt:lpstr>
      <vt:lpstr>Outreach Program Overview</vt:lpstr>
      <vt:lpstr>Readiness Center Approach</vt:lpstr>
      <vt:lpstr>Readiness Center Home Page</vt:lpstr>
      <vt:lpstr>Readiness Contacts</vt:lpstr>
      <vt:lpstr>Outreach</vt:lpstr>
      <vt:lpstr>Market Trials</vt:lpstr>
      <vt:lpstr>Readiness Scorecard Approach</vt:lpstr>
      <vt:lpstr>Readiness Scorecard Sitemap</vt:lpstr>
      <vt:lpstr>Readiness Scorecard Rollout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Nodal Program Update</dc:title>
  <dc:subject>April Board Meeting</dc:subject>
  <dc:creator>Nodal Communications</dc:creator>
  <cp:lastModifiedBy>Vikki Gates</cp:lastModifiedBy>
  <cp:revision>554</cp:revision>
  <dcterms:created xsi:type="dcterms:W3CDTF">2005-04-21T14:28:35Z</dcterms:created>
  <dcterms:modified xsi:type="dcterms:W3CDTF">2009-10-07T22:02:16Z</dcterms:modified>
</cp:coreProperties>
</file>