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8" r:id="rId2"/>
    <p:sldId id="285" r:id="rId3"/>
    <p:sldId id="286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96" autoAdjust="0"/>
    <p:restoredTop sz="93820" autoAdjust="0"/>
  </p:normalViewPr>
  <p:slideViewPr>
    <p:cSldViewPr>
      <p:cViewPr>
        <p:scale>
          <a:sx n="90" d="100"/>
          <a:sy n="90" d="100"/>
        </p:scale>
        <p:origin x="-372" y="-30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fld id="{D7F3C23D-AC96-4222-93B4-E3D25FE647C6}" type="datetimeFigureOut">
              <a:rPr lang="en-US"/>
              <a:pPr/>
              <a:t>9/3/2009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fld id="{9E384C33-4EE6-484F-8567-B074E009EB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32D134D6-783A-4AB2-9650-F1F2AF572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A40B1-8E87-462C-ABDF-17F2457B6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EB308-591E-41A1-86D4-42345E2BD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831B2-DB07-4B1B-8D0A-46FFB02E39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6B09-4F41-48C6-BFDE-170B600B02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684A4-BD48-4BB1-850A-C06C4AB9F4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3FE62-1123-47DB-96E4-CCBD01E20D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18E62-8077-4896-89E5-A68245BFC5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D84E0-3FB3-4C1A-97FD-96A4D202D2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10488-7AC7-40AB-9E0C-E851082334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CE71-0935-4D7D-9978-EBE2E9A40A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38D4742-3183-425C-913C-8B1D883F5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6576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99F67CFF-77AC-4D2B-8346-1032F5E8CAA0}" type="slidenum">
              <a:rPr lang="en-US" sz="900"/>
              <a:pPr algn="ctr">
                <a:defRPr/>
              </a:pPr>
              <a:t>‹#›</a:t>
            </a:fld>
            <a:endParaRPr lang="en-US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2" r:id="rId1"/>
    <p:sldLayoutId id="2147484391" r:id="rId2"/>
    <p:sldLayoutId id="2147484390" r:id="rId3"/>
    <p:sldLayoutId id="2147484389" r:id="rId4"/>
    <p:sldLayoutId id="2147484388" r:id="rId5"/>
    <p:sldLayoutId id="2147484387" r:id="rId6"/>
    <p:sldLayoutId id="2147484386" r:id="rId7"/>
    <p:sldLayoutId id="2147484385" r:id="rId8"/>
    <p:sldLayoutId id="2147484384" r:id="rId9"/>
    <p:sldLayoutId id="2147484383" r:id="rId10"/>
    <p:sldLayoutId id="21474843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hyperlink" Target="http://www.ercot.com/" TargetMode="Externa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texasrenewables.com/" TargetMode="External"/><Relationship Id="rId5" Type="http://schemas.openxmlformats.org/officeDocument/2006/relationships/hyperlink" Target="https://tcr.ercot.com/" TargetMode="External"/><Relationship Id="rId4" Type="http://schemas.openxmlformats.org/officeDocument/2006/relationships/hyperlink" Target="https://marketrak.ercot.com:8443/tmtrack.dl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ERCOT SLA Exception </a:t>
            </a:r>
            <a:r>
              <a:rPr lang="en-US" dirty="0" smtClean="0"/>
              <a:t>Request</a:t>
            </a:r>
            <a:endParaRPr lang="en-US" dirty="0" smtClean="0"/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200400"/>
            <a:ext cx="5334000" cy="11430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COPS</a:t>
            </a:r>
            <a:endParaRPr lang="en-US" sz="2200" dirty="0" smtClean="0"/>
          </a:p>
          <a:p>
            <a:pPr eaLnBrk="1" hangingPunct="1"/>
            <a:r>
              <a:rPr lang="en-US" sz="2200" dirty="0" smtClean="0"/>
              <a:t>September 2009</a:t>
            </a:r>
          </a:p>
        </p:txBody>
      </p:sp>
      <p:sp>
        <p:nvSpPr>
          <p:cNvPr id="3076" name="Text Box 21"/>
          <p:cNvSpPr txBox="1">
            <a:spLocks noChangeArrowheads="1"/>
          </p:cNvSpPr>
          <p:nvPr/>
        </p:nvSpPr>
        <p:spPr bwMode="auto">
          <a:xfrm>
            <a:off x="2438400" y="4876800"/>
            <a:ext cx="6477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bg1"/>
                </a:solidFill>
              </a:rPr>
              <a:t>Trey Felton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bg1"/>
                </a:solidFill>
              </a:rPr>
              <a:t>IT Account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PR80031 Retail Application Upgrade SLA Exception Request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137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400" b="0" dirty="0" smtClean="0"/>
              <a:t>August deployment of PR80031 was postponed – testing was not completed</a:t>
            </a:r>
          </a:p>
          <a:p>
            <a:pPr lvl="1">
              <a:lnSpc>
                <a:spcPct val="80000"/>
              </a:lnSpc>
            </a:pPr>
            <a:r>
              <a:rPr lang="en-US" sz="1200" dirty="0" smtClean="0"/>
              <a:t>SLA Exception was previously amended/approved by COPS/RMS to                                                                           begin/finish 6 hours early</a:t>
            </a:r>
          </a:p>
          <a:p>
            <a:pPr>
              <a:lnSpc>
                <a:spcPct val="80000"/>
              </a:lnSpc>
            </a:pPr>
            <a:endParaRPr lang="en-US" sz="1200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b="0" dirty="0" smtClean="0"/>
              <a:t>ERCOT requests an SLA Exception to deploy this Release during the                                                                              on-cycle September Release Window, shifted to begin 6 hours earlier.</a:t>
            </a:r>
          </a:p>
          <a:p>
            <a:pPr lvl="0"/>
            <a:r>
              <a:rPr lang="en-US" sz="1200" b="0" dirty="0" smtClean="0"/>
              <a:t>Market Participants utilizing NAESB to send/receive transactions to/from                                                                            ERCOT will NOT be able to send/receive transactions to/from ERCOT                                                                         during the outage.  This includes all retail transactions. </a:t>
            </a:r>
          </a:p>
          <a:p>
            <a:pPr lvl="0"/>
            <a:r>
              <a:rPr lang="en-US" sz="1200" b="0" dirty="0" smtClean="0"/>
              <a:t>867 transactions will NOT be forwarded during the outage. </a:t>
            </a:r>
          </a:p>
          <a:p>
            <a:pPr lvl="0"/>
            <a:r>
              <a:rPr lang="en-US" sz="1200" b="0" dirty="0" smtClean="0"/>
              <a:t>997 Functional Acknowledgements will NOT be sent during the outage. </a:t>
            </a:r>
          </a:p>
          <a:p>
            <a:pPr lvl="0"/>
            <a:r>
              <a:rPr lang="en-US" sz="1200" b="0" dirty="0" smtClean="0"/>
              <a:t>Components of the TML and Commercial API will NOT be available including: </a:t>
            </a:r>
          </a:p>
          <a:p>
            <a:pPr lvl="1"/>
            <a:r>
              <a:rPr lang="en-US" sz="1100" dirty="0" smtClean="0"/>
              <a:t>Find ESI ID / Find Transaction </a:t>
            </a:r>
          </a:p>
          <a:p>
            <a:pPr lvl="1"/>
            <a:r>
              <a:rPr lang="en-US" sz="1100" dirty="0" smtClean="0"/>
              <a:t>Submit Transactions </a:t>
            </a:r>
          </a:p>
          <a:p>
            <a:pPr lvl="1"/>
            <a:r>
              <a:rPr lang="en-US" sz="1100" dirty="0" smtClean="0"/>
              <a:t>USA Functionalities </a:t>
            </a:r>
          </a:p>
          <a:p>
            <a:pPr lvl="1"/>
            <a:r>
              <a:rPr lang="en-US" sz="1100" dirty="0" smtClean="0"/>
              <a:t>Report Explorer, including , Reports, Extracts, Invoices, Settlement Statements </a:t>
            </a:r>
          </a:p>
          <a:p>
            <a:pPr lvl="1"/>
            <a:r>
              <a:rPr lang="en-US" sz="1100" dirty="0" smtClean="0"/>
              <a:t>Extract Scheduler </a:t>
            </a:r>
          </a:p>
          <a:p>
            <a:pPr lvl="1"/>
            <a:r>
              <a:rPr lang="en-US" sz="1100" dirty="0" smtClean="0"/>
              <a:t>Web Services Data Requests </a:t>
            </a:r>
          </a:p>
          <a:p>
            <a:pPr lvl="0"/>
            <a:r>
              <a:rPr lang="en-US" sz="1200" dirty="0" smtClean="0"/>
              <a:t>ERCOT Internet Services will NOT be available, including but not limited to: </a:t>
            </a:r>
          </a:p>
          <a:p>
            <a:pPr lvl="1"/>
            <a:r>
              <a:rPr lang="en-US" sz="1200" dirty="0" smtClean="0"/>
              <a:t>ERCOT.com – </a:t>
            </a:r>
            <a:r>
              <a:rPr lang="en-US" sz="1200" u="sng" dirty="0" smtClean="0">
                <a:hlinkClick r:id="rId3" tooltip="http://www.ercot.com/"/>
              </a:rPr>
              <a:t>www.ercot.com</a:t>
            </a:r>
            <a:r>
              <a:rPr lang="en-US" sz="1200" dirty="0" smtClean="0"/>
              <a:t> </a:t>
            </a:r>
          </a:p>
          <a:p>
            <a:pPr lvl="1"/>
            <a:r>
              <a:rPr lang="da-DK" sz="1200" dirty="0" smtClean="0"/>
              <a:t>MarkeTrak - </a:t>
            </a:r>
            <a:r>
              <a:rPr lang="da-DK" sz="1200" u="sng" dirty="0" smtClean="0">
                <a:hlinkClick r:id="rId4" tooltip="https://marketrak.ercot.com:8443/tmtrack.dll"/>
              </a:rPr>
              <a:t>https://marketrak.ercot.com:8443/tmtrack.dll</a:t>
            </a:r>
            <a:endParaRPr lang="en-US" sz="1200" dirty="0" smtClean="0"/>
          </a:p>
          <a:p>
            <a:pPr lvl="1"/>
            <a:r>
              <a:rPr lang="en-US" sz="1200" dirty="0" smtClean="0"/>
              <a:t>TCR - </a:t>
            </a:r>
            <a:r>
              <a:rPr lang="en-US" sz="1200" u="sng" dirty="0" smtClean="0">
                <a:hlinkClick r:id="rId5" tooltip="https://tcr.ercot.com/"/>
              </a:rPr>
              <a:t>https://tcr.ercot.com</a:t>
            </a:r>
            <a:r>
              <a:rPr lang="en-US" sz="1200" dirty="0" smtClean="0"/>
              <a:t> </a:t>
            </a:r>
          </a:p>
          <a:p>
            <a:pPr lvl="1"/>
            <a:r>
              <a:rPr lang="en-US" sz="1200" dirty="0" smtClean="0"/>
              <a:t>Texas </a:t>
            </a:r>
            <a:r>
              <a:rPr lang="en-US" sz="1200" dirty="0" err="1" smtClean="0"/>
              <a:t>Renewables</a:t>
            </a:r>
            <a:r>
              <a:rPr lang="en-US" sz="1200" dirty="0" smtClean="0"/>
              <a:t> – </a:t>
            </a:r>
            <a:r>
              <a:rPr lang="en-US" sz="1200" u="sng" dirty="0" smtClean="0">
                <a:hlinkClick r:id="rId6" tooltip="http://www.texasrenewables.com/"/>
              </a:rPr>
              <a:t>www.texasrenewables.com</a:t>
            </a:r>
            <a:r>
              <a:rPr lang="en-US" sz="1200" dirty="0" smtClean="0"/>
              <a:t> </a:t>
            </a:r>
          </a:p>
          <a:p>
            <a:r>
              <a:rPr lang="en-US" sz="1200" b="0" dirty="0" smtClean="0"/>
              <a:t>MOS, Scheduling API, MOSTML, MOSPUBLIC, and Outage Scheduler will not be affected as there will be a DNS failover from Taylor to Austin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5125136" y="609600"/>
          <a:ext cx="4561036" cy="2438400"/>
        </p:xfrm>
        <a:graphic>
          <a:graphicData uri="http://schemas.openxmlformats.org/presentationml/2006/ole">
            <p:oleObj spid="_x0000_s53252" name="Visio" r:id="rId7" imgW="6023610" imgH="3236214" progId="Visio.Drawing.11">
              <p:embed/>
            </p:oleObj>
          </a:graphicData>
        </a:graphic>
      </p:graphicFrame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3103134"/>
            <a:ext cx="1981200" cy="248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5" name="Oval 7"/>
          <p:cNvSpPr>
            <a:spLocks noChangeArrowheads="1"/>
          </p:cNvSpPr>
          <p:nvPr/>
        </p:nvSpPr>
        <p:spPr bwMode="auto">
          <a:xfrm>
            <a:off x="6615830" y="4787030"/>
            <a:ext cx="2362200" cy="254696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PR80027_01 Advanced Metering Solution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137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600" b="0" dirty="0" smtClean="0"/>
              <a:t>PUCT has mandated Advanced Metering Solution (AMS) be in place by January 2010.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ERCOT plans to migrate PR80027 Advanced Metering – Interim Settlement Solution to production on 11/14/2009</a:t>
            </a:r>
          </a:p>
          <a:p>
            <a:pPr lvl="1">
              <a:lnSpc>
                <a:spcPct val="80000"/>
              </a:lnSpc>
            </a:pPr>
            <a:r>
              <a:rPr lang="en-US" sz="1600" b="0" dirty="0" smtClean="0"/>
              <a:t>December Release Window (12/12) is our contingency date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There is currently no scheduled Release Window for November due to Thanksgiving Holidays</a:t>
            </a:r>
            <a:endParaRPr lang="en-US" sz="1600" b="0" dirty="0" smtClean="0"/>
          </a:p>
          <a:p>
            <a:pPr>
              <a:lnSpc>
                <a:spcPct val="80000"/>
              </a:lnSpc>
            </a:pPr>
            <a:endParaRPr lang="en-US" sz="1200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b="0" dirty="0" smtClean="0"/>
              <a:t>ERCOT requests an SLA Exception on Saturday, November 14</a:t>
            </a:r>
            <a:r>
              <a:rPr lang="en-US" sz="1600" b="0" baseline="30000" dirty="0" smtClean="0"/>
              <a:t>th</a:t>
            </a:r>
            <a:r>
              <a:rPr lang="en-US" sz="1600" b="0" dirty="0" smtClean="0"/>
              <a:t>, from 8am through 8pm.</a:t>
            </a:r>
          </a:p>
          <a:p>
            <a:pPr lvl="1">
              <a:lnSpc>
                <a:spcPct val="80000"/>
              </a:lnSpc>
            </a:pPr>
            <a:r>
              <a:rPr lang="en-US" sz="1600" i="1" dirty="0" smtClean="0"/>
              <a:t>Impacts to market</a:t>
            </a:r>
          </a:p>
          <a:p>
            <a:pPr lvl="2">
              <a:lnSpc>
                <a:spcPct val="80000"/>
              </a:lnSpc>
            </a:pPr>
            <a:r>
              <a:rPr lang="en-US" sz="1600" u="sng" dirty="0" smtClean="0"/>
              <a:t>Find ESIID </a:t>
            </a:r>
            <a:r>
              <a:rPr lang="en-US" sz="1600" dirty="0" smtClean="0"/>
              <a:t>and </a:t>
            </a:r>
            <a:r>
              <a:rPr lang="en-US" sz="1600" u="sng" dirty="0" smtClean="0"/>
              <a:t>Find Transaction </a:t>
            </a:r>
            <a:r>
              <a:rPr lang="en-US" sz="1600" dirty="0" smtClean="0"/>
              <a:t>will be unavailable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814_20s (ESI ID Create/Maintain) will be held</a:t>
            </a:r>
          </a:p>
          <a:p>
            <a:pPr lvl="3">
              <a:lnSpc>
                <a:spcPct val="80000"/>
              </a:lnSpc>
            </a:pPr>
            <a:r>
              <a:rPr lang="en-US" sz="1600" dirty="0" smtClean="0"/>
              <a:t>No other impacts to transaction processing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/>
              <a:t>All other services will be available</a:t>
            </a:r>
          </a:p>
          <a:p>
            <a:pPr lvl="2">
              <a:lnSpc>
                <a:spcPct val="80000"/>
              </a:lnSpc>
            </a:pPr>
            <a:endParaRPr lang="en-US" sz="1600" dirty="0" smtClean="0"/>
          </a:p>
          <a:p>
            <a:pPr lvl="2">
              <a:lnSpc>
                <a:spcPct val="80000"/>
              </a:lnSpc>
            </a:pPr>
            <a:r>
              <a:rPr lang="en-US" sz="1600" dirty="0" smtClean="0"/>
              <a:t>Production Verification will occur Sunday, November 15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, during the normal 8am to 8pm planned maintenance window, although </a:t>
            </a:r>
            <a:r>
              <a:rPr lang="en-US" sz="1600" u="sng" dirty="0" smtClean="0"/>
              <a:t>we do not anticipate any impact </a:t>
            </a:r>
            <a:r>
              <a:rPr lang="en-US" sz="1600" dirty="0" smtClean="0"/>
              <a:t>to the market </a:t>
            </a:r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 lvl="2">
              <a:lnSpc>
                <a:spcPct val="80000"/>
              </a:lnSpc>
            </a:pPr>
            <a:endParaRPr lang="en-US" sz="1000" dirty="0" smtClean="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8150</TotalTime>
  <Words>222</Words>
  <Application>Microsoft Office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Custom Design</vt:lpstr>
      <vt:lpstr>Visio</vt:lpstr>
      <vt:lpstr>ERCOT SLA Exception Request</vt:lpstr>
      <vt:lpstr>PR80031 Retail Application Upgrade SLA Exception Request</vt:lpstr>
      <vt:lpstr>PR80027_01 Advanced Metering Solution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tfelton</cp:lastModifiedBy>
  <cp:revision>307</cp:revision>
  <dcterms:created xsi:type="dcterms:W3CDTF">2005-04-21T14:28:35Z</dcterms:created>
  <dcterms:modified xsi:type="dcterms:W3CDTF">2009-09-03T19:43:09Z</dcterms:modified>
</cp:coreProperties>
</file>