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5"/>
  </p:notesMasterIdLst>
  <p:sldIdLst>
    <p:sldId id="258" r:id="rId2"/>
    <p:sldId id="259" r:id="rId3"/>
    <p:sldId id="260" r:id="rId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  <a:srgbClr val="40949A"/>
    <a:srgbClr val="0000CC"/>
    <a:srgbClr val="FF9900"/>
    <a:srgbClr val="5469A2"/>
    <a:srgbClr val="294171"/>
    <a:srgbClr val="DDDDDD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588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76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5CA414E6-0D09-4D65-8D80-0C593AC805C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2" descr="logo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304800"/>
            <a:ext cx="12954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0" y="1143000"/>
            <a:ext cx="9144000" cy="5715000"/>
          </a:xfrm>
          <a:prstGeom prst="rect">
            <a:avLst/>
          </a:prstGeom>
          <a:solidFill>
            <a:srgbClr val="5469A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6" name="Line 14"/>
          <p:cNvSpPr>
            <a:spLocks noChangeShapeType="1"/>
          </p:cNvSpPr>
          <p:nvPr/>
        </p:nvSpPr>
        <p:spPr bwMode="auto">
          <a:xfrm>
            <a:off x="0" y="11430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3010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2343150" y="3581400"/>
            <a:ext cx="6343650" cy="1143000"/>
          </a:xfrm>
        </p:spPr>
        <p:txBody>
          <a:bodyPr/>
          <a:lstStyle>
            <a:lvl1pPr marL="0" indent="0">
              <a:buFontTx/>
              <a:buNone/>
              <a:defRPr b="0">
                <a:solidFill>
                  <a:schemeClr val="bg1"/>
                </a:solidFill>
                <a:latin typeface="Arial Black" pitchFamily="34" charset="0"/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3015" name="Rectangle 7"/>
          <p:cNvSpPr>
            <a:spLocks noGrp="1" noChangeArrowheads="1"/>
          </p:cNvSpPr>
          <p:nvPr>
            <p:ph type="ctrTitle"/>
          </p:nvPr>
        </p:nvSpPr>
        <p:spPr>
          <a:xfrm>
            <a:off x="2333625" y="1905000"/>
            <a:ext cx="6477000" cy="1241425"/>
          </a:xfrm>
        </p:spPr>
        <p:txBody>
          <a:bodyPr/>
          <a:lstStyle>
            <a:lvl1pPr>
              <a:defRPr sz="28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2333625" y="5467350"/>
            <a:ext cx="6276975" cy="476250"/>
          </a:xfrm>
        </p:spPr>
        <p:txBody>
          <a:bodyPr/>
          <a:lstStyle>
            <a:lvl1pPr>
              <a:defRPr sz="1800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 smtClean="0"/>
              <a:t>June 4, 2009</a:t>
            </a:r>
            <a:endParaRPr lang="en-US"/>
          </a:p>
        </p:txBody>
      </p:sp>
      <p:sp>
        <p:nvSpPr>
          <p:cNvPr id="8" name="Rectangle 15"/>
          <p:cNvSpPr>
            <a:spLocks noGrp="1" noChangeArrowheads="1"/>
          </p:cNvSpPr>
          <p:nvPr>
            <p:ph type="ftr" sz="quarter" idx="11"/>
          </p:nvPr>
        </p:nvSpPr>
        <p:spPr>
          <a:xfrm>
            <a:off x="2333625" y="5067300"/>
            <a:ext cx="6276975" cy="419100"/>
          </a:xfrm>
        </p:spPr>
        <p:txBody>
          <a:bodyPr/>
          <a:lstStyle>
            <a:lvl1pPr algn="l">
              <a:defRPr sz="1800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 smtClean="0"/>
              <a:t>TAC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679825-C98F-4BF7-848F-AB137523B83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TAC</a:t>
            </a: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June 4, 2009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0"/>
            <a:ext cx="2171700" cy="5791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0"/>
            <a:ext cx="6362700" cy="5791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004122-A700-458D-AEBF-F25F37E5329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TAC</a:t>
            </a: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June 4, 2009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5C8F1B-B652-4655-BE98-A86F9966AE7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TAC</a:t>
            </a: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June 4, 2009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7BD614-558C-4D43-81A1-22FE0991DFD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TAC</a:t>
            </a: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June 4, 2009</a:t>
            </a:r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C4C2BD-61EB-45C2-ABDF-3B486147814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TAC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June 4, 2009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B7A358-CA8C-4E84-842C-958857F790B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TAC</a:t>
            </a:r>
            <a:endParaRPr lang="en-US"/>
          </a:p>
        </p:txBody>
      </p:sp>
      <p:sp>
        <p:nvSpPr>
          <p:cNvPr id="9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June 4, 2009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6D5D8B-E2C3-4E81-AD19-9177DFF491B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TAC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June 4, 2009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9DF878-323A-4CF2-BA3A-642B5B36BE1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TAC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June 4, 2009</a:t>
            </a:r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DFD8B8-AB6C-42DA-A218-D7FF44318C2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TAC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June 4, 2009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610B44-D00B-49B1-BBD0-05155698044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TAC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June 4, 2009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66800"/>
            <a:ext cx="82296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10B48D39-CFF1-45A6-80B3-BE15A887F59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23559" name="Rectangle 7"/>
          <p:cNvSpPr>
            <a:spLocks noChangeArrowheads="1"/>
          </p:cNvSpPr>
          <p:nvPr/>
        </p:nvSpPr>
        <p:spPr bwMode="auto">
          <a:xfrm>
            <a:off x="0" y="6235700"/>
            <a:ext cx="9144000" cy="622300"/>
          </a:xfrm>
          <a:prstGeom prst="rect">
            <a:avLst/>
          </a:prstGeom>
          <a:solidFill>
            <a:srgbClr val="ECECE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pic>
        <p:nvPicPr>
          <p:cNvPr id="1029" name="Picture 8" descr="logo_C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63500" y="6289675"/>
            <a:ext cx="854075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61" name="Rectangle 9"/>
          <p:cNvSpPr>
            <a:spLocks noChangeArrowheads="1"/>
          </p:cNvSpPr>
          <p:nvPr/>
        </p:nvSpPr>
        <p:spPr bwMode="auto">
          <a:xfrm>
            <a:off x="0" y="0"/>
            <a:ext cx="9144000" cy="685800"/>
          </a:xfrm>
          <a:prstGeom prst="rect">
            <a:avLst/>
          </a:prstGeom>
          <a:solidFill>
            <a:srgbClr val="5469A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031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0"/>
            <a:ext cx="86868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r>
              <a:rPr lang="en-US" smtClean="0"/>
              <a:t>TAC</a:t>
            </a:r>
            <a:endParaRPr lang="en-US"/>
          </a:p>
        </p:txBody>
      </p:sp>
      <p:sp>
        <p:nvSpPr>
          <p:cNvPr id="23563" name="Line 11"/>
          <p:cNvSpPr>
            <a:spLocks noChangeShapeType="1"/>
          </p:cNvSpPr>
          <p:nvPr/>
        </p:nvSpPr>
        <p:spPr bwMode="auto">
          <a:xfrm>
            <a:off x="1069975" y="6457950"/>
            <a:ext cx="0" cy="2190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43000" y="64579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r>
              <a:rPr lang="en-US" smtClean="0"/>
              <a:t>June 4, 2009</a:t>
            </a:r>
            <a:endParaRPr lang="en-US"/>
          </a:p>
        </p:txBody>
      </p:sp>
      <p:sp>
        <p:nvSpPr>
          <p:cNvPr id="23564" name="Line 12"/>
          <p:cNvSpPr>
            <a:spLocks noChangeShapeType="1"/>
          </p:cNvSpPr>
          <p:nvPr/>
        </p:nvSpPr>
        <p:spPr bwMode="auto">
          <a:xfrm>
            <a:off x="0" y="6731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3565" name="Rectangle 13"/>
          <p:cNvSpPr>
            <a:spLocks noChangeArrowheads="1"/>
          </p:cNvSpPr>
          <p:nvPr/>
        </p:nvSpPr>
        <p:spPr bwMode="auto">
          <a:xfrm>
            <a:off x="3429000" y="6477000"/>
            <a:ext cx="2514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fld id="{B8F6C4C3-434E-4791-BD35-C528C5D5DA06}" type="slidenum">
              <a:rPr lang="en-US" sz="1200"/>
              <a:pPr algn="ctr">
                <a:defRPr/>
              </a:pPr>
              <a:t>‹#›</a:t>
            </a:fld>
            <a:endParaRPr lang="en-US" sz="120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0" r:id="rId1"/>
    <p:sldLayoutId id="2147483719" r:id="rId2"/>
    <p:sldLayoutId id="2147483718" r:id="rId3"/>
    <p:sldLayoutId id="2147483717" r:id="rId4"/>
    <p:sldLayoutId id="2147483716" r:id="rId5"/>
    <p:sldLayoutId id="2147483715" r:id="rId6"/>
    <p:sldLayoutId id="2147483714" r:id="rId7"/>
    <p:sldLayoutId id="2147483713" r:id="rId8"/>
    <p:sldLayoutId id="2147483712" r:id="rId9"/>
    <p:sldLayoutId id="2147483711" r:id="rId10"/>
    <p:sldLayoutId id="2147483710" r:id="rId11"/>
  </p:sldLayoutIdLst>
  <p:hf sldNum="0"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10"/>
          <p:cNvSpPr>
            <a:spLocks noGrp="1" noChangeArrowheads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June 4, 2009</a:t>
            </a:r>
            <a:endParaRPr lang="en-US" dirty="0" smtClean="0"/>
          </a:p>
        </p:txBody>
      </p:sp>
      <p:sp>
        <p:nvSpPr>
          <p:cNvPr id="3075" name="Rectangle 15"/>
          <p:cNvSpPr>
            <a:spLocks noGrp="1" noChangeArrowheads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TAC</a:t>
            </a:r>
            <a:endParaRPr lang="en-US" dirty="0" smtClean="0"/>
          </a:p>
        </p:txBody>
      </p:sp>
      <p:sp>
        <p:nvSpPr>
          <p:cNvPr id="3076" name="Rectangle 18"/>
          <p:cNvSpPr>
            <a:spLocks noGrp="1" noChangeArrowheads="1"/>
          </p:cNvSpPr>
          <p:nvPr>
            <p:ph type="ctrTitle"/>
          </p:nvPr>
        </p:nvSpPr>
        <p:spPr>
          <a:xfrm>
            <a:off x="2333625" y="1905000"/>
            <a:ext cx="6019800" cy="1238250"/>
          </a:xfrm>
        </p:spPr>
        <p:txBody>
          <a:bodyPr/>
          <a:lstStyle/>
          <a:p>
            <a:pPr eaLnBrk="1" hangingPunct="1"/>
            <a:r>
              <a:rPr lang="en-US" dirty="0" smtClean="0"/>
              <a:t>PRR 776 Implementation Update</a:t>
            </a:r>
          </a:p>
        </p:txBody>
      </p:sp>
      <p:sp>
        <p:nvSpPr>
          <p:cNvPr id="3077" name="Rectangle 20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John Dumas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Pricing Impact</a:t>
            </a:r>
          </a:p>
        </p:txBody>
      </p:sp>
      <p:sp>
        <p:nvSpPr>
          <p:cNvPr id="409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100" dirty="0" smtClean="0"/>
              <a:t>During same period last year - 5/22/08 through 6/1/2008</a:t>
            </a:r>
          </a:p>
          <a:p>
            <a:pPr lvl="1"/>
            <a:r>
              <a:rPr lang="en-US" sz="2100" dirty="0" smtClean="0"/>
              <a:t>The average price was $59.86.  If 5/30/08 is removed this value becomes $8.39.</a:t>
            </a:r>
          </a:p>
          <a:p>
            <a:pPr lvl="1"/>
            <a:r>
              <a:rPr lang="en-US" sz="2100" dirty="0" smtClean="0"/>
              <a:t>The total dollars spent from 5/22/2008 through 6/1/2008 is  $9,564,412.28.  Removing 5/30/2008, this becomes $1,226,209.48.</a:t>
            </a:r>
          </a:p>
          <a:p>
            <a:pPr lvl="2"/>
            <a:endParaRPr lang="en-US" sz="2100" dirty="0" smtClean="0"/>
          </a:p>
          <a:p>
            <a:r>
              <a:rPr lang="en-US" sz="2100" dirty="0" smtClean="0"/>
              <a:t> During 5/22/09 through 6/1/2009</a:t>
            </a:r>
          </a:p>
          <a:p>
            <a:pPr lvl="1"/>
            <a:r>
              <a:rPr lang="en-US" sz="2100" dirty="0" smtClean="0"/>
              <a:t>The average price was $2.25.</a:t>
            </a:r>
          </a:p>
          <a:p>
            <a:pPr lvl="1"/>
            <a:r>
              <a:rPr lang="en-US" sz="2100" dirty="0" smtClean="0"/>
              <a:t>The total dollars spent from 5/22/2009 through 6/1/2009 is $775,418.85.  This will include one more day of spending when compared to the $1,226,209.48 above.</a:t>
            </a:r>
          </a:p>
          <a:p>
            <a:endParaRPr lang="en-US" dirty="0" smtClean="0"/>
          </a:p>
        </p:txBody>
      </p:sp>
      <p:sp>
        <p:nvSpPr>
          <p:cNvPr id="4100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TAC</a:t>
            </a:r>
          </a:p>
        </p:txBody>
      </p:sp>
      <p:sp>
        <p:nvSpPr>
          <p:cNvPr id="4101" name="Date Placeholder 4"/>
          <p:cNvSpPr>
            <a:spLocks noGrp="1"/>
          </p:cNvSpPr>
          <p:nvPr>
            <p:ph type="dt" sz="quarter" idx="12"/>
          </p:nvPr>
        </p:nvSpPr>
        <p:spPr>
          <a:noFill/>
        </p:spPr>
        <p:txBody>
          <a:bodyPr/>
          <a:lstStyle/>
          <a:p>
            <a:r>
              <a:rPr lang="en-US" smtClean="0"/>
              <a:t>June 4, 2009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NSRS Available</a:t>
            </a:r>
          </a:p>
        </p:txBody>
      </p:sp>
      <p:sp>
        <p:nvSpPr>
          <p:cNvPr id="512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The average percent of the NSRS Requirement from Quick Start units &amp; Virtual units – 34.64%</a:t>
            </a:r>
          </a:p>
          <a:p>
            <a:pPr lvl="0">
              <a:buNone/>
            </a:pPr>
            <a:endParaRPr lang="en-US" dirty="0" smtClean="0"/>
          </a:p>
          <a:p>
            <a:pPr lvl="0"/>
            <a:r>
              <a:rPr lang="en-US" dirty="0" smtClean="0"/>
              <a:t>There are two virtual units who have a total capability of 70 MW</a:t>
            </a:r>
          </a:p>
          <a:p>
            <a:pPr lvl="0">
              <a:buNone/>
            </a:pPr>
            <a:endParaRPr lang="en-US" dirty="0" smtClean="0"/>
          </a:p>
          <a:p>
            <a:r>
              <a:rPr lang="en-US" dirty="0" smtClean="0"/>
              <a:t>The percent of NSRS requirement that is provided from </a:t>
            </a:r>
            <a:r>
              <a:rPr lang="en-US" dirty="0" smtClean="0"/>
              <a:t>BESCNSRS </a:t>
            </a:r>
            <a:r>
              <a:rPr lang="en-US" dirty="0" smtClean="0"/>
              <a:t>appears to be increasing</a:t>
            </a:r>
          </a:p>
          <a:p>
            <a:endParaRPr lang="en-US" dirty="0" smtClean="0"/>
          </a:p>
          <a:p>
            <a:r>
              <a:rPr lang="en-US" dirty="0" smtClean="0"/>
              <a:t>Have had intervals </a:t>
            </a:r>
            <a:r>
              <a:rPr lang="en-US" dirty="0" smtClean="0"/>
              <a:t>during which Quick Start units providing </a:t>
            </a:r>
            <a:r>
              <a:rPr lang="en-US" dirty="0" smtClean="0"/>
              <a:t>BESCNSRS </a:t>
            </a:r>
            <a:r>
              <a:rPr lang="en-US" dirty="0" smtClean="0"/>
              <a:t>were struck in Balancing </a:t>
            </a:r>
            <a:r>
              <a:rPr lang="en-US" dirty="0" smtClean="0"/>
              <a:t>and thus increased online reserves</a:t>
            </a:r>
          </a:p>
          <a:p>
            <a:r>
              <a:rPr lang="en-US" dirty="0" smtClean="0"/>
              <a:t>No 30 minute Non-Spin deployments have occurred </a:t>
            </a:r>
            <a:r>
              <a:rPr lang="en-US" smtClean="0"/>
              <a:t>since implementation.</a:t>
            </a: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5124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TAC</a:t>
            </a:r>
          </a:p>
        </p:txBody>
      </p:sp>
      <p:sp>
        <p:nvSpPr>
          <p:cNvPr id="5125" name="Date Placeholder 4"/>
          <p:cNvSpPr>
            <a:spLocks noGrp="1"/>
          </p:cNvSpPr>
          <p:nvPr>
            <p:ph type="dt" sz="quarter" idx="12"/>
          </p:nvPr>
        </p:nvSpPr>
        <p:spPr>
          <a:noFill/>
        </p:spPr>
        <p:txBody>
          <a:bodyPr/>
          <a:lstStyle/>
          <a:p>
            <a:r>
              <a:rPr lang="en-US" smtClean="0"/>
              <a:t>June 4, 2009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ERVCOTtemplate">
  <a:themeElements>
    <a:clrScheme name="ERVCOTtemplat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ERVCOTtemplate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RVCOTtemplat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RVCOTtemplat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RVCOTtemplat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RVCOTtemplat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RVCOTtemplat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RVCOTtemplat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RVCOTtemplat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RVCOTtemplat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RVCOTtemplat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RVCOTtemplat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RVCOTtemplat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RVCOTtemplat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697</TotalTime>
  <Words>114</Words>
  <Application>Microsoft Office PowerPoint</Application>
  <PresentationFormat>On-screen Show (4:3)</PresentationFormat>
  <Paragraphs>27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ERVCOTtemplate</vt:lpstr>
      <vt:lpstr>PRR 776 Implementation Update</vt:lpstr>
      <vt:lpstr>Pricing Impact</vt:lpstr>
      <vt:lpstr>NSRS Available</vt:lpstr>
    </vt:vector>
  </TitlesOfParts>
  <Company>ERCOT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Instructions</dc:title>
  <dc:creator>Chad Thompson</dc:creator>
  <cp:lastModifiedBy>jdumas</cp:lastModifiedBy>
  <cp:revision>55</cp:revision>
  <dcterms:created xsi:type="dcterms:W3CDTF">2008-01-22T14:43:34Z</dcterms:created>
  <dcterms:modified xsi:type="dcterms:W3CDTF">2009-06-03T21:56:50Z</dcterms:modified>
</cp:coreProperties>
</file>