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76" d="100"/>
          <a:sy n="76" d="100"/>
        </p:scale>
        <p:origin x="-342"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579CA3BB-2089-4382-91A5-CA76C9FF8662}" type="datetimeFigureOut">
              <a:rPr lang="en-US"/>
              <a:pPr>
                <a:defRPr/>
              </a:pPr>
              <a:t>2/17/2009</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777BD1C3-92D3-4568-8F5C-3F2851916BFD}" type="slidenum">
              <a:rPr lang="en-US"/>
              <a:pPr>
                <a:defRPr/>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06E2669B-AB21-4A89-917F-B72EE5E01D06}" type="datetimeFigureOut">
              <a:rPr lang="en-US"/>
              <a:pPr>
                <a:defRPr/>
              </a:pPr>
              <a:t>2/17/2009</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FB45233B-A794-487B-89A8-BDF94FDBBE9E}" type="slidenum">
              <a:rPr lang="en-US"/>
              <a:pPr>
                <a:defRPr/>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D81F8E0A-8804-4304-89ED-097D87C89EF3}" type="datetimeFigureOut">
              <a:rPr lang="en-US"/>
              <a:pPr>
                <a:defRPr/>
              </a:pPr>
              <a:t>2/17/2009</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2F336534-9D90-483C-BB9B-4D0D29973F54}" type="slidenum">
              <a:rPr lang="en-US"/>
              <a:pPr>
                <a:defRPr/>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1F0006C9-B818-4788-9547-4D6AD851A543}" type="datetimeFigureOut">
              <a:rPr lang="en-US"/>
              <a:pPr>
                <a:defRPr/>
              </a:pPr>
              <a:t>2/17/2009</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548195D0-BB3F-4323-A507-9B2062F6BB73}" type="slidenum">
              <a:rPr lang="en-US"/>
              <a:pPr>
                <a:defRPr/>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00B0867B-624D-4D7C-AFCD-DEEAD8A06F8D}" type="datetimeFigureOut">
              <a:rPr lang="en-US"/>
              <a:pPr>
                <a:defRPr/>
              </a:pPr>
              <a:t>2/17/2009</a:t>
            </a:fld>
            <a:endParaRPr lang="en-US" dirty="0"/>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A8F3D796-0CA9-497D-920D-693B99695F4B}" type="slidenum">
              <a:rPr lang="en-US"/>
              <a:pPr>
                <a:defRPr/>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BB96828E-B009-4DAB-9743-64ED29CE54DA}" type="datetimeFigureOut">
              <a:rPr lang="en-US"/>
              <a:pPr>
                <a:defRPr/>
              </a:pPr>
              <a:t>2/17/2009</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DBBD5481-1F1E-445B-82FA-0329F9213ADE}" type="slidenum">
              <a:rPr lang="en-US"/>
              <a:pPr>
                <a:defRPr/>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5726DE27-A8A2-403E-8555-DE87B7A44B7B}" type="datetimeFigureOut">
              <a:rPr lang="en-US"/>
              <a:pPr>
                <a:defRPr/>
              </a:pPr>
              <a:t>2/17/2009</a:t>
            </a:fld>
            <a:endParaRPr lang="en-US" dirty="0"/>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35468213-F71E-4567-921D-1AF777ED72B6}" type="slidenum">
              <a:rPr lang="en-US"/>
              <a:pPr>
                <a:defRPr/>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A2454273-07A2-4D20-AC92-90F6807C0CFB}" type="datetimeFigureOut">
              <a:rPr lang="en-US"/>
              <a:pPr>
                <a:defRPr/>
              </a:pPr>
              <a:t>2/17/2009</a:t>
            </a:fld>
            <a:endParaRPr lang="en-US" dirty="0"/>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F256D0D3-C01B-4D7E-AC26-B328860D8B66}" type="slidenum">
              <a:rPr lang="en-US"/>
              <a:pPr>
                <a:defRPr/>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6AF329C9-6B5B-441E-9A4B-028BB5B3F8F9}" type="datetimeFigureOut">
              <a:rPr lang="en-US"/>
              <a:pPr>
                <a:defRPr/>
              </a:pPr>
              <a:t>2/17/2009</a:t>
            </a:fld>
            <a:endParaRPr lang="en-US" dirty="0"/>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F50D0BCB-B83B-4F1D-99F8-F6D750DD0753}" type="slidenum">
              <a:rPr lang="en-US"/>
              <a:pPr>
                <a:defRPr/>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EEF9057C-900E-4FB6-890B-942ED4F5F8F3}" type="datetimeFigureOut">
              <a:rPr lang="en-US"/>
              <a:pPr>
                <a:defRPr/>
              </a:pPr>
              <a:t>2/17/2009</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429CD8A4-9140-469E-9D19-7115975024F0}" type="slidenum">
              <a:rPr lang="en-US"/>
              <a:pPr>
                <a:defRPr/>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2EAA5059-5FD2-4B5C-809F-CCD5056B6E7E}" type="datetimeFigureOut">
              <a:rPr lang="en-US"/>
              <a:pPr>
                <a:defRPr/>
              </a:pPr>
              <a:t>2/17/2009</a:t>
            </a:fld>
            <a:endParaRPr lang="en-US" dirty="0"/>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39E255EF-07F1-49F2-8D99-52577E13CB30}" type="slidenum">
              <a:rPr lang="en-US"/>
              <a:pPr>
                <a:defRPr/>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39C83FAD-5A5F-4FC0-8647-CA2729BF3990}" type="datetimeFigureOut">
              <a:rPr lang="en-US"/>
              <a:pPr>
                <a:defRPr/>
              </a:pPr>
              <a:t>2/17/2009</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dirty="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486A3919-ACEE-441B-BC2B-1C22CEFC7EB5}" type="slidenum">
              <a:rPr lang="en-US"/>
              <a:pPr>
                <a:defRPr/>
              </a:pPr>
              <a:t>‹#›</a:t>
            </a:fld>
            <a:endParaRPr lang="en-US" dirty="0"/>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Title 1"/>
          <p:cNvSpPr>
            <a:spLocks noGrp="1"/>
          </p:cNvSpPr>
          <p:nvPr>
            <p:ph type="ctrTitle"/>
          </p:nvPr>
        </p:nvSpPr>
        <p:spPr/>
        <p:txBody>
          <a:bodyPr/>
          <a:lstStyle/>
          <a:p>
            <a:r>
              <a:rPr lang="en-US" smtClean="0"/>
              <a:t>ERCOT Market Credit Working Group (“MWCG”) </a:t>
            </a:r>
          </a:p>
        </p:txBody>
      </p:sp>
      <p:sp>
        <p:nvSpPr>
          <p:cNvPr id="3" name="Subtitle 2"/>
          <p:cNvSpPr>
            <a:spLocks noGrp="1"/>
          </p:cNvSpPr>
          <p:nvPr>
            <p:ph type="subTitle" idx="1"/>
          </p:nvPr>
        </p:nvSpPr>
        <p:spPr>
          <a:xfrm>
            <a:off x="1143000" y="3886200"/>
            <a:ext cx="7086600" cy="2438400"/>
          </a:xfrm>
        </p:spPr>
        <p:txBody>
          <a:bodyPr rtlCol="0">
            <a:normAutofit lnSpcReduction="10000"/>
          </a:bodyPr>
          <a:lstStyle/>
          <a:p>
            <a:pPr fontAlgn="auto">
              <a:spcAft>
                <a:spcPts val="0"/>
              </a:spcAft>
              <a:buFont typeface="Arial" pitchFamily="34" charset="0"/>
              <a:buNone/>
              <a:defRPr/>
            </a:pPr>
            <a:r>
              <a:rPr lang="en-US" dirty="0" smtClean="0"/>
              <a:t>February 2008 Update to the</a:t>
            </a:r>
          </a:p>
          <a:p>
            <a:pPr fontAlgn="auto">
              <a:spcAft>
                <a:spcPts val="0"/>
              </a:spcAft>
              <a:buFont typeface="Arial" pitchFamily="34" charset="0"/>
              <a:buNone/>
              <a:defRPr/>
            </a:pPr>
            <a:r>
              <a:rPr lang="en-US" sz="4000" dirty="0" smtClean="0"/>
              <a:t>Wholesale Market Subcommittee</a:t>
            </a:r>
          </a:p>
          <a:p>
            <a:pPr fontAlgn="auto">
              <a:spcAft>
                <a:spcPts val="0"/>
              </a:spcAft>
              <a:buFont typeface="Arial" pitchFamily="34" charset="0"/>
              <a:buNone/>
              <a:defRPr/>
            </a:pPr>
            <a:endParaRPr lang="en-US" sz="4000" dirty="0" smtClean="0"/>
          </a:p>
          <a:p>
            <a:pPr fontAlgn="auto">
              <a:spcAft>
                <a:spcPts val="0"/>
              </a:spcAft>
              <a:buFont typeface="Arial" pitchFamily="34" charset="0"/>
              <a:buNone/>
              <a:defRPr/>
            </a:pPr>
            <a:r>
              <a:rPr lang="en-US" sz="2800" dirty="0" smtClean="0"/>
              <a:t>February 18, 2008</a:t>
            </a:r>
            <a:endParaRPr lang="en-US" sz="2800"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Title 1"/>
          <p:cNvSpPr>
            <a:spLocks noGrp="1"/>
          </p:cNvSpPr>
          <p:nvPr>
            <p:ph type="title"/>
          </p:nvPr>
        </p:nvSpPr>
        <p:spPr/>
        <p:txBody>
          <a:bodyPr/>
          <a:lstStyle/>
          <a:p>
            <a:r>
              <a:rPr lang="en-US" smtClean="0"/>
              <a:t>MWCG Update to WMS</a:t>
            </a:r>
          </a:p>
        </p:txBody>
      </p:sp>
      <p:sp>
        <p:nvSpPr>
          <p:cNvPr id="14338" name="Content Placeholder 2"/>
          <p:cNvSpPr>
            <a:spLocks noGrp="1"/>
          </p:cNvSpPr>
          <p:nvPr>
            <p:ph idx="1"/>
          </p:nvPr>
        </p:nvSpPr>
        <p:spPr/>
        <p:txBody>
          <a:bodyPr/>
          <a:lstStyle/>
          <a:p>
            <a:r>
              <a:rPr lang="en-US" smtClean="0"/>
              <a:t>MCWG Charter</a:t>
            </a:r>
          </a:p>
          <a:p>
            <a:r>
              <a:rPr lang="en-US" smtClean="0"/>
              <a:t>First MCWG Meeting and Agenda Items to Date</a:t>
            </a:r>
          </a:p>
          <a:p>
            <a:r>
              <a:rPr lang="en-US" smtClean="0"/>
              <a:t>Other Items</a:t>
            </a:r>
          </a:p>
          <a:p>
            <a:endParaRPr lang="en-US" smtClean="0"/>
          </a:p>
          <a:p>
            <a:endParaRPr lang="en-US" smtClean="0"/>
          </a:p>
          <a:p>
            <a:endParaRPr lang="en-US" smtClean="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838200"/>
          </a:xfrm>
        </p:spPr>
        <p:txBody>
          <a:bodyPr rtlCol="0" anchor="t">
            <a:normAutofit fontScale="90000"/>
          </a:bodyPr>
          <a:lstStyle/>
          <a:p>
            <a:pPr fontAlgn="auto">
              <a:spcAft>
                <a:spcPts val="0"/>
              </a:spcAft>
              <a:defRPr/>
            </a:pPr>
            <a:r>
              <a:rPr lang="en-US" sz="4000" dirty="0" smtClean="0"/>
              <a:t>MCWG Charter -Purpose and Authority</a:t>
            </a:r>
            <a:r>
              <a:rPr lang="en-US" dirty="0" smtClean="0"/>
              <a:t/>
            </a:r>
            <a:br>
              <a:rPr lang="en-US" dirty="0" smtClean="0"/>
            </a:br>
            <a:endParaRPr lang="en-US" dirty="0"/>
          </a:p>
        </p:txBody>
      </p:sp>
      <p:sp>
        <p:nvSpPr>
          <p:cNvPr id="15362" name="Content Placeholder 2"/>
          <p:cNvSpPr>
            <a:spLocks noGrp="1"/>
          </p:cNvSpPr>
          <p:nvPr>
            <p:ph idx="1"/>
          </p:nvPr>
        </p:nvSpPr>
        <p:spPr>
          <a:xfrm>
            <a:off x="304800" y="1143000"/>
            <a:ext cx="8458200" cy="5334000"/>
          </a:xfrm>
        </p:spPr>
        <p:txBody>
          <a:bodyPr/>
          <a:lstStyle/>
          <a:p>
            <a:pPr lvl="1"/>
            <a:r>
              <a:rPr lang="en-US" smtClean="0"/>
              <a:t>TAC directed WMS to establish the MCWG</a:t>
            </a:r>
            <a:r>
              <a:rPr lang="en-US" b="1" smtClean="0"/>
              <a:t> </a:t>
            </a:r>
            <a:r>
              <a:rPr lang="en-US" smtClean="0"/>
              <a:t>to provide WMS with input and recommendations on issues of credit risk management, including but not limited to:</a:t>
            </a:r>
          </a:p>
          <a:p>
            <a:pPr lvl="2"/>
            <a:r>
              <a:rPr lang="en-US" smtClean="0"/>
              <a:t>Credit risk mitigation</a:t>
            </a:r>
          </a:p>
          <a:p>
            <a:pPr lvl="2"/>
            <a:r>
              <a:rPr lang="en-US" smtClean="0"/>
              <a:t>Credit impact of potential ERCOT Protocol or market design changes</a:t>
            </a:r>
          </a:p>
          <a:p>
            <a:pPr lvl="2"/>
            <a:r>
              <a:rPr lang="en-US" smtClean="0"/>
              <a:t>Other areas of implementing best practice credit standards either at the direction on WMS or through review performed by MCWG for consideration by WMS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US" dirty="0" smtClean="0"/>
              <a:t>Other Key Charter Terms of MCWG (1)</a:t>
            </a:r>
          </a:p>
        </p:txBody>
      </p:sp>
      <p:sp>
        <p:nvSpPr>
          <p:cNvPr id="3" name="Content Placeholder 2"/>
          <p:cNvSpPr>
            <a:spLocks noGrp="1"/>
          </p:cNvSpPr>
          <p:nvPr>
            <p:ph idx="1"/>
          </p:nvPr>
        </p:nvSpPr>
        <p:spPr>
          <a:xfrm>
            <a:off x="228600" y="1219200"/>
            <a:ext cx="8610600" cy="5181600"/>
          </a:xfrm>
        </p:spPr>
        <p:txBody>
          <a:bodyPr rtlCol="0">
            <a:normAutofit fontScale="92500" lnSpcReduction="20000"/>
          </a:bodyPr>
          <a:lstStyle/>
          <a:p>
            <a:pPr lvl="1" fontAlgn="auto">
              <a:spcAft>
                <a:spcPts val="0"/>
              </a:spcAft>
              <a:buFont typeface="Arial" pitchFamily="34" charset="0"/>
              <a:buChar char="–"/>
              <a:defRPr/>
            </a:pPr>
            <a:r>
              <a:rPr lang="en-US" dirty="0" smtClean="0"/>
              <a:t>Reports to WMS (see II)</a:t>
            </a:r>
          </a:p>
          <a:p>
            <a:pPr lvl="1" fontAlgn="auto">
              <a:spcAft>
                <a:spcPts val="0"/>
              </a:spcAft>
              <a:buFont typeface="Arial" pitchFamily="34" charset="0"/>
              <a:buChar char="–"/>
              <a:defRPr/>
            </a:pPr>
            <a:r>
              <a:rPr lang="en-US" dirty="0"/>
              <a:t>I</a:t>
            </a:r>
            <a:r>
              <a:rPr lang="en-US" dirty="0" smtClean="0"/>
              <a:t>s </a:t>
            </a:r>
            <a:r>
              <a:rPr lang="en-US" dirty="0"/>
              <a:t>open to any interested </a:t>
            </a:r>
            <a:r>
              <a:rPr lang="en-US" dirty="0" smtClean="0"/>
              <a:t>party (see IV, </a:t>
            </a:r>
            <a:r>
              <a:rPr lang="en-US" i="1" dirty="0" smtClean="0"/>
              <a:t>A</a:t>
            </a:r>
            <a:r>
              <a:rPr lang="en-US" dirty="0" smtClean="0"/>
              <a:t>)</a:t>
            </a:r>
          </a:p>
          <a:p>
            <a:pPr lvl="1" fontAlgn="auto">
              <a:spcAft>
                <a:spcPts val="0"/>
              </a:spcAft>
              <a:buFont typeface="Arial" pitchFamily="34" charset="0"/>
              <a:buChar char="–"/>
              <a:defRPr/>
            </a:pPr>
            <a:r>
              <a:rPr lang="en-US" dirty="0" smtClean="0"/>
              <a:t>Will provide CWG and F&amp;A with copies of a summary of all reports to WMS (see IV, </a:t>
            </a:r>
            <a:r>
              <a:rPr lang="en-US" i="1" dirty="0" smtClean="0"/>
              <a:t>A</a:t>
            </a:r>
            <a:r>
              <a:rPr lang="en-US" dirty="0" smtClean="0"/>
              <a:t>)</a:t>
            </a:r>
          </a:p>
          <a:p>
            <a:pPr lvl="1" fontAlgn="auto">
              <a:spcAft>
                <a:spcPts val="0"/>
              </a:spcAft>
              <a:buFont typeface="Arial" pitchFamily="34" charset="0"/>
              <a:buChar char="–"/>
              <a:defRPr/>
            </a:pPr>
            <a:r>
              <a:rPr lang="en-US" dirty="0" smtClean="0"/>
              <a:t>Voting: </a:t>
            </a:r>
            <a:r>
              <a:rPr lang="en-US" dirty="0"/>
              <a:t>informal forum that submits consensus-based recommendations to the </a:t>
            </a:r>
            <a:r>
              <a:rPr lang="en-US" dirty="0" smtClean="0"/>
              <a:t>WMS (see I)</a:t>
            </a:r>
          </a:p>
          <a:p>
            <a:pPr lvl="2" fontAlgn="auto">
              <a:spcAft>
                <a:spcPts val="0"/>
              </a:spcAft>
              <a:buFont typeface="Arial" pitchFamily="34" charset="0"/>
              <a:buChar char="•"/>
              <a:defRPr/>
            </a:pPr>
            <a:r>
              <a:rPr lang="en-US" dirty="0"/>
              <a:t>If </a:t>
            </a:r>
            <a:r>
              <a:rPr lang="en-US" dirty="0" smtClean="0"/>
              <a:t> not unanimous, </a:t>
            </a:r>
            <a:r>
              <a:rPr lang="en-US" dirty="0"/>
              <a:t>the Chair will present the issue and majority and alternative opinion(s) to </a:t>
            </a:r>
            <a:r>
              <a:rPr lang="en-US" dirty="0" smtClean="0"/>
              <a:t>WMS</a:t>
            </a:r>
          </a:p>
          <a:p>
            <a:pPr lvl="2" fontAlgn="auto">
              <a:spcAft>
                <a:spcPts val="0"/>
              </a:spcAft>
              <a:buFont typeface="Arial" pitchFamily="34" charset="0"/>
              <a:buChar char="•"/>
              <a:defRPr/>
            </a:pPr>
            <a:r>
              <a:rPr lang="en-US" dirty="0"/>
              <a:t>Any member of the MCWG may also be present to present their view of the issue to </a:t>
            </a:r>
            <a:r>
              <a:rPr lang="en-US" dirty="0" smtClean="0"/>
              <a:t>WMS</a:t>
            </a:r>
          </a:p>
          <a:p>
            <a:pPr lvl="2" fontAlgn="auto">
              <a:spcAft>
                <a:spcPts val="0"/>
              </a:spcAft>
              <a:buFont typeface="Arial" pitchFamily="34" charset="0"/>
              <a:buChar char="•"/>
              <a:defRPr/>
            </a:pPr>
            <a:r>
              <a:rPr lang="en-US" dirty="0"/>
              <a:t>WMS may either act on the issue or remand it back to the MCWG with instructions on how to </a:t>
            </a:r>
            <a:r>
              <a:rPr lang="en-US" dirty="0" smtClean="0"/>
              <a:t>proceed</a:t>
            </a:r>
            <a:endParaRPr lang="en-US" dirty="0"/>
          </a:p>
          <a:p>
            <a:pPr lvl="1" fontAlgn="auto">
              <a:spcAft>
                <a:spcPts val="0"/>
              </a:spcAft>
              <a:buFont typeface="Arial" pitchFamily="34" charset="0"/>
              <a:buChar char="–"/>
              <a:defRPr/>
            </a:pPr>
            <a:r>
              <a:rPr lang="en-US" dirty="0" smtClean="0"/>
              <a:t>Charter reviewed/ratified </a:t>
            </a:r>
            <a:r>
              <a:rPr lang="en-US" dirty="0"/>
              <a:t>at least annually by the </a:t>
            </a:r>
            <a:r>
              <a:rPr lang="en-US" dirty="0" smtClean="0"/>
              <a:t>WMS (IV, </a:t>
            </a:r>
            <a:r>
              <a:rPr lang="en-US" i="1" dirty="0" smtClean="0"/>
              <a:t>B</a:t>
            </a:r>
            <a:r>
              <a:rPr lang="en-US" dirty="0" smtClean="0"/>
              <a:t>)</a:t>
            </a:r>
            <a:endParaRPr lang="en-US" dirty="0"/>
          </a:p>
          <a:p>
            <a:pPr lvl="1" fontAlgn="auto">
              <a:spcAft>
                <a:spcPts val="0"/>
              </a:spcAft>
              <a:buFont typeface="Arial" pitchFamily="34" charset="0"/>
              <a:buChar char="–"/>
              <a:defRPr/>
            </a:pPr>
            <a:endParaRPr lang="en-US" dirty="0"/>
          </a:p>
          <a:p>
            <a:pPr lvl="2" fontAlgn="auto">
              <a:spcAft>
                <a:spcPts val="0"/>
              </a:spcAft>
              <a:buFont typeface="Arial" pitchFamily="34" charset="0"/>
              <a:buChar char="•"/>
              <a:defRPr/>
            </a:pPr>
            <a:endParaRPr lang="en-US" dirty="0" smtClean="0"/>
          </a:p>
          <a:p>
            <a:pPr lvl="1" fontAlgn="auto">
              <a:spcAft>
                <a:spcPts val="0"/>
              </a:spcAft>
              <a:buFont typeface="Arial" pitchFamily="34" charset="0"/>
              <a:buChar char="–"/>
              <a:defRPr/>
            </a:pPr>
            <a:endParaRPr lang="en-US" dirty="0" smtClean="0"/>
          </a:p>
          <a:p>
            <a:pPr lvl="1" fontAlgn="auto">
              <a:spcAft>
                <a:spcPts val="0"/>
              </a:spcAft>
              <a:buFont typeface="Arial" pitchFamily="34" charset="0"/>
              <a:buChar char="–"/>
              <a:defRPr/>
            </a:pP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ormAutofit fontScale="90000"/>
          </a:bodyPr>
          <a:lstStyle/>
          <a:p>
            <a:pPr fontAlgn="auto">
              <a:spcAft>
                <a:spcPts val="0"/>
              </a:spcAft>
              <a:defRPr/>
            </a:pPr>
            <a:r>
              <a:rPr lang="en-US" dirty="0" smtClean="0"/>
              <a:t>Other Key Charter Terms of MCWG (2)</a:t>
            </a:r>
            <a:br>
              <a:rPr lang="en-US" dirty="0" smtClean="0"/>
            </a:br>
            <a:endParaRPr lang="en-US" dirty="0"/>
          </a:p>
        </p:txBody>
      </p:sp>
      <p:sp>
        <p:nvSpPr>
          <p:cNvPr id="3" name="Content Placeholder 2"/>
          <p:cNvSpPr>
            <a:spLocks noGrp="1"/>
          </p:cNvSpPr>
          <p:nvPr>
            <p:ph idx="1"/>
          </p:nvPr>
        </p:nvSpPr>
        <p:spPr>
          <a:xfrm>
            <a:off x="304800" y="914400"/>
            <a:ext cx="8458200" cy="5638800"/>
          </a:xfrm>
        </p:spPr>
        <p:txBody>
          <a:bodyPr rtlCol="0">
            <a:normAutofit fontScale="70000" lnSpcReduction="20000"/>
          </a:bodyPr>
          <a:lstStyle/>
          <a:p>
            <a:pPr fontAlgn="auto">
              <a:spcAft>
                <a:spcPts val="0"/>
              </a:spcAft>
              <a:buFont typeface="Arial" pitchFamily="34" charset="0"/>
              <a:buChar char="•"/>
              <a:defRPr/>
            </a:pPr>
            <a:r>
              <a:rPr lang="en-US" dirty="0" smtClean="0"/>
              <a:t>Leadership (see IV, </a:t>
            </a:r>
            <a:r>
              <a:rPr lang="en-US" i="1" dirty="0" smtClean="0"/>
              <a:t>A</a:t>
            </a:r>
            <a:r>
              <a:rPr lang="en-US" dirty="0" smtClean="0"/>
              <a:t>)</a:t>
            </a:r>
          </a:p>
          <a:p>
            <a:pPr lvl="1" fontAlgn="auto">
              <a:spcAft>
                <a:spcPts val="0"/>
              </a:spcAft>
              <a:buFont typeface="Arial" pitchFamily="34" charset="0"/>
              <a:buChar char="–"/>
              <a:defRPr/>
            </a:pPr>
            <a:r>
              <a:rPr lang="en-US" dirty="0"/>
              <a:t>Initially, the Chair of the MCWG shall be appointed by a vote of </a:t>
            </a:r>
            <a:r>
              <a:rPr lang="en-US" dirty="0" smtClean="0"/>
              <a:t>WMS</a:t>
            </a:r>
          </a:p>
          <a:p>
            <a:pPr lvl="1" fontAlgn="auto">
              <a:spcAft>
                <a:spcPts val="0"/>
              </a:spcAft>
              <a:buFont typeface="Arial" pitchFamily="34" charset="0"/>
              <a:buChar char="–"/>
              <a:defRPr/>
            </a:pPr>
            <a:r>
              <a:rPr lang="en-US" dirty="0"/>
              <a:t>During the </a:t>
            </a:r>
            <a:r>
              <a:rPr lang="en-US" dirty="0" smtClean="0"/>
              <a:t>inception year, </a:t>
            </a:r>
            <a:r>
              <a:rPr lang="en-US" dirty="0"/>
              <a:t>and after approval by WMS of the initial </a:t>
            </a:r>
            <a:r>
              <a:rPr lang="en-US" dirty="0" smtClean="0"/>
              <a:t>Charter, </a:t>
            </a:r>
            <a:r>
              <a:rPr lang="en-US" dirty="0"/>
              <a:t>MCWG shall select a Vice-Chair for WMS </a:t>
            </a:r>
            <a:r>
              <a:rPr lang="en-US" dirty="0" smtClean="0"/>
              <a:t>confirmation</a:t>
            </a:r>
          </a:p>
          <a:p>
            <a:pPr lvl="1" fontAlgn="auto">
              <a:spcAft>
                <a:spcPts val="0"/>
              </a:spcAft>
              <a:buFont typeface="Arial" pitchFamily="34" charset="0"/>
              <a:buChar char="–"/>
              <a:defRPr/>
            </a:pPr>
            <a:r>
              <a:rPr lang="en-US" dirty="0" smtClean="0"/>
              <a:t>After </a:t>
            </a:r>
            <a:r>
              <a:rPr lang="en-US" dirty="0"/>
              <a:t>the first </a:t>
            </a:r>
            <a:r>
              <a:rPr lang="en-US" dirty="0" smtClean="0"/>
              <a:t>year, </a:t>
            </a:r>
            <a:r>
              <a:rPr lang="en-US" dirty="0"/>
              <a:t>the MCWG shall select a Chair and Vice-Chair for confirmation by the WMS to a one-year term on a calendar year </a:t>
            </a:r>
            <a:r>
              <a:rPr lang="en-US" dirty="0" smtClean="0"/>
              <a:t>basis</a:t>
            </a:r>
          </a:p>
          <a:p>
            <a:pPr lvl="1" fontAlgn="auto">
              <a:spcAft>
                <a:spcPts val="0"/>
              </a:spcAft>
              <a:buFont typeface="Arial" pitchFamily="34" charset="0"/>
              <a:buChar char="–"/>
              <a:defRPr/>
            </a:pPr>
            <a:endParaRPr lang="en-US" dirty="0" smtClean="0"/>
          </a:p>
          <a:p>
            <a:pPr fontAlgn="auto">
              <a:spcAft>
                <a:spcPts val="0"/>
              </a:spcAft>
              <a:buFont typeface="Arial" pitchFamily="34" charset="0"/>
              <a:buChar char="•"/>
              <a:defRPr/>
            </a:pPr>
            <a:r>
              <a:rPr lang="en-US" dirty="0" smtClean="0"/>
              <a:t>Meetings (see IV, </a:t>
            </a:r>
            <a:r>
              <a:rPr lang="en-US" i="1" dirty="0" smtClean="0"/>
              <a:t>B</a:t>
            </a:r>
            <a:r>
              <a:rPr lang="en-US" dirty="0" smtClean="0"/>
              <a:t>)</a:t>
            </a:r>
            <a:endParaRPr lang="en-US" dirty="0"/>
          </a:p>
          <a:p>
            <a:pPr lvl="1" fontAlgn="auto">
              <a:spcAft>
                <a:spcPts val="0"/>
              </a:spcAft>
              <a:buFont typeface="Arial" pitchFamily="34" charset="0"/>
              <a:buChar char="–"/>
              <a:defRPr/>
            </a:pPr>
            <a:r>
              <a:rPr lang="en-US" dirty="0"/>
              <a:t>MCWG Chair include scheduling meetings as often as necessary for the working group to perform its </a:t>
            </a:r>
            <a:r>
              <a:rPr lang="en-US" dirty="0" smtClean="0"/>
              <a:t>duties</a:t>
            </a:r>
          </a:p>
          <a:p>
            <a:pPr lvl="1" fontAlgn="auto">
              <a:spcAft>
                <a:spcPts val="0"/>
              </a:spcAft>
              <a:buFont typeface="Arial" pitchFamily="34" charset="0"/>
              <a:buChar char="–"/>
              <a:defRPr/>
            </a:pPr>
            <a:r>
              <a:rPr lang="en-US" dirty="0"/>
              <a:t>Meeting notices ~</a:t>
            </a:r>
            <a:r>
              <a:rPr lang="en-US" dirty="0" smtClean="0"/>
              <a:t>sent </a:t>
            </a:r>
            <a:r>
              <a:rPr lang="en-US" dirty="0"/>
              <a:t>to the MCWG distribution list and posted on the ERCOT web site at least one (1) week prior to the meeting, unless an urgent condition necessitates otherwise</a:t>
            </a:r>
            <a:r>
              <a:rPr lang="en-US" dirty="0" smtClean="0"/>
              <a:t> </a:t>
            </a:r>
          </a:p>
          <a:p>
            <a:pPr lvl="1" fontAlgn="auto">
              <a:spcAft>
                <a:spcPts val="0"/>
              </a:spcAft>
              <a:buFont typeface="Arial" pitchFamily="34" charset="0"/>
              <a:buChar char="–"/>
              <a:defRPr/>
            </a:pPr>
            <a:r>
              <a:rPr lang="en-US" dirty="0"/>
              <a:t>Any interested party may request that an item be added to the MCWG agenda, in writing, at least 72 hours prior to the scheduled meeting. At least 48 hours prior to the scheduled </a:t>
            </a:r>
            <a:r>
              <a:rPr lang="en-US" dirty="0" smtClean="0"/>
              <a:t>meeting </a:t>
            </a:r>
            <a:r>
              <a:rPr lang="en-US" dirty="0"/>
              <a:t>the draft agenda will be posted and sent to the electronic </a:t>
            </a:r>
            <a:r>
              <a:rPr lang="en-US" dirty="0" smtClean="0"/>
              <a:t>MCWG exploder </a:t>
            </a:r>
            <a:r>
              <a:rPr lang="en-US" dirty="0"/>
              <a:t>list </a:t>
            </a:r>
            <a:endParaRPr lang="en-US" dirty="0" smtClean="0"/>
          </a:p>
          <a:p>
            <a:pPr lvl="1" fontAlgn="auto">
              <a:spcAft>
                <a:spcPts val="0"/>
              </a:spcAft>
              <a:buFont typeface="Arial" pitchFamily="34" charset="0"/>
              <a:buChar char="–"/>
              <a:defRPr/>
            </a:pPr>
            <a:r>
              <a:rPr lang="en-US" dirty="0"/>
              <a:t>Attendance, either in person or by conference link, is </a:t>
            </a:r>
            <a:r>
              <a:rPr lang="en-US" dirty="0" smtClean="0"/>
              <a:t>required</a:t>
            </a:r>
          </a:p>
          <a:p>
            <a:pPr lvl="1" fontAlgn="auto">
              <a:spcAft>
                <a:spcPts val="0"/>
              </a:spcAft>
              <a:buFont typeface="Arial" pitchFamily="34" charset="0"/>
              <a:buChar char="–"/>
              <a:defRPr/>
            </a:pPr>
            <a:r>
              <a:rPr lang="en-US" dirty="0"/>
              <a:t>ERCOT will support the MCWG in a facilitator’s role</a:t>
            </a:r>
            <a:r>
              <a:rPr lang="en-US" dirty="0" smtClean="0"/>
              <a:t>.</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rtlCol="0" anchor="t">
            <a:normAutofit fontScale="90000"/>
          </a:bodyPr>
          <a:lstStyle/>
          <a:p>
            <a:pPr fontAlgn="auto">
              <a:spcAft>
                <a:spcPts val="0"/>
              </a:spcAft>
              <a:defRPr/>
            </a:pPr>
            <a:r>
              <a:rPr lang="en-US" dirty="0" smtClean="0"/>
              <a:t>First MCWG Meeting and Agenda Items to Date</a:t>
            </a:r>
            <a:br>
              <a:rPr lang="en-US" dirty="0" smtClean="0"/>
            </a:br>
            <a:endParaRPr lang="en-US" dirty="0"/>
          </a:p>
        </p:txBody>
      </p:sp>
      <p:sp>
        <p:nvSpPr>
          <p:cNvPr id="3" name="Content Placeholder 2"/>
          <p:cNvSpPr>
            <a:spLocks noGrp="1"/>
          </p:cNvSpPr>
          <p:nvPr>
            <p:ph idx="1"/>
          </p:nvPr>
        </p:nvSpPr>
        <p:spPr>
          <a:xfrm>
            <a:off x="457200" y="1600200"/>
            <a:ext cx="8229600" cy="4876800"/>
          </a:xfrm>
        </p:spPr>
        <p:txBody>
          <a:bodyPr rtlCol="0">
            <a:normAutofit lnSpcReduction="10000"/>
          </a:bodyPr>
          <a:lstStyle/>
          <a:p>
            <a:pPr fontAlgn="auto">
              <a:spcAft>
                <a:spcPts val="0"/>
              </a:spcAft>
              <a:buFont typeface="Arial" pitchFamily="34" charset="0"/>
              <a:buChar char="•"/>
              <a:defRPr/>
            </a:pPr>
            <a:r>
              <a:rPr lang="en-US" dirty="0" smtClean="0"/>
              <a:t>Tentatively planned for First week of March (Mon March 2 –  Thurs March 5 ??)</a:t>
            </a:r>
          </a:p>
          <a:p>
            <a:pPr fontAlgn="auto">
              <a:spcAft>
                <a:spcPts val="0"/>
              </a:spcAft>
              <a:buFont typeface="Arial" pitchFamily="34" charset="0"/>
              <a:buChar char="•"/>
              <a:defRPr/>
            </a:pPr>
            <a:r>
              <a:rPr lang="en-US" dirty="0" smtClean="0"/>
              <a:t>Agenda Items to Date</a:t>
            </a:r>
          </a:p>
          <a:p>
            <a:pPr lvl="1" fontAlgn="auto">
              <a:spcAft>
                <a:spcPts val="0"/>
              </a:spcAft>
              <a:buFont typeface="Arial" pitchFamily="34" charset="0"/>
              <a:buChar char="–"/>
              <a:defRPr/>
            </a:pPr>
            <a:r>
              <a:rPr lang="en-US" dirty="0" smtClean="0"/>
              <a:t>NPRR147, DAM Short Pay Changes</a:t>
            </a:r>
          </a:p>
          <a:p>
            <a:pPr lvl="1" fontAlgn="auto">
              <a:spcAft>
                <a:spcPts val="0"/>
              </a:spcAft>
              <a:buFont typeface="Arial" pitchFamily="34" charset="0"/>
              <a:buChar char="–"/>
              <a:defRPr/>
            </a:pPr>
            <a:r>
              <a:rPr lang="en-US" dirty="0" smtClean="0"/>
              <a:t>Market Credit Risk Standard</a:t>
            </a:r>
          </a:p>
          <a:p>
            <a:pPr lvl="1" fontAlgn="auto">
              <a:spcAft>
                <a:spcPts val="0"/>
              </a:spcAft>
              <a:buFont typeface="Arial" pitchFamily="34" charset="0"/>
              <a:buChar char="–"/>
              <a:defRPr/>
            </a:pPr>
            <a:r>
              <a:rPr lang="en-US" dirty="0" smtClean="0"/>
              <a:t>FERC  Jan 13, 2009 Credit Technical Conference Update </a:t>
            </a:r>
          </a:p>
          <a:p>
            <a:pPr lvl="2" fontAlgn="auto">
              <a:spcAft>
                <a:spcPts val="0"/>
              </a:spcAft>
              <a:buFont typeface="Arial" pitchFamily="34" charset="0"/>
              <a:buChar char="•"/>
              <a:defRPr/>
            </a:pPr>
            <a:r>
              <a:rPr lang="en-US" dirty="0" smtClean="0"/>
              <a:t>we are not governed by FERC, but its prudent to see what is happening with the other ISO/RTOs</a:t>
            </a:r>
          </a:p>
          <a:p>
            <a:pPr lvl="1" fontAlgn="auto">
              <a:spcAft>
                <a:spcPts val="0"/>
              </a:spcAft>
              <a:buFont typeface="Arial" pitchFamily="34" charset="0"/>
              <a:buChar char="–"/>
              <a:defRPr/>
            </a:pPr>
            <a:r>
              <a:rPr lang="en-US" dirty="0" smtClean="0"/>
              <a:t>Others??</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itle 1"/>
          <p:cNvSpPr>
            <a:spLocks noGrp="1"/>
          </p:cNvSpPr>
          <p:nvPr>
            <p:ph type="title"/>
          </p:nvPr>
        </p:nvSpPr>
        <p:spPr/>
        <p:txBody>
          <a:bodyPr/>
          <a:lstStyle/>
          <a:p>
            <a:r>
              <a:rPr lang="en-US" smtClean="0"/>
              <a:t>Other Items</a:t>
            </a:r>
          </a:p>
        </p:txBody>
      </p:sp>
      <p:sp>
        <p:nvSpPr>
          <p:cNvPr id="19458" name="Content Placeholder 2"/>
          <p:cNvSpPr>
            <a:spLocks noGrp="1"/>
          </p:cNvSpPr>
          <p:nvPr>
            <p:ph idx="1"/>
          </p:nvPr>
        </p:nvSpPr>
        <p:spPr/>
        <p:txBody>
          <a:bodyPr/>
          <a:lstStyle/>
          <a:p>
            <a:r>
              <a:rPr lang="en-US" smtClean="0"/>
              <a:t>Update CWG on MCWG activities tomorrow (Feb 19, 2009)</a:t>
            </a:r>
          </a:p>
          <a:p>
            <a:r>
              <a:rPr lang="en-US" smtClean="0"/>
              <a:t>Additional feedback from WMS on direction/items for MCWG</a:t>
            </a:r>
          </a:p>
          <a:p>
            <a:r>
              <a:rPr lang="en-US" smtClean="0"/>
              <a:t>Will provide feedback to WMS from first meeting(s) of MCWG for March 2009 WMS meeting </a:t>
            </a:r>
          </a:p>
          <a:p>
            <a:endParaRPr lang="en-US" smtClean="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57</TotalTime>
  <Words>500</Words>
  <Application>Microsoft Office PowerPoint</Application>
  <PresentationFormat>On-screen Show (4:3)</PresentationFormat>
  <Paragraphs>50</Paragraphs>
  <Slides>7</Slides>
  <Notes>0</Notes>
  <HiddenSlides>0</HiddenSlides>
  <MMClips>0</MMClips>
  <ScaleCrop>false</ScaleCrop>
  <HeadingPairs>
    <vt:vector size="6" baseType="variant">
      <vt:variant>
        <vt:lpstr>Fonts Used</vt:lpstr>
      </vt:variant>
      <vt:variant>
        <vt:i4>2</vt:i4>
      </vt:variant>
      <vt:variant>
        <vt:lpstr>Design Template</vt:lpstr>
      </vt:variant>
      <vt:variant>
        <vt:i4>1</vt:i4>
      </vt:variant>
      <vt:variant>
        <vt:lpstr>Slide Titles</vt:lpstr>
      </vt:variant>
      <vt:variant>
        <vt:i4>7</vt:i4>
      </vt:variant>
    </vt:vector>
  </HeadingPairs>
  <TitlesOfParts>
    <vt:vector size="10" baseType="lpstr">
      <vt:lpstr>Calibri</vt:lpstr>
      <vt:lpstr>Arial</vt:lpstr>
      <vt:lpstr>Office Theme</vt:lpstr>
      <vt:lpstr>ERCOT Market Credit Working Group (“MWCG”) </vt:lpstr>
      <vt:lpstr>MWCG Update to WMS</vt:lpstr>
      <vt:lpstr>MCWG Charter -Purpose and Authority </vt:lpstr>
      <vt:lpstr>Other Key Charter Terms of MCWG (1)</vt:lpstr>
      <vt:lpstr>Other Key Charter Terms of MCWG (2) </vt:lpstr>
      <vt:lpstr>First MCWG Meeting and Agenda Items to Date </vt:lpstr>
      <vt:lpstr>Other Items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ERCOT Market Credit Working Group (“MWCG”) </dc:title>
  <dc:creator>Morgan</dc:creator>
  <cp:lastModifiedBy>daviesm</cp:lastModifiedBy>
  <cp:revision>1</cp:revision>
  <dcterms:created xsi:type="dcterms:W3CDTF">2009-02-17T03:09:06Z</dcterms:created>
  <dcterms:modified xsi:type="dcterms:W3CDTF">2009-02-17T22:20:30Z</dcterms:modified>
</cp:coreProperties>
</file>